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10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9.gif" ContentType="image/gi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526840" y="1369080"/>
            <a:ext cx="4089600" cy="3263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C5D0048-CBB3-4330-84B3-D68F30510F2A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/>
          <a:p>
            <a:pPr algn="r">
              <a:lnSpc>
                <a:spcPct val="100000"/>
              </a:lnSpc>
            </a:pPr>
            <a:fld id="{791B4C69-94EF-4EFA-9220-F446EF74296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4BBCBBB-C68D-45D6-B7A6-B1CB3836305E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2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://gem5.org/Cache_Coherence_Protocols" TargetMode="External"/><Relationship Id="rId2" Type="http://schemas.openxmlformats.org/officeDocument/2006/relationships/hyperlink" Target="http://gem5.org/Cache_Coherence_Protocols" TargetMode="External"/><Relationship Id="rId3" Type="http://schemas.openxmlformats.org/officeDocument/2006/relationships/hyperlink" Target="https://www.spec.org/cpu2017/" TargetMode="External"/><Relationship Id="rId4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1140840"/>
            <a:ext cx="8520120" cy="1883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Comparison and Performance Analysis of Cache Coherence Protocols using Gem5 Simulator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#Team 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3554640"/>
            <a:ext cx="8520120" cy="1221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just"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                                                      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Manish Rudra Vijayakumar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Madhan Vibeeshanan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Keerthana Sharon Kannan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119400" y="201960"/>
            <a:ext cx="290448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CSC5593 - Advanced Computer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Two Level Cache Protocol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oogle Shape;179;p37" descr=""/>
          <p:cNvPicPr/>
          <p:nvPr/>
        </p:nvPicPr>
        <p:blipFill>
          <a:blip r:embed="rId1"/>
          <a:srcRect l="36161" t="45935" r="33358" b="31272"/>
          <a:stretch/>
        </p:blipFill>
        <p:spPr>
          <a:xfrm>
            <a:off x="644400" y="1267920"/>
            <a:ext cx="7533360" cy="336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Three Level Protocol Cache Protocol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Google Shape;186;p38" descr=""/>
          <p:cNvPicPr/>
          <p:nvPr/>
        </p:nvPicPr>
        <p:blipFill>
          <a:blip r:embed="rId1"/>
          <a:srcRect l="35057" t="44252" r="31297" b="24675"/>
          <a:stretch/>
        </p:blipFill>
        <p:spPr>
          <a:xfrm>
            <a:off x="530640" y="1267920"/>
            <a:ext cx="7984440" cy="336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 Cache Protocol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Elaborated version of MESI protocol.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Owner of the block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Broadcast the changes of the block to all other caches sharing the line.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Having owned state will avoid the unnecessary traffic to the memory.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Avoids the need of writing a dirty bit set block back to main memory when another processor tries to read the block.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 State Transition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Google Shape;199;p40" descr=""/>
          <p:cNvPicPr/>
          <p:nvPr/>
        </p:nvPicPr>
        <p:blipFill>
          <a:blip r:embed="rId1"/>
          <a:stretch/>
        </p:blipFill>
        <p:spPr>
          <a:xfrm>
            <a:off x="628560" y="1369080"/>
            <a:ext cx="7886520" cy="32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MOESI_CMP_Directory Cache Protocol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MOESI_CMP_Directory  2 Level Caches private caches, non-inclusive hierarchy.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Tradition MOESI protocol with additional states: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MM_W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Arial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M_W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MOESI_CMP_Directory State Transition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212;p42" descr=""/>
          <p:cNvPicPr/>
          <p:nvPr/>
        </p:nvPicPr>
        <p:blipFill>
          <a:blip r:embed="rId1"/>
          <a:stretch/>
        </p:blipFill>
        <p:spPr>
          <a:xfrm>
            <a:off x="628560" y="1369080"/>
            <a:ext cx="7886520" cy="32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MOESI_CMP_Token Cache Protocol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MOESI_CMP_Token - 2 Level Caches hierarchy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 protocol maintains coherence permission by explicitly exchanging and counting tokens.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These four variants need to be maintained for optimized token coherence: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Each block has T token including one owner token.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processor can perform write operation on the block only, if it holds all the tokens.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processor can perform read operation on the block only, if it holds at least one token of corresponding block and contain valid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1716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Coherent message will contain data only if it hold owner token.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Objectives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343080" indent="-25380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Simulate snoopy based cache coherence on Gem5 (Classic model) and observe the behavior with respect to different parameters.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5380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Simulate directory based coherence on Gem5 (Ruby model) and protocol evolution.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5380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Integrate Gem5 with a benchmark to analyse the different coherence protocols in Ruby 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Classic Model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Google Shape;231;p45" descr=""/>
          <p:cNvPicPr/>
          <p:nvPr/>
        </p:nvPicPr>
        <p:blipFill>
          <a:blip r:embed="rId1"/>
          <a:stretch/>
        </p:blipFill>
        <p:spPr>
          <a:xfrm>
            <a:off x="628560" y="1442520"/>
            <a:ext cx="3943080" cy="275220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232;p45" descr=""/>
          <p:cNvPicPr/>
          <p:nvPr/>
        </p:nvPicPr>
        <p:blipFill>
          <a:blip r:embed="rId2"/>
          <a:stretch/>
        </p:blipFill>
        <p:spPr>
          <a:xfrm>
            <a:off x="4572000" y="1447560"/>
            <a:ext cx="394308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Benchmark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SPEC 2017 - Standard Performance Evaluation Corporation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Leela - Go play Engine featuring position estimation, selective search trees.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ImageMagick - Create, edit, compose or convert Bitmap images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LBM - ( Lattice Boltzmann Method) Simulate incompressible fluids in 3D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Povray - Chess board ( Similarity between actual image and allotted positions)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Exchange2 - Develop 9*9 Sudoku puzzles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Methods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Different Cache Coherence Protocols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Benchmark 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Default Values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28560" y="126792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952560" y="1393920"/>
          <a:ext cx="7238520" cy="342864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L1 Data cache Size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64kB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L1 Data Cache Associative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L1 Instruction cache 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32kB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L1 Instruction cache Associative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L2 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2MB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L2 Associative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Block Size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64MB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088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Memory Size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512MB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16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Maximum Workload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Times New Roman"/>
                        </a:rPr>
                        <a:t>10000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Google Shape;252;p48" descr=""/>
          <p:cNvPicPr/>
          <p:nvPr/>
        </p:nvPicPr>
        <p:blipFill>
          <a:blip r:embed="rId1"/>
          <a:stretch/>
        </p:blipFill>
        <p:spPr>
          <a:xfrm>
            <a:off x="628560" y="1369080"/>
            <a:ext cx="7886520" cy="329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Google Shape;259;p49" descr=""/>
          <p:cNvPicPr/>
          <p:nvPr/>
        </p:nvPicPr>
        <p:blipFill>
          <a:blip r:embed="rId1"/>
          <a:stretch/>
        </p:blipFill>
        <p:spPr>
          <a:xfrm>
            <a:off x="628560" y="1352520"/>
            <a:ext cx="7886520" cy="32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Google Shape;266;p50" descr=""/>
          <p:cNvPicPr/>
          <p:nvPr/>
        </p:nvPicPr>
        <p:blipFill>
          <a:blip r:embed="rId1"/>
          <a:stretch/>
        </p:blipFill>
        <p:spPr>
          <a:xfrm>
            <a:off x="628560" y="1485360"/>
            <a:ext cx="4012200" cy="275220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267;p50" descr=""/>
          <p:cNvPicPr/>
          <p:nvPr/>
        </p:nvPicPr>
        <p:blipFill>
          <a:blip r:embed="rId2"/>
          <a:stretch/>
        </p:blipFill>
        <p:spPr>
          <a:xfrm>
            <a:off x="4641120" y="1485360"/>
            <a:ext cx="387396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Google Shape;274;p51" descr=""/>
          <p:cNvPicPr/>
          <p:nvPr/>
        </p:nvPicPr>
        <p:blipFill>
          <a:blip r:embed="rId1"/>
          <a:stretch/>
        </p:blipFill>
        <p:spPr>
          <a:xfrm>
            <a:off x="628560" y="1495440"/>
            <a:ext cx="3906000" cy="275220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275;p51" descr=""/>
          <p:cNvPicPr/>
          <p:nvPr/>
        </p:nvPicPr>
        <p:blipFill>
          <a:blip r:embed="rId2"/>
          <a:stretch/>
        </p:blipFill>
        <p:spPr>
          <a:xfrm>
            <a:off x="4534920" y="1500120"/>
            <a:ext cx="397980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Google Shape;282;p52" descr=""/>
          <p:cNvPicPr/>
          <p:nvPr/>
        </p:nvPicPr>
        <p:blipFill>
          <a:blip r:embed="rId1"/>
          <a:stretch/>
        </p:blipFill>
        <p:spPr>
          <a:xfrm>
            <a:off x="628560" y="1521720"/>
            <a:ext cx="3906000" cy="274284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283;p52" descr=""/>
          <p:cNvPicPr/>
          <p:nvPr/>
        </p:nvPicPr>
        <p:blipFill>
          <a:blip r:embed="rId2"/>
          <a:stretch/>
        </p:blipFill>
        <p:spPr>
          <a:xfrm>
            <a:off x="4572000" y="1512000"/>
            <a:ext cx="394308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Google Shape;290;p53" descr=""/>
          <p:cNvPicPr/>
          <p:nvPr/>
        </p:nvPicPr>
        <p:blipFill>
          <a:blip r:embed="rId1"/>
          <a:stretch/>
        </p:blipFill>
        <p:spPr>
          <a:xfrm>
            <a:off x="628560" y="1506240"/>
            <a:ext cx="4053600" cy="2752200"/>
          </a:xfrm>
          <a:prstGeom prst="rect">
            <a:avLst/>
          </a:prstGeom>
          <a:ln>
            <a:noFill/>
          </a:ln>
        </p:spPr>
      </p:pic>
      <p:pic>
        <p:nvPicPr>
          <p:cNvPr id="185" name="Google Shape;291;p53" descr=""/>
          <p:cNvPicPr/>
          <p:nvPr/>
        </p:nvPicPr>
        <p:blipFill>
          <a:blip r:embed="rId2"/>
          <a:stretch/>
        </p:blipFill>
        <p:spPr>
          <a:xfrm>
            <a:off x="4682880" y="1506240"/>
            <a:ext cx="383220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Google Shape;298;p54" descr=""/>
          <p:cNvPicPr/>
          <p:nvPr/>
        </p:nvPicPr>
        <p:blipFill>
          <a:blip r:embed="rId1"/>
          <a:stretch/>
        </p:blipFill>
        <p:spPr>
          <a:xfrm>
            <a:off x="628560" y="1484640"/>
            <a:ext cx="3893040" cy="2752200"/>
          </a:xfrm>
          <a:prstGeom prst="rect">
            <a:avLst/>
          </a:prstGeom>
          <a:ln>
            <a:noFill/>
          </a:ln>
        </p:spPr>
      </p:pic>
      <p:pic>
        <p:nvPicPr>
          <p:cNvPr id="189" name="Google Shape;299;p54" descr=""/>
          <p:cNvPicPr/>
          <p:nvPr/>
        </p:nvPicPr>
        <p:blipFill>
          <a:blip r:embed="rId2"/>
          <a:stretch/>
        </p:blipFill>
        <p:spPr>
          <a:xfrm>
            <a:off x="4521960" y="1484640"/>
            <a:ext cx="399312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Google Shape;306;p55" descr=""/>
          <p:cNvPicPr/>
          <p:nvPr/>
        </p:nvPicPr>
        <p:blipFill>
          <a:blip r:embed="rId1"/>
          <a:stretch/>
        </p:blipFill>
        <p:spPr>
          <a:xfrm>
            <a:off x="628560" y="1506240"/>
            <a:ext cx="3882240" cy="275220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307;p55" descr=""/>
          <p:cNvPicPr/>
          <p:nvPr/>
        </p:nvPicPr>
        <p:blipFill>
          <a:blip r:embed="rId2"/>
          <a:stretch/>
        </p:blipFill>
        <p:spPr>
          <a:xfrm>
            <a:off x="4511160" y="1506240"/>
            <a:ext cx="400356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Google Shape;314;p56" descr=""/>
          <p:cNvPicPr/>
          <p:nvPr/>
        </p:nvPicPr>
        <p:blipFill>
          <a:blip r:embed="rId1"/>
          <a:stretch/>
        </p:blipFill>
        <p:spPr>
          <a:xfrm>
            <a:off x="628560" y="1500120"/>
            <a:ext cx="3943080" cy="2742840"/>
          </a:xfrm>
          <a:prstGeom prst="rect">
            <a:avLst/>
          </a:prstGeom>
          <a:ln>
            <a:noFill/>
          </a:ln>
        </p:spPr>
      </p:pic>
      <p:pic>
        <p:nvPicPr>
          <p:cNvPr id="197" name="Google Shape;315;p56" descr=""/>
          <p:cNvPicPr/>
          <p:nvPr/>
        </p:nvPicPr>
        <p:blipFill>
          <a:blip r:embed="rId2"/>
          <a:stretch/>
        </p:blipFill>
        <p:spPr>
          <a:xfrm>
            <a:off x="4572000" y="1495440"/>
            <a:ext cx="394308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Problem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Two different cores have two different values for the same location.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Must guarantee that all the processors see correct data despite multiple readers and writers.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leads to another category of cache miss named coherence miss along with compulsory, capacity and conflict misses.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Coherence miss occurs when the local cache copy of a node is updated, and all other copies are invalidated.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Google Shape;322;p57" descr=""/>
          <p:cNvPicPr/>
          <p:nvPr/>
        </p:nvPicPr>
        <p:blipFill>
          <a:blip r:embed="rId1"/>
          <a:stretch/>
        </p:blipFill>
        <p:spPr>
          <a:xfrm>
            <a:off x="4682880" y="1484640"/>
            <a:ext cx="3832200" cy="2752200"/>
          </a:xfrm>
          <a:prstGeom prst="rect">
            <a:avLst/>
          </a:prstGeom>
          <a:ln>
            <a:noFill/>
          </a:ln>
        </p:spPr>
      </p:pic>
      <p:pic>
        <p:nvPicPr>
          <p:cNvPr id="201" name="Google Shape;323;p57" descr=""/>
          <p:cNvPicPr/>
          <p:nvPr/>
        </p:nvPicPr>
        <p:blipFill>
          <a:blip r:embed="rId2"/>
          <a:stretch/>
        </p:blipFill>
        <p:spPr>
          <a:xfrm>
            <a:off x="628560" y="1484640"/>
            <a:ext cx="405360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Analysis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Google Shape;330;p58" descr=""/>
          <p:cNvPicPr/>
          <p:nvPr/>
        </p:nvPicPr>
        <p:blipFill>
          <a:blip r:embed="rId1"/>
          <a:stretch/>
        </p:blipFill>
        <p:spPr>
          <a:xfrm>
            <a:off x="4572000" y="1532520"/>
            <a:ext cx="3943080" cy="274284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331;p58" descr=""/>
          <p:cNvPicPr/>
          <p:nvPr/>
        </p:nvPicPr>
        <p:blipFill>
          <a:blip r:embed="rId2"/>
          <a:stretch/>
        </p:blipFill>
        <p:spPr>
          <a:xfrm>
            <a:off x="628560" y="1527480"/>
            <a:ext cx="3943080" cy="27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Observation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 terms of performance, MOESI CMP Token cache coherence protocol is the most effective.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Performance of directory coherence is better than snooping coherence protocols because of the creation of bottlenecks.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3-level protocol is the least efficient in terms of performance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53480" y="285480"/>
            <a:ext cx="80132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19000" y="1619280"/>
            <a:ext cx="7200720" cy="24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34272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OS: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Ubuntu 18.04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on VM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Gem5 configurations: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mode: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Syscall Emulation(SE)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ISA 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X86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Memory Systems: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Classic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Replacement Policy: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Network Topology: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Crossbar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Benchmark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Splash-2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(benchmark  application like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fft, lu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radix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753480" y="969480"/>
            <a:ext cx="8165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Initial Plan: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Google Shape;345;p60" descr=""/>
          <p:cNvPicPr/>
          <p:nvPr/>
        </p:nvPicPr>
        <p:blipFill>
          <a:blip r:embed="rId1"/>
          <a:srcRect l="22537" t="50859" r="63561" b="27178"/>
          <a:stretch/>
        </p:blipFill>
        <p:spPr>
          <a:xfrm>
            <a:off x="6024240" y="1121760"/>
            <a:ext cx="2742480" cy="174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04240" y="444960"/>
            <a:ext cx="7962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Implementation contd.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04240" y="1260360"/>
            <a:ext cx="7157160" cy="32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34272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OS: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Ubuntu 16.04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dual boot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Gem5 configurations: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mode: Syscall Emulation(SE)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ISA : X86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Memory Systems: Classic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 Ruby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Replacement Policy: LRU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9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Network Topology: Crossbar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Benchmark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: Spec 2017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(leela, imagick, povray, lbm, exchange2)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724680" y="444960"/>
            <a:ext cx="81075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Benchmarks we didn’t use: Why?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724320" y="1152360"/>
            <a:ext cx="81075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PARSEC: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Runs only in Full System(FS) Mode..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It is used to test ALPHA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 proper resource to help with gem5 integration.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Splash-2: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Runs in Full System(FS) and SysCall Emulation(SE) mode.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Binaries require an ALPHA system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Lot of complications while integrating.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Google Shape;358;p62" descr=""/>
          <p:cNvPicPr/>
          <p:nvPr/>
        </p:nvPicPr>
        <p:blipFill>
          <a:blip r:embed="rId1"/>
          <a:stretch/>
        </p:blipFill>
        <p:spPr>
          <a:xfrm>
            <a:off x="5925960" y="1444320"/>
            <a:ext cx="2905920" cy="8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26920" y="423360"/>
            <a:ext cx="8099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Why Spec 2017?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943200" y="1420200"/>
            <a:ext cx="7678440" cy="2680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It runs on SysCall Emulation(SE) model.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Gem5 supports Spec2017 with X86.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It has 43 applications.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It is up to date.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Google Shape;365;p63" descr=""/>
          <p:cNvPicPr/>
          <p:nvPr/>
        </p:nvPicPr>
        <p:blipFill>
          <a:blip r:embed="rId1"/>
          <a:stretch/>
        </p:blipFill>
        <p:spPr>
          <a:xfrm>
            <a:off x="6057000" y="1609920"/>
            <a:ext cx="2322000" cy="13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21720" y="452160"/>
            <a:ext cx="8007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Files used or modified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21720" y="1333440"/>
            <a:ext cx="8521920" cy="3458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Classic Model: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./gem5/configs/example/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memtest.py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Test memory performance for classic model.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297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Simulates result based on the cache topology.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Command to run: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./build/X86/gem5.opt configs/example/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memtest.py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-l 10000   -c 4:1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Output File: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./m5out/stats.txt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Google Shape;372;p64" descr=""/>
          <p:cNvPicPr/>
          <p:nvPr/>
        </p:nvPicPr>
        <p:blipFill>
          <a:blip r:embed="rId1"/>
          <a:srcRect l="32856" t="26660" r="33746" b="30439"/>
          <a:stretch/>
        </p:blipFill>
        <p:spPr>
          <a:xfrm>
            <a:off x="5882400" y="644760"/>
            <a:ext cx="3143520" cy="24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824400" y="191520"/>
            <a:ext cx="80074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Files used or modified Contd.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24400" y="877320"/>
            <a:ext cx="7759800" cy="2939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Ruby Model: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./configs/example/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se.py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171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Run benchmark with the input parameters.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./configs/example/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benchmarks.py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17160">
              <a:lnSpc>
                <a:spcPct val="10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Acts as connection between Gem5 and Spec 2017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Command to run: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./build/X86/gem5.opt configs/example/se.py --benchmark=leela --ruby --caches --maxinsts=100000 --l1d_size=64kB --l1i_size=32kB --mem-size=512MB --cacheline_size=64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177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Output File Sample: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Google Shape;384;p66" descr=""/>
          <p:cNvPicPr/>
          <p:nvPr/>
        </p:nvPicPr>
        <p:blipFill>
          <a:blip r:embed="rId1"/>
          <a:srcRect l="3250" t="6100" r="22008" b="28913"/>
          <a:stretch/>
        </p:blipFill>
        <p:spPr>
          <a:xfrm>
            <a:off x="583200" y="869040"/>
            <a:ext cx="7977600" cy="39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ensures that the changes in the values of the shared operand are propagated throughout the system in a timely fashion.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coherent processor has the most current value.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Requirements: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Write Propagation – Broadcast to peer caches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Transaction serialization – Read/Writes must be seen by all processors in the same order.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753480" y="444960"/>
            <a:ext cx="80787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Complications faced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753480" y="1514520"/>
            <a:ext cx="8078760" cy="2390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Mandatory pre-requirements were not specified.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 response from the users thread.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Integration of Gem5 with other benchmarks was not easy.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Ubuntu dual boot crashed.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Reference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[1]. 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N. B. Mallya, G. Patil and B. Raveendran, "Simulation based Performance Study of Cache Coherence Protocols," 2015 IEEE International Symposium on Nanoelectronic and Information Systems, Indore, 2015, pp. 125-130.doi: 10.1109/iNIS.2015.52.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
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[2]. J. K. Archibald, “The Cache Coherence Problem in Shared-Memory Multiprocessors”, Ph.D. Dissertation, Dept. Comput. Sci., Uni. Of Washington, 1987.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[3]. M.R. Marty, “Cache Coherence Techniques for Multicore Processors”, Ph.D. Dissertation, Dept. Comput. Sci., Uni. Of Wisconsin-Madison, 2008.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[4].</a:t>
            </a:r>
            <a:r>
              <a:rPr b="0" i="1" lang="en-US" sz="1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1"/>
              </a:rPr>
              <a:t> </a:t>
            </a:r>
            <a:r>
              <a:rPr b="1" i="1" lang="en-US" sz="1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2"/>
              </a:rPr>
              <a:t>http://gem5.org/Cache_Coherence_Protocols</a:t>
            </a:r>
            <a:r>
              <a:rPr b="0" i="1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[5].</a:t>
            </a:r>
            <a:r>
              <a:rPr b="0" i="1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i="1" lang="en-US" sz="1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3"/>
              </a:rPr>
              <a:t>https://www.spec.org/cpu2017/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401;p69" descr=""/>
          <p:cNvPicPr/>
          <p:nvPr/>
        </p:nvPicPr>
        <p:blipFill>
          <a:blip r:embed="rId1"/>
          <a:stretch/>
        </p:blipFill>
        <p:spPr>
          <a:xfrm>
            <a:off x="330840" y="290520"/>
            <a:ext cx="848196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Snoopy Coherence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oogle Shape;146;p32" descr=""/>
          <p:cNvPicPr/>
          <p:nvPr/>
        </p:nvPicPr>
        <p:blipFill>
          <a:blip r:embed="rId1"/>
          <a:stretch/>
        </p:blipFill>
        <p:spPr>
          <a:xfrm>
            <a:off x="628560" y="1369080"/>
            <a:ext cx="7886520" cy="32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Directory Coherence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50960" y="1455840"/>
            <a:ext cx="7886520" cy="3374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Google Shape;153;p33" descr=""/>
          <p:cNvPicPr/>
          <p:nvPr/>
        </p:nvPicPr>
        <p:blipFill>
          <a:blip r:embed="rId1"/>
          <a:stretch/>
        </p:blipFill>
        <p:spPr>
          <a:xfrm>
            <a:off x="750960" y="1455840"/>
            <a:ext cx="7886520" cy="337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Protocols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deal with the coherence problem inside shared-memory multiprocessors.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Coordinate distributed caches, so as to provide consistent view of memory to processors.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Cache Coherence Protocols: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Two Level Cache Protocols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Three Level Cache Protocols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 CMP Directory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50000"/>
              </a:lnSpc>
              <a:buClr>
                <a:srgbClr val="000000"/>
              </a:buClr>
              <a:buFont typeface="Times New Roman"/>
              <a:buChar char="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MOESI CMP Token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Cache Protocol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28560" y="1192320"/>
            <a:ext cx="7886520" cy="37738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marL="4572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is based on MSI protocol additional of one more state called Exclusive State.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protocol supports silent eviction of clean cache blocks from private L0/L1 caches.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Reduces write-back traffic to the L2 cache controller.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Two/Three level cache hierarchy.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L0/L1 cache is private to a core (based on hierarchy).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L1/L2 cache is shared among the cores (based on hierarchy).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L0/L1 cache is split into Instruction cache and Data cache.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Controllers - L1 cache controller, L2 cache controller, Directory controller and DMA controller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MESI State Transition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488240" y="1369080"/>
            <a:ext cx="509580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oogle Shape;172;p36" descr=""/>
          <p:cNvPicPr/>
          <p:nvPr/>
        </p:nvPicPr>
        <p:blipFill>
          <a:blip r:embed="rId1"/>
          <a:stretch/>
        </p:blipFill>
        <p:spPr>
          <a:xfrm>
            <a:off x="1321560" y="1369080"/>
            <a:ext cx="4547880" cy="326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  <Words>965</Words>
  <Paragraphs>184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2019-05-03T01:23:20Z</dcterms:modified>
  <cp:revision>5</cp:revision>
  <dc:subject/>
  <dc:title>Comparison and Performance Analysis of Cache Coherence Protocols using Gem5 Simulator #Team 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