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71" r:id="rId7"/>
    <p:sldId id="265" r:id="rId8"/>
    <p:sldId id="266" r:id="rId9"/>
    <p:sldId id="267" r:id="rId10"/>
    <p:sldId id="269" r:id="rId11"/>
    <p:sldId id="272"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F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83E16E-B8FF-455F-B06E-4AD9E4EF125F}" v="470" dt="2025-03-02T12:35:02.2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397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195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0059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223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561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23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1730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1949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186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707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946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3/2/2025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8283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est Air Pollution Powerpoint Background For Presentation - Slidesdocs.com">
            <a:extLst>
              <a:ext uri="{FF2B5EF4-FFF2-40B4-BE49-F238E27FC236}">
                <a16:creationId xmlns:a16="http://schemas.microsoft.com/office/drawing/2014/main" id="{D9EE4CBB-9441-FD41-9614-45A442BFA773}"/>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2" name="Title 1"/>
          <p:cNvSpPr>
            <a:spLocks noGrp="1"/>
          </p:cNvSpPr>
          <p:nvPr>
            <p:ph type="ctrTitle"/>
          </p:nvPr>
        </p:nvSpPr>
        <p:spPr>
          <a:xfrm>
            <a:off x="1348946" y="679578"/>
            <a:ext cx="9144000" cy="2900518"/>
          </a:xfrm>
        </p:spPr>
        <p:txBody>
          <a:bodyPr>
            <a:normAutofit/>
          </a:bodyPr>
          <a:lstStyle/>
          <a:p>
            <a:r>
              <a:rPr lang="en-US" sz="5600" b="1" dirty="0">
                <a:solidFill>
                  <a:srgbClr val="FFFFFF"/>
                </a:solidFill>
                <a:latin typeface="Times New Roman"/>
                <a:cs typeface="Times New Roman"/>
              </a:rPr>
              <a:t>AI-Powered Air Pollution Early </a:t>
            </a:r>
            <a:br>
              <a:rPr lang="en-US" sz="5600" b="1">
                <a:solidFill>
                  <a:srgbClr val="FFFFFF"/>
                </a:solidFill>
                <a:latin typeface="Times New Roman"/>
                <a:cs typeface="Times New Roman"/>
              </a:rPr>
            </a:br>
            <a:r>
              <a:rPr lang="en-US" sz="5600" b="1" dirty="0">
                <a:solidFill>
                  <a:srgbClr val="FFFFFF"/>
                </a:solidFill>
                <a:latin typeface="Times New Roman"/>
                <a:cs typeface="Times New Roman"/>
              </a:rPr>
              <a:t>Warning &amp; Response System</a:t>
            </a:r>
            <a:endParaRPr lang="en-US" sz="5600" dirty="0">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fontScale="25000" lnSpcReduction="20000"/>
          </a:bodyPr>
          <a:lstStyle/>
          <a:p>
            <a:endParaRPr lang="en-US" sz="600" b="1">
              <a:solidFill>
                <a:srgbClr val="FFFFFF"/>
              </a:solidFill>
              <a:latin typeface="Verdana"/>
              <a:ea typeface="Verdana"/>
            </a:endParaRPr>
          </a:p>
          <a:p>
            <a:endParaRPr lang="en-US" sz="7200" b="1" dirty="0">
              <a:solidFill>
                <a:srgbClr val="FFFFFF"/>
              </a:solidFill>
              <a:latin typeface="Verdana"/>
              <a:ea typeface="Verdana"/>
            </a:endParaRPr>
          </a:p>
          <a:p>
            <a:r>
              <a:rPr lang="en-US" sz="7200" b="1" dirty="0">
                <a:solidFill>
                  <a:srgbClr val="FFFFFF"/>
                </a:solidFill>
                <a:latin typeface="Verdana"/>
                <a:ea typeface="Verdana"/>
              </a:rPr>
              <a:t>                                                     TEAM NAMES :</a:t>
            </a:r>
            <a:r>
              <a:rPr lang="en-US" sz="7200" dirty="0">
                <a:solidFill>
                  <a:srgbClr val="FFFFFF"/>
                </a:solidFill>
                <a:latin typeface="Verdana"/>
                <a:ea typeface="Verdana"/>
              </a:rPr>
              <a:t> Data Mavericks</a:t>
            </a:r>
            <a:endParaRPr lang="en-US" sz="7200">
              <a:solidFill>
                <a:srgbClr val="FFFFFF"/>
              </a:solidFill>
            </a:endParaRPr>
          </a:p>
          <a:p>
            <a:r>
              <a:rPr lang="en-US" sz="7200" b="1" dirty="0">
                <a:solidFill>
                  <a:srgbClr val="FFFFFF"/>
                </a:solidFill>
                <a:latin typeface="Verdana"/>
                <a:ea typeface="Verdana"/>
              </a:rPr>
              <a:t>                                                            TEAM MEMBERS :</a:t>
            </a:r>
            <a:r>
              <a:rPr lang="en-US" sz="7200" dirty="0">
                <a:solidFill>
                  <a:srgbClr val="FFFFFF"/>
                </a:solidFill>
                <a:latin typeface="Verdana"/>
                <a:ea typeface="Verdana"/>
              </a:rPr>
              <a:t> Madhankumar T </a:t>
            </a:r>
            <a:endParaRPr lang="en-US" sz="7200">
              <a:solidFill>
                <a:srgbClr val="FFFFFF"/>
              </a:solidFill>
            </a:endParaRPr>
          </a:p>
          <a:p>
            <a:r>
              <a:rPr lang="en-US" sz="7200" dirty="0">
                <a:solidFill>
                  <a:srgbClr val="FFFFFF"/>
                </a:solidFill>
                <a:latin typeface="Verdana"/>
                <a:ea typeface="Verdana"/>
              </a:rPr>
              <a:t>                                                                                    Madhumitha B </a:t>
            </a:r>
            <a:endParaRPr lang="en-US" sz="7200" dirty="0">
              <a:solidFill>
                <a:srgbClr val="FFFFFF"/>
              </a:solidFill>
            </a:endParaRPr>
          </a:p>
          <a:p>
            <a:r>
              <a:rPr lang="en-US" sz="7200" dirty="0">
                <a:solidFill>
                  <a:srgbClr val="FFFFFF"/>
                </a:solidFill>
                <a:latin typeface="Verdana"/>
                <a:ea typeface="Verdana"/>
              </a:rPr>
              <a:t>                                                                                  Annamalai S </a:t>
            </a:r>
            <a:endParaRPr lang="en-US" sz="7200" dirty="0">
              <a:solidFill>
                <a:srgbClr val="FFFFFF"/>
              </a:solidFill>
            </a:endParaRPr>
          </a:p>
          <a:p>
            <a:br>
              <a:rPr lang="en-US" sz="600" dirty="0"/>
            </a:br>
            <a:endParaRPr lang="en-US" sz="600">
              <a:solidFill>
                <a:srgbClr val="FFFFFF"/>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D80A-A87A-A4C2-DE7E-E5CC842E5D0E}"/>
              </a:ext>
            </a:extLst>
          </p:cNvPr>
          <p:cNvSpPr>
            <a:spLocks noGrp="1"/>
          </p:cNvSpPr>
          <p:nvPr>
            <p:ph type="title"/>
          </p:nvPr>
        </p:nvSpPr>
        <p:spPr>
          <a:xfrm>
            <a:off x="343930" y="4720"/>
            <a:ext cx="10515600" cy="1325563"/>
          </a:xfrm>
        </p:spPr>
        <p:txBody>
          <a:bodyPr/>
          <a:lstStyle/>
          <a:p>
            <a:r>
              <a:rPr lang="en-US" sz="4000" b="1" dirty="0">
                <a:latin typeface="Times New Roman"/>
                <a:cs typeface="Times New Roman"/>
              </a:rPr>
              <a:t>ML </a:t>
            </a:r>
            <a:r>
              <a:rPr lang="en-US" sz="4000" b="1" dirty="0">
                <a:latin typeface="Times New Roman"/>
                <a:ea typeface="+mj-lt"/>
                <a:cs typeface="+mj-lt"/>
              </a:rPr>
              <a:t>Model Performance Comparison</a:t>
            </a:r>
            <a:endParaRPr lang="en-US" sz="4000" b="1" dirty="0">
              <a:latin typeface="Times New Roman"/>
              <a:cs typeface="Times New Roman"/>
            </a:endParaRPr>
          </a:p>
        </p:txBody>
      </p:sp>
      <p:pic>
        <p:nvPicPr>
          <p:cNvPr id="4" name="Picture 3" descr="A screenshot of a graph&#10;&#10;AI-generated content may be incorrect.">
            <a:extLst>
              <a:ext uri="{FF2B5EF4-FFF2-40B4-BE49-F238E27FC236}">
                <a16:creationId xmlns:a16="http://schemas.microsoft.com/office/drawing/2014/main" id="{DAFDF0DC-9B11-D51D-23C2-DB24702F523D}"/>
              </a:ext>
            </a:extLst>
          </p:cNvPr>
          <p:cNvPicPr>
            <a:picLocks noChangeAspect="1"/>
          </p:cNvPicPr>
          <p:nvPr/>
        </p:nvPicPr>
        <p:blipFill>
          <a:blip r:embed="rId2"/>
          <a:stretch>
            <a:fillRect/>
          </a:stretch>
        </p:blipFill>
        <p:spPr>
          <a:xfrm>
            <a:off x="431973" y="1496325"/>
            <a:ext cx="5232056" cy="1424889"/>
          </a:xfrm>
          <a:prstGeom prst="rect">
            <a:avLst/>
          </a:prstGeom>
        </p:spPr>
      </p:pic>
      <p:pic>
        <p:nvPicPr>
          <p:cNvPr id="5" name="Picture 4" descr="A screenshot of a black and white screen&#10;&#10;AI-generated content may be incorrect.">
            <a:extLst>
              <a:ext uri="{FF2B5EF4-FFF2-40B4-BE49-F238E27FC236}">
                <a16:creationId xmlns:a16="http://schemas.microsoft.com/office/drawing/2014/main" id="{D83BE15F-2C73-F1F8-29D9-677D62DDC4E2}"/>
              </a:ext>
            </a:extLst>
          </p:cNvPr>
          <p:cNvPicPr>
            <a:picLocks noChangeAspect="1"/>
          </p:cNvPicPr>
          <p:nvPr/>
        </p:nvPicPr>
        <p:blipFill>
          <a:blip r:embed="rId3"/>
          <a:stretch>
            <a:fillRect/>
          </a:stretch>
        </p:blipFill>
        <p:spPr>
          <a:xfrm>
            <a:off x="6194080" y="1494910"/>
            <a:ext cx="5251108" cy="1427719"/>
          </a:xfrm>
          <a:prstGeom prst="rect">
            <a:avLst/>
          </a:prstGeom>
        </p:spPr>
      </p:pic>
      <p:sp>
        <p:nvSpPr>
          <p:cNvPr id="6" name="TextBox 5">
            <a:extLst>
              <a:ext uri="{FF2B5EF4-FFF2-40B4-BE49-F238E27FC236}">
                <a16:creationId xmlns:a16="http://schemas.microsoft.com/office/drawing/2014/main" id="{C968D49E-5105-C68D-606C-C6B0DFC8D296}"/>
              </a:ext>
            </a:extLst>
          </p:cNvPr>
          <p:cNvSpPr txBox="1"/>
          <p:nvPr/>
        </p:nvSpPr>
        <p:spPr>
          <a:xfrm>
            <a:off x="1677457" y="306229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ea typeface="+mn-lt"/>
                <a:cs typeface="+mn-lt"/>
              </a:rPr>
              <a:t> a) Linear Regression</a:t>
            </a:r>
            <a:endParaRPr lang="en-US" b="1">
              <a:latin typeface="Times New Roman"/>
              <a:cs typeface="Times New Roman"/>
            </a:endParaRPr>
          </a:p>
        </p:txBody>
      </p:sp>
      <p:sp>
        <p:nvSpPr>
          <p:cNvPr id="7" name="TextBox 6">
            <a:extLst>
              <a:ext uri="{FF2B5EF4-FFF2-40B4-BE49-F238E27FC236}">
                <a16:creationId xmlns:a16="http://schemas.microsoft.com/office/drawing/2014/main" id="{3D99914B-8A52-0F4B-E315-E3864B274709}"/>
              </a:ext>
            </a:extLst>
          </p:cNvPr>
          <p:cNvSpPr txBox="1"/>
          <p:nvPr/>
        </p:nvSpPr>
        <p:spPr>
          <a:xfrm>
            <a:off x="7444364" y="3064728"/>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cs typeface="Times New Roman"/>
              </a:rPr>
              <a:t>b) </a:t>
            </a:r>
            <a:r>
              <a:rPr lang="en-US" b="1" dirty="0">
                <a:latin typeface="Times New Roman"/>
                <a:ea typeface="+mn-lt"/>
                <a:cs typeface="+mn-lt"/>
              </a:rPr>
              <a:t>Random Forest</a:t>
            </a:r>
            <a:endParaRPr lang="en-US" b="1" dirty="0">
              <a:latin typeface="Times New Roman"/>
              <a:cs typeface="Times New Roman"/>
            </a:endParaRPr>
          </a:p>
        </p:txBody>
      </p:sp>
      <p:pic>
        <p:nvPicPr>
          <p:cNvPr id="8" name="Picture 7" descr="A black screen with white text&#10;&#10;AI-generated content may be incorrect.">
            <a:extLst>
              <a:ext uri="{FF2B5EF4-FFF2-40B4-BE49-F238E27FC236}">
                <a16:creationId xmlns:a16="http://schemas.microsoft.com/office/drawing/2014/main" id="{F5F7054F-3772-F5B8-B4D9-7B545066024D}"/>
              </a:ext>
            </a:extLst>
          </p:cNvPr>
          <p:cNvPicPr>
            <a:picLocks noChangeAspect="1"/>
          </p:cNvPicPr>
          <p:nvPr/>
        </p:nvPicPr>
        <p:blipFill>
          <a:blip r:embed="rId4"/>
          <a:stretch>
            <a:fillRect/>
          </a:stretch>
        </p:blipFill>
        <p:spPr>
          <a:xfrm>
            <a:off x="432485" y="3587579"/>
            <a:ext cx="11007813" cy="908221"/>
          </a:xfrm>
          <a:prstGeom prst="rect">
            <a:avLst/>
          </a:prstGeom>
        </p:spPr>
      </p:pic>
      <p:sp>
        <p:nvSpPr>
          <p:cNvPr id="9" name="TextBox 8">
            <a:extLst>
              <a:ext uri="{FF2B5EF4-FFF2-40B4-BE49-F238E27FC236}">
                <a16:creationId xmlns:a16="http://schemas.microsoft.com/office/drawing/2014/main" id="{BD13CA87-2A49-5E8C-1228-802DBB58B900}"/>
              </a:ext>
            </a:extLst>
          </p:cNvPr>
          <p:cNvSpPr txBox="1"/>
          <p:nvPr/>
        </p:nvSpPr>
        <p:spPr>
          <a:xfrm>
            <a:off x="4458295" y="4686050"/>
            <a:ext cx="29594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ea typeface="+mn-lt"/>
                <a:cs typeface="+mn-lt"/>
              </a:rPr>
              <a:t>c) Hyperparameter Tuning</a:t>
            </a:r>
            <a:endParaRPr lang="en-US" b="1">
              <a:latin typeface="Times New Roman"/>
              <a:cs typeface="Times New Roman"/>
            </a:endParaRPr>
          </a:p>
        </p:txBody>
      </p:sp>
      <p:sp>
        <p:nvSpPr>
          <p:cNvPr id="10" name="TextBox 9">
            <a:extLst>
              <a:ext uri="{FF2B5EF4-FFF2-40B4-BE49-F238E27FC236}">
                <a16:creationId xmlns:a16="http://schemas.microsoft.com/office/drawing/2014/main" id="{9A5B5FF2-F1D9-071A-84BE-C676DED42CDA}"/>
              </a:ext>
            </a:extLst>
          </p:cNvPr>
          <p:cNvSpPr txBox="1"/>
          <p:nvPr/>
        </p:nvSpPr>
        <p:spPr>
          <a:xfrm>
            <a:off x="663172" y="5396277"/>
            <a:ext cx="1077509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dirty="0">
                <a:latin typeface="Times New Roman"/>
                <a:ea typeface="+mn-lt"/>
                <a:cs typeface="+mn-lt"/>
              </a:rPr>
              <a:t>The Random Forest model outperformed Linear Regression with a higher R² score and lower error;</a:t>
            </a:r>
            <a:endParaRPr lang="en-US" sz="2000" dirty="0">
              <a:latin typeface="Times New Roman"/>
              <a:cs typeface="Times New Roman"/>
            </a:endParaRPr>
          </a:p>
          <a:p>
            <a:r>
              <a:rPr lang="en-US" sz="2000" dirty="0">
                <a:latin typeface="Times New Roman"/>
                <a:ea typeface="+mn-lt"/>
                <a:cs typeface="+mn-lt"/>
              </a:rPr>
              <a:t>      Hyperparameter tuning further improved performance, achieving an  best R² score.</a:t>
            </a:r>
            <a:endParaRPr lang="en-US" sz="2000" b="1">
              <a:latin typeface="Times New Roman"/>
              <a:cs typeface="Times New Roman"/>
            </a:endParaRPr>
          </a:p>
          <a:p>
            <a:pPr marL="285750" indent="-285750">
              <a:buFont typeface="Wingdings"/>
              <a:buChar char="Ø"/>
            </a:pPr>
            <a:r>
              <a:rPr lang="en-US" sz="2000" b="1" dirty="0">
                <a:latin typeface="Times New Roman"/>
                <a:ea typeface="+mn-lt"/>
                <a:cs typeface="+mn-lt"/>
              </a:rPr>
              <a:t>Best R² Score:</a:t>
            </a:r>
            <a:r>
              <a:rPr lang="en-US" sz="2000" dirty="0">
                <a:latin typeface="Times New Roman"/>
                <a:ea typeface="+mn-lt"/>
                <a:cs typeface="+mn-lt"/>
              </a:rPr>
              <a:t> 0.8517</a:t>
            </a:r>
            <a:endParaRPr lang="en-US" sz="2000" dirty="0">
              <a:latin typeface="Times New Roman"/>
              <a:cs typeface="Times New Roman"/>
            </a:endParaRPr>
          </a:p>
          <a:p>
            <a:pPr marL="285750" indent="-285750">
              <a:buFont typeface="Wingdings"/>
              <a:buChar char="Ø"/>
            </a:pPr>
            <a:r>
              <a:rPr lang="en-US" sz="2000" dirty="0">
                <a:latin typeface="Times New Roman"/>
                <a:ea typeface="+mn-lt"/>
                <a:cs typeface="+mn-lt"/>
              </a:rPr>
              <a:t>For more optimization, use </a:t>
            </a:r>
            <a:r>
              <a:rPr lang="en-US" sz="2000" err="1">
                <a:latin typeface="Times New Roman"/>
                <a:ea typeface="+mn-lt"/>
                <a:cs typeface="+mn-lt"/>
              </a:rPr>
              <a:t>LightGBM</a:t>
            </a:r>
            <a:r>
              <a:rPr lang="en-US" sz="2000" dirty="0">
                <a:latin typeface="Times New Roman"/>
                <a:ea typeface="+mn-lt"/>
                <a:cs typeface="+mn-lt"/>
              </a:rPr>
              <a:t> and </a:t>
            </a:r>
            <a:r>
              <a:rPr lang="en-US" sz="2000" err="1">
                <a:latin typeface="Times New Roman"/>
                <a:ea typeface="+mn-lt"/>
                <a:cs typeface="+mn-lt"/>
              </a:rPr>
              <a:t>XGBoost</a:t>
            </a:r>
            <a:r>
              <a:rPr lang="en-US" sz="2000" dirty="0">
                <a:latin typeface="Times New Roman"/>
                <a:ea typeface="+mn-lt"/>
                <a:cs typeface="+mn-lt"/>
              </a:rPr>
              <a:t>.</a:t>
            </a:r>
          </a:p>
          <a:p>
            <a:pPr marL="285750" indent="-285750">
              <a:buFont typeface="Wingdings"/>
              <a:buChar char="Ø"/>
            </a:pPr>
            <a:endParaRPr lang="en-US" sz="2000" dirty="0">
              <a:latin typeface="Times New Roman"/>
              <a:cs typeface="Times New Roman"/>
            </a:endParaRPr>
          </a:p>
        </p:txBody>
      </p:sp>
    </p:spTree>
    <p:extLst>
      <p:ext uri="{BB962C8B-B14F-4D97-AF65-F5344CB8AC3E}">
        <p14:creationId xmlns:p14="http://schemas.microsoft.com/office/powerpoint/2010/main" val="197301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9B8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756D0-0615-EC50-5192-50F0A95AE4C0}"/>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dirty="0">
                <a:solidFill>
                  <a:srgbClr val="FFFFFF"/>
                </a:solidFill>
                <a:latin typeface="+mj-lt"/>
                <a:ea typeface="+mj-ea"/>
                <a:cs typeface="+mj-cs"/>
              </a:rPr>
              <a:t>Real-Time Pollution Alerts: </a:t>
            </a:r>
            <a:br>
              <a:rPr lang="en-US" sz="2600" b="1" dirty="0">
                <a:solidFill>
                  <a:srgbClr val="FFFFFF"/>
                </a:solidFill>
              </a:rPr>
            </a:br>
            <a:r>
              <a:rPr lang="en-US" sz="2600" b="1" kern="1200" dirty="0">
                <a:solidFill>
                  <a:srgbClr val="FFFFFF"/>
                </a:solidFill>
                <a:latin typeface="+mj-lt"/>
                <a:ea typeface="+mj-ea"/>
                <a:cs typeface="+mj-cs"/>
              </a:rPr>
              <a:t> AQI Prediction</a:t>
            </a:r>
          </a:p>
          <a:p>
            <a:pPr algn="ctr"/>
            <a:endParaRPr lang="en-US" sz="2600" b="1" kern="1200" dirty="0">
              <a:solidFill>
                <a:srgbClr val="FFFFFF"/>
              </a:solidFill>
              <a:latin typeface="+mj-lt"/>
              <a:ea typeface="+mj-ea"/>
              <a:cs typeface="+mj-cs"/>
            </a:endParaRPr>
          </a:p>
        </p:txBody>
      </p:sp>
      <p:pic>
        <p:nvPicPr>
          <p:cNvPr id="4" name="Picture 3" descr="A screenshot of a computer&#10;&#10;AI-generated content may be incorrect.">
            <a:extLst>
              <a:ext uri="{FF2B5EF4-FFF2-40B4-BE49-F238E27FC236}">
                <a16:creationId xmlns:a16="http://schemas.microsoft.com/office/drawing/2014/main" id="{9E959BEC-53B5-235B-8568-72F1B64A3C27}"/>
              </a:ext>
            </a:extLst>
          </p:cNvPr>
          <p:cNvPicPr>
            <a:picLocks noChangeAspect="1"/>
          </p:cNvPicPr>
          <p:nvPr/>
        </p:nvPicPr>
        <p:blipFill>
          <a:blip r:embed="rId2"/>
          <a:stretch>
            <a:fillRect/>
          </a:stretch>
        </p:blipFill>
        <p:spPr>
          <a:xfrm>
            <a:off x="4440720" y="148326"/>
            <a:ext cx="5333635" cy="4179285"/>
          </a:xfrm>
          <a:prstGeom prst="rect">
            <a:avLst/>
          </a:prstGeom>
        </p:spPr>
      </p:pic>
      <p:sp>
        <p:nvSpPr>
          <p:cNvPr id="6" name="TextBox 5">
            <a:extLst>
              <a:ext uri="{FF2B5EF4-FFF2-40B4-BE49-F238E27FC236}">
                <a16:creationId xmlns:a16="http://schemas.microsoft.com/office/drawing/2014/main" id="{264547AE-9E83-E0B4-645C-F749C83545FB}"/>
              </a:ext>
            </a:extLst>
          </p:cNvPr>
          <p:cNvSpPr txBox="1"/>
          <p:nvPr/>
        </p:nvSpPr>
        <p:spPr>
          <a:xfrm>
            <a:off x="5735874" y="447552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AQI Prediction &amp; Alerts</a:t>
            </a:r>
            <a:endParaRPr lang="en-US" b="1" dirty="0">
              <a:latin typeface="Times New Roman"/>
              <a:cs typeface="Times New Roman"/>
            </a:endParaRPr>
          </a:p>
          <a:p>
            <a:pPr algn="l"/>
            <a:endParaRPr lang="en-US" b="1" dirty="0">
              <a:latin typeface="Times New Roman"/>
              <a:cs typeface="Times New Roman"/>
            </a:endParaRPr>
          </a:p>
        </p:txBody>
      </p:sp>
      <p:sp>
        <p:nvSpPr>
          <p:cNvPr id="7" name="Rectangle: Rounded Corners 6">
            <a:extLst>
              <a:ext uri="{FF2B5EF4-FFF2-40B4-BE49-F238E27FC236}">
                <a16:creationId xmlns:a16="http://schemas.microsoft.com/office/drawing/2014/main" id="{91B85D64-E3EA-DD29-E75D-2280B69296FB}"/>
              </a:ext>
            </a:extLst>
          </p:cNvPr>
          <p:cNvSpPr/>
          <p:nvPr/>
        </p:nvSpPr>
        <p:spPr>
          <a:xfrm>
            <a:off x="3180431" y="4906316"/>
            <a:ext cx="8242118" cy="1564758"/>
          </a:xfrm>
          <a:prstGeom prst="roundRect">
            <a:avLst/>
          </a:prstGeom>
          <a:solidFill>
            <a:schemeClr val="bg1"/>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6DE1F9C-7952-9289-57D9-4946A10A4765}"/>
              </a:ext>
            </a:extLst>
          </p:cNvPr>
          <p:cNvSpPr txBox="1"/>
          <p:nvPr/>
        </p:nvSpPr>
        <p:spPr>
          <a:xfrm>
            <a:off x="3191801" y="5117392"/>
            <a:ext cx="822136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     Our innovative solution tracks air quality in Delhi, analyzing pollutants like PM2.5, PM10, NO2, NH3, and Toluene, and delivers instant alerts for poor AQI (201–300). On December 9, 2022, it identified an AQI of 209.85, categorized as ‘Poor,’ flagging high Toluene (89.0) and NH3 (52.0) to drive public health improvements.</a:t>
            </a:r>
          </a:p>
          <a:p>
            <a:endParaRPr lang="en-US" dirty="0">
              <a:latin typeface="Times New Roman"/>
              <a:cs typeface="Times New Roman"/>
            </a:endParaRPr>
          </a:p>
          <a:p>
            <a:pPr algn="l"/>
            <a:endParaRPr lang="en-US" dirty="0"/>
          </a:p>
        </p:txBody>
      </p:sp>
    </p:spTree>
    <p:extLst>
      <p:ext uri="{BB962C8B-B14F-4D97-AF65-F5344CB8AC3E}">
        <p14:creationId xmlns:p14="http://schemas.microsoft.com/office/powerpoint/2010/main" val="13878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8753F-5752-4EAC-6616-B83C836A0EA3}"/>
              </a:ext>
            </a:extLst>
          </p:cNvPr>
          <p:cNvSpPr>
            <a:spLocks noGrp="1"/>
          </p:cNvSpPr>
          <p:nvPr>
            <p:ph type="title"/>
          </p:nvPr>
        </p:nvSpPr>
        <p:spPr>
          <a:xfrm>
            <a:off x="1137037" y="609600"/>
            <a:ext cx="6650303" cy="1330518"/>
          </a:xfrm>
        </p:spPr>
        <p:txBody>
          <a:bodyPr>
            <a:normAutofit/>
          </a:bodyPr>
          <a:lstStyle/>
          <a:p>
            <a:r>
              <a:rPr lang="en-US" sz="4000" b="1" dirty="0">
                <a:latin typeface="Times New Roman"/>
                <a:cs typeface="Times New Roman"/>
              </a:rPr>
              <a:t>BENEFITS</a:t>
            </a:r>
          </a:p>
        </p:txBody>
      </p:sp>
      <p:sp>
        <p:nvSpPr>
          <p:cNvPr id="3" name="Content Placeholder 2">
            <a:extLst>
              <a:ext uri="{FF2B5EF4-FFF2-40B4-BE49-F238E27FC236}">
                <a16:creationId xmlns:a16="http://schemas.microsoft.com/office/drawing/2014/main" id="{DFCD6DA0-7453-4AD4-C21F-8176C9E1F120}"/>
              </a:ext>
            </a:extLst>
          </p:cNvPr>
          <p:cNvSpPr>
            <a:spLocks noGrp="1"/>
          </p:cNvSpPr>
          <p:nvPr>
            <p:ph idx="1"/>
          </p:nvPr>
        </p:nvSpPr>
        <p:spPr>
          <a:xfrm>
            <a:off x="1137038" y="1926050"/>
            <a:ext cx="6795262" cy="4228124"/>
          </a:xfrm>
        </p:spPr>
        <p:txBody>
          <a:bodyPr vert="horz" lIns="91440" tIns="45720" rIns="91440" bIns="45720" rtlCol="0" anchor="t">
            <a:noAutofit/>
          </a:bodyPr>
          <a:lstStyle/>
          <a:p>
            <a:pPr>
              <a:buFont typeface="Wingdings" panose="020B0604020202020204" pitchFamily="34" charset="0"/>
              <a:buChar char="Ø"/>
            </a:pPr>
            <a:r>
              <a:rPr lang="en-US" sz="2000" b="1" dirty="0">
                <a:latin typeface="Times New Roman"/>
                <a:ea typeface="+mn-lt"/>
                <a:cs typeface="+mn-lt"/>
              </a:rPr>
              <a:t>Health Protection:</a:t>
            </a:r>
            <a:br>
              <a:rPr lang="en-US" sz="2000" b="1" dirty="0">
                <a:ea typeface="+mn-lt"/>
                <a:cs typeface="+mn-lt"/>
              </a:rPr>
            </a:br>
            <a:r>
              <a:rPr lang="en-US" sz="2000" b="1" dirty="0">
                <a:ea typeface="+mn-lt"/>
                <a:cs typeface="+mn-lt"/>
              </a:rPr>
              <a:t>     </a:t>
            </a:r>
            <a:r>
              <a:rPr lang="en-US" sz="2000" b="1" i="1" dirty="0">
                <a:latin typeface="Times New Roman"/>
                <a:ea typeface="+mn-lt"/>
                <a:cs typeface="+mn-lt"/>
              </a:rPr>
              <a:t>Minimizes pollution exposure risks</a:t>
            </a:r>
            <a:r>
              <a:rPr lang="en-US" sz="2000" dirty="0">
                <a:latin typeface="Times New Roman"/>
                <a:ea typeface="+mn-lt"/>
                <a:cs typeface="+mn-lt"/>
              </a:rPr>
              <a:t>, especially for children, the elderly, and individuals with respiratory conditions.</a:t>
            </a:r>
            <a:endParaRPr lang="en-US" sz="2000">
              <a:latin typeface="Times New Roman"/>
              <a:cs typeface="Times New Roman"/>
            </a:endParaRPr>
          </a:p>
          <a:p>
            <a:pPr>
              <a:buFont typeface="Wingdings" panose="020B0604020202020204" pitchFamily="34" charset="0"/>
              <a:buChar char="Ø"/>
            </a:pPr>
            <a:r>
              <a:rPr lang="en-US" sz="2000" b="1" dirty="0">
                <a:latin typeface="Times New Roman"/>
                <a:ea typeface="+mn-lt"/>
                <a:cs typeface="+mn-lt"/>
              </a:rPr>
              <a:t>Proactive Decision-Making:</a:t>
            </a:r>
            <a:br>
              <a:rPr lang="en-US" sz="2000" b="1" dirty="0">
                <a:latin typeface="Times New Roman"/>
                <a:ea typeface="+mn-lt"/>
                <a:cs typeface="+mn-lt"/>
              </a:rPr>
            </a:br>
            <a:r>
              <a:rPr lang="en-US" sz="2000" b="1" dirty="0">
                <a:latin typeface="Times New Roman"/>
                <a:ea typeface="+mn-lt"/>
                <a:cs typeface="+mn-lt"/>
              </a:rPr>
              <a:t>    </a:t>
            </a:r>
            <a:r>
              <a:rPr lang="en-US" sz="2000" b="1" i="1" dirty="0">
                <a:latin typeface="Times New Roman"/>
                <a:ea typeface="+mn-lt"/>
                <a:cs typeface="+mn-lt"/>
              </a:rPr>
              <a:t> Empowers authorities with predictive insights</a:t>
            </a:r>
            <a:r>
              <a:rPr lang="en-US" sz="2000" dirty="0">
                <a:latin typeface="Times New Roman"/>
                <a:ea typeface="+mn-lt"/>
                <a:cs typeface="+mn-lt"/>
              </a:rPr>
              <a:t> to take preventive actions before air quality deteriorates.</a:t>
            </a:r>
            <a:endParaRPr lang="en-US" sz="2000">
              <a:latin typeface="Times New Roman"/>
              <a:cs typeface="Times New Roman"/>
            </a:endParaRPr>
          </a:p>
          <a:p>
            <a:pPr>
              <a:buFont typeface="Wingdings" panose="020B0604020202020204" pitchFamily="34" charset="0"/>
              <a:buChar char="Ø"/>
            </a:pPr>
            <a:r>
              <a:rPr lang="en-US" sz="2000" b="1" dirty="0">
                <a:latin typeface="Times New Roman"/>
                <a:ea typeface="+mn-lt"/>
                <a:cs typeface="+mn-lt"/>
              </a:rPr>
              <a:t>Policy Support:</a:t>
            </a:r>
            <a:br>
              <a:rPr lang="en-US" sz="2000" b="1" dirty="0">
                <a:latin typeface="Times New Roman"/>
                <a:ea typeface="+mn-lt"/>
                <a:cs typeface="+mn-lt"/>
              </a:rPr>
            </a:br>
            <a:r>
              <a:rPr lang="en-US" sz="2000" b="1" dirty="0">
                <a:latin typeface="Times New Roman"/>
                <a:ea typeface="+mn-lt"/>
                <a:cs typeface="+mn-lt"/>
              </a:rPr>
              <a:t>      </a:t>
            </a:r>
            <a:r>
              <a:rPr lang="en-US" sz="2000" b="1" i="1" dirty="0">
                <a:latin typeface="Times New Roman"/>
                <a:ea typeface="+mn-lt"/>
                <a:cs typeface="+mn-lt"/>
              </a:rPr>
              <a:t>Aids governments in urban planning and pollution control</a:t>
            </a:r>
            <a:r>
              <a:rPr lang="en-US" sz="2000" i="1" dirty="0">
                <a:latin typeface="Times New Roman"/>
                <a:ea typeface="+mn-lt"/>
                <a:cs typeface="+mn-lt"/>
              </a:rPr>
              <a:t>, </a:t>
            </a:r>
            <a:r>
              <a:rPr lang="en-US" sz="2000" dirty="0">
                <a:latin typeface="Times New Roman"/>
                <a:ea typeface="+mn-lt"/>
                <a:cs typeface="+mn-lt"/>
              </a:rPr>
              <a:t>fostering smarter, cleaner cities.</a:t>
            </a:r>
            <a:endParaRPr lang="en-US" sz="2000">
              <a:latin typeface="Times New Roman"/>
              <a:cs typeface="Times New Roman"/>
            </a:endParaRPr>
          </a:p>
          <a:p>
            <a:pPr>
              <a:buFont typeface="Wingdings" panose="020B0604020202020204" pitchFamily="34" charset="0"/>
              <a:buChar char="Ø"/>
            </a:pPr>
            <a:r>
              <a:rPr lang="en-US" sz="2000" b="1" dirty="0">
                <a:latin typeface="Times New Roman"/>
                <a:ea typeface="+mn-lt"/>
                <a:cs typeface="+mn-lt"/>
              </a:rPr>
              <a:t>Sustainable Development:</a:t>
            </a:r>
            <a:br>
              <a:rPr lang="en-US" sz="2000" b="1" dirty="0">
                <a:latin typeface="Times New Roman"/>
                <a:ea typeface="+mn-lt"/>
                <a:cs typeface="+mn-lt"/>
              </a:rPr>
            </a:br>
            <a:r>
              <a:rPr lang="en-US" sz="2000" b="1" dirty="0">
                <a:latin typeface="Times New Roman"/>
                <a:ea typeface="+mn-lt"/>
                <a:cs typeface="+mn-lt"/>
              </a:rPr>
              <a:t>     </a:t>
            </a:r>
            <a:r>
              <a:rPr lang="en-US" sz="2000" b="1" i="1" dirty="0">
                <a:latin typeface="Times New Roman"/>
                <a:ea typeface="+mn-lt"/>
                <a:cs typeface="+mn-lt"/>
              </a:rPr>
              <a:t>Aligns with UN Sustainable Development Goals (SDG 3: Good Health &amp; SDG 11: Sustainable Cities)</a:t>
            </a:r>
            <a:r>
              <a:rPr lang="en-US" sz="2000" dirty="0">
                <a:latin typeface="Times New Roman"/>
                <a:ea typeface="+mn-lt"/>
                <a:cs typeface="+mn-lt"/>
              </a:rPr>
              <a:t> for a healthier future.</a:t>
            </a:r>
            <a:endParaRPr lang="en-US" sz="2000">
              <a:latin typeface="Times New Roman"/>
              <a:cs typeface="Times New Roman"/>
            </a:endParaRPr>
          </a:p>
          <a:p>
            <a:pPr>
              <a:buFont typeface="Wingdings" panose="020B0604020202020204" pitchFamily="34" charset="0"/>
              <a:buChar char="Ø"/>
            </a:pPr>
            <a:endParaRPr lang="en-US" sz="2000" dirty="0"/>
          </a:p>
        </p:txBody>
      </p:sp>
      <p:sp>
        <p:nvSpPr>
          <p:cNvPr id="38" name="Freeform: Shape 37">
            <a:extLst>
              <a:ext uri="{FF2B5EF4-FFF2-40B4-BE49-F238E27FC236}">
                <a16:creationId xmlns:a16="http://schemas.microsoft.com/office/drawing/2014/main" id="{D1008504-D2A4-4E91-8DFB-8E297027A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569892" y="-4"/>
            <a:ext cx="3622108" cy="6859295"/>
          </a:xfrm>
          <a:custGeom>
            <a:avLst/>
            <a:gdLst>
              <a:gd name="connsiteX0" fmla="*/ 0 w 7037119"/>
              <a:gd name="connsiteY0" fmla="*/ 0 h 6857999"/>
              <a:gd name="connsiteX1" fmla="*/ 6964192 w 7037119"/>
              <a:gd name="connsiteY1" fmla="*/ 0 h 6857999"/>
              <a:gd name="connsiteX2" fmla="*/ 6958160 w 7037119"/>
              <a:gd name="connsiteY2" fmla="*/ 70714 h 6857999"/>
              <a:gd name="connsiteX3" fmla="*/ 6922034 w 7037119"/>
              <a:gd name="connsiteY3" fmla="*/ 154825 h 6857999"/>
              <a:gd name="connsiteX4" fmla="*/ 6864029 w 7037119"/>
              <a:gd name="connsiteY4" fmla="*/ 301580 h 6857999"/>
              <a:gd name="connsiteX5" fmla="*/ 6842156 w 7037119"/>
              <a:gd name="connsiteY5" fmla="*/ 642469 h 6857999"/>
              <a:gd name="connsiteX6" fmla="*/ 6802087 w 7037119"/>
              <a:gd name="connsiteY6" fmla="*/ 818449 h 6857999"/>
              <a:gd name="connsiteX7" fmla="*/ 6798684 w 7037119"/>
              <a:gd name="connsiteY7" fmla="*/ 875396 h 6857999"/>
              <a:gd name="connsiteX8" fmla="*/ 6756983 w 7037119"/>
              <a:gd name="connsiteY8" fmla="*/ 952375 h 6857999"/>
              <a:gd name="connsiteX9" fmla="*/ 6758478 w 7037119"/>
              <a:gd name="connsiteY9" fmla="*/ 972424 h 6857999"/>
              <a:gd name="connsiteX10" fmla="*/ 6752651 w 7037119"/>
              <a:gd name="connsiteY10" fmla="*/ 996407 h 6857999"/>
              <a:gd name="connsiteX11" fmla="*/ 6716997 w 7037119"/>
              <a:gd name="connsiteY11" fmla="*/ 1091248 h 6857999"/>
              <a:gd name="connsiteX12" fmla="*/ 6657090 w 7037119"/>
              <a:gd name="connsiteY12" fmla="*/ 1307489 h 6857999"/>
              <a:gd name="connsiteX13" fmla="*/ 6508075 w 7037119"/>
              <a:gd name="connsiteY13" fmla="*/ 1709568 h 6857999"/>
              <a:gd name="connsiteX14" fmla="*/ 6462759 w 7037119"/>
              <a:gd name="connsiteY14" fmla="*/ 1811874 h 6857999"/>
              <a:gd name="connsiteX15" fmla="*/ 6383790 w 7037119"/>
              <a:gd name="connsiteY15" fmla="*/ 2228963 h 6857999"/>
              <a:gd name="connsiteX16" fmla="*/ 6369096 w 7037119"/>
              <a:gd name="connsiteY16" fmla="*/ 2404942 h 6857999"/>
              <a:gd name="connsiteX17" fmla="*/ 6365696 w 7037119"/>
              <a:gd name="connsiteY17" fmla="*/ 2461889 h 6857999"/>
              <a:gd name="connsiteX18" fmla="*/ 6323990 w 7037119"/>
              <a:gd name="connsiteY18" fmla="*/ 2538869 h 6857999"/>
              <a:gd name="connsiteX19" fmla="*/ 6299971 w 7037119"/>
              <a:gd name="connsiteY19" fmla="*/ 2852842 h 6857999"/>
              <a:gd name="connsiteX20" fmla="*/ 6305256 w 7037119"/>
              <a:gd name="connsiteY20" fmla="*/ 2965146 h 6857999"/>
              <a:gd name="connsiteX21" fmla="*/ 6297430 w 7037119"/>
              <a:gd name="connsiteY21" fmla="*/ 3010980 h 6857999"/>
              <a:gd name="connsiteX22" fmla="*/ 6301903 w 7037119"/>
              <a:gd name="connsiteY22" fmla="*/ 3017531 h 6857999"/>
              <a:gd name="connsiteX23" fmla="*/ 6312288 w 7037119"/>
              <a:gd name="connsiteY23" fmla="*/ 3141762 h 6857999"/>
              <a:gd name="connsiteX24" fmla="*/ 6317307 w 7037119"/>
              <a:gd name="connsiteY24" fmla="*/ 3167974 h 6857999"/>
              <a:gd name="connsiteX25" fmla="*/ 6319343 w 7037119"/>
              <a:gd name="connsiteY25" fmla="*/ 3170223 h 6857999"/>
              <a:gd name="connsiteX26" fmla="*/ 6388791 w 7037119"/>
              <a:gd name="connsiteY26" fmla="*/ 3425292 h 6857999"/>
              <a:gd name="connsiteX27" fmla="*/ 6473625 w 7037119"/>
              <a:gd name="connsiteY27" fmla="*/ 3778499 h 6857999"/>
              <a:gd name="connsiteX28" fmla="*/ 6488572 w 7037119"/>
              <a:gd name="connsiteY28" fmla="*/ 4010514 h 6857999"/>
              <a:gd name="connsiteX29" fmla="*/ 6542727 w 7037119"/>
              <a:gd name="connsiteY29" fmla="*/ 4142824 h 6857999"/>
              <a:gd name="connsiteX30" fmla="*/ 6574700 w 7037119"/>
              <a:gd name="connsiteY30" fmla="*/ 4253089 h 6857999"/>
              <a:gd name="connsiteX31" fmla="*/ 6630782 w 7037119"/>
              <a:gd name="connsiteY31" fmla="*/ 4495230 h 6857999"/>
              <a:gd name="connsiteX32" fmla="*/ 6657121 w 7037119"/>
              <a:gd name="connsiteY32" fmla="*/ 4592798 h 6857999"/>
              <a:gd name="connsiteX33" fmla="*/ 6675304 w 7037119"/>
              <a:gd name="connsiteY33" fmla="*/ 4625784 h 6857999"/>
              <a:gd name="connsiteX34" fmla="*/ 6695194 w 7037119"/>
              <a:gd name="connsiteY34" fmla="*/ 4674587 h 6857999"/>
              <a:gd name="connsiteX35" fmla="*/ 6694674 w 7037119"/>
              <a:gd name="connsiteY35" fmla="*/ 4706669 h 6857999"/>
              <a:gd name="connsiteX36" fmla="*/ 6696125 w 7037119"/>
              <a:gd name="connsiteY36" fmla="*/ 4712312 h 6857999"/>
              <a:gd name="connsiteX37" fmla="*/ 6683308 w 7037119"/>
              <a:gd name="connsiteY37" fmla="*/ 4752491 h 6857999"/>
              <a:gd name="connsiteX38" fmla="*/ 6662625 w 7037119"/>
              <a:gd name="connsiteY38" fmla="*/ 4924134 h 6857999"/>
              <a:gd name="connsiteX39" fmla="*/ 6666282 w 7037119"/>
              <a:gd name="connsiteY39" fmla="*/ 5049729 h 6857999"/>
              <a:gd name="connsiteX40" fmla="*/ 6674923 w 7037119"/>
              <a:gd name="connsiteY40" fmla="*/ 5092608 h 6857999"/>
              <a:gd name="connsiteX41" fmla="*/ 6688949 w 7037119"/>
              <a:gd name="connsiteY41" fmla="*/ 5164561 h 6857999"/>
              <a:gd name="connsiteX42" fmla="*/ 6713476 w 7037119"/>
              <a:gd name="connsiteY42" fmla="*/ 5227429 h 6857999"/>
              <a:gd name="connsiteX43" fmla="*/ 6699741 w 7037119"/>
              <a:gd name="connsiteY43" fmla="*/ 5295738 h 6857999"/>
              <a:gd name="connsiteX44" fmla="*/ 6698438 w 7037119"/>
              <a:gd name="connsiteY44" fmla="*/ 5353315 h 6857999"/>
              <a:gd name="connsiteX45" fmla="*/ 6705394 w 7037119"/>
              <a:gd name="connsiteY45" fmla="*/ 5356747 h 6857999"/>
              <a:gd name="connsiteX46" fmla="*/ 6705941 w 7037119"/>
              <a:gd name="connsiteY46" fmla="*/ 5364029 h 6857999"/>
              <a:gd name="connsiteX47" fmla="*/ 6698760 w 7037119"/>
              <a:gd name="connsiteY47" fmla="*/ 5369188 h 6857999"/>
              <a:gd name="connsiteX48" fmla="*/ 6674560 w 7037119"/>
              <a:gd name="connsiteY48" fmla="*/ 5465115 h 6857999"/>
              <a:gd name="connsiteX49" fmla="*/ 6698322 w 7037119"/>
              <a:gd name="connsiteY49" fmla="*/ 5543278 h 6857999"/>
              <a:gd name="connsiteX50" fmla="*/ 6673987 w 7037119"/>
              <a:gd name="connsiteY50" fmla="*/ 5606762 h 6857999"/>
              <a:gd name="connsiteX51" fmla="*/ 6665359 w 7037119"/>
              <a:gd name="connsiteY51" fmla="*/ 5656986 h 6857999"/>
              <a:gd name="connsiteX52" fmla="*/ 6718420 w 7037119"/>
              <a:gd name="connsiteY52" fmla="*/ 5747675 h 6857999"/>
              <a:gd name="connsiteX53" fmla="*/ 6786357 w 7037119"/>
              <a:gd name="connsiteY53" fmla="*/ 5797270 h 6857999"/>
              <a:gd name="connsiteX54" fmla="*/ 6834299 w 7037119"/>
              <a:gd name="connsiteY54" fmla="*/ 5897781 h 6857999"/>
              <a:gd name="connsiteX55" fmla="*/ 6848771 w 7037119"/>
              <a:gd name="connsiteY55" fmla="*/ 5936497 h 6857999"/>
              <a:gd name="connsiteX56" fmla="*/ 6883460 w 7037119"/>
              <a:gd name="connsiteY56" fmla="*/ 6064046 h 6857999"/>
              <a:gd name="connsiteX57" fmla="*/ 6896072 w 7037119"/>
              <a:gd name="connsiteY57" fmla="*/ 6107188 h 6857999"/>
              <a:gd name="connsiteX58" fmla="*/ 6980725 w 7037119"/>
              <a:gd name="connsiteY58" fmla="*/ 6197444 h 6857999"/>
              <a:gd name="connsiteX59" fmla="*/ 6999028 w 7037119"/>
              <a:gd name="connsiteY59" fmla="*/ 6288610 h 6857999"/>
              <a:gd name="connsiteX60" fmla="*/ 7021306 w 7037119"/>
              <a:gd name="connsiteY60" fmla="*/ 6426700 h 6857999"/>
              <a:gd name="connsiteX61" fmla="*/ 7033259 w 7037119"/>
              <a:gd name="connsiteY61" fmla="*/ 6489284 h 6857999"/>
              <a:gd name="connsiteX62" fmla="*/ 7037119 w 7037119"/>
              <a:gd name="connsiteY62" fmla="*/ 6501140 h 6857999"/>
              <a:gd name="connsiteX63" fmla="*/ 7037119 w 7037119"/>
              <a:gd name="connsiteY63" fmla="*/ 6557754 h 6857999"/>
              <a:gd name="connsiteX64" fmla="*/ 7031649 w 7037119"/>
              <a:gd name="connsiteY64" fmla="*/ 6569925 h 6857999"/>
              <a:gd name="connsiteX65" fmla="*/ 7011548 w 7037119"/>
              <a:gd name="connsiteY65" fmla="*/ 6615002 h 6857999"/>
              <a:gd name="connsiteX66" fmla="*/ 7021837 w 7037119"/>
              <a:gd name="connsiteY66" fmla="*/ 6743644 h 6857999"/>
              <a:gd name="connsiteX67" fmla="*/ 7006394 w 7037119"/>
              <a:gd name="connsiteY67" fmla="*/ 6856390 h 6857999"/>
              <a:gd name="connsiteX68" fmla="*/ 7037119 w 7037119"/>
              <a:gd name="connsiteY68" fmla="*/ 6856494 h 6857999"/>
              <a:gd name="connsiteX69" fmla="*/ 7037119 w 7037119"/>
              <a:gd name="connsiteY69" fmla="*/ 6857999 h 6857999"/>
              <a:gd name="connsiteX70" fmla="*/ 0 w 7037119"/>
              <a:gd name="connsiteY70" fmla="*/ 6857999 h 6857999"/>
              <a:gd name="connsiteX0" fmla="*/ 0 w 8515751"/>
              <a:gd name="connsiteY0" fmla="*/ 0 h 6857999"/>
              <a:gd name="connsiteX1" fmla="*/ 8515751 w 8515751"/>
              <a:gd name="connsiteY1" fmla="*/ 10633 h 6857999"/>
              <a:gd name="connsiteX2" fmla="*/ 6958160 w 8515751"/>
              <a:gd name="connsiteY2" fmla="*/ 70714 h 6857999"/>
              <a:gd name="connsiteX3" fmla="*/ 6922034 w 8515751"/>
              <a:gd name="connsiteY3" fmla="*/ 154825 h 6857999"/>
              <a:gd name="connsiteX4" fmla="*/ 6864029 w 8515751"/>
              <a:gd name="connsiteY4" fmla="*/ 301580 h 6857999"/>
              <a:gd name="connsiteX5" fmla="*/ 6842156 w 8515751"/>
              <a:gd name="connsiteY5" fmla="*/ 642469 h 6857999"/>
              <a:gd name="connsiteX6" fmla="*/ 6802087 w 8515751"/>
              <a:gd name="connsiteY6" fmla="*/ 818449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6922034 w 8515751"/>
              <a:gd name="connsiteY3" fmla="*/ 154825 h 6857999"/>
              <a:gd name="connsiteX4" fmla="*/ 6864029 w 8515751"/>
              <a:gd name="connsiteY4" fmla="*/ 301580 h 6857999"/>
              <a:gd name="connsiteX5" fmla="*/ 6842156 w 8515751"/>
              <a:gd name="connsiteY5" fmla="*/ 642469 h 6857999"/>
              <a:gd name="connsiteX6" fmla="*/ 6802087 w 8515751"/>
              <a:gd name="connsiteY6" fmla="*/ 818449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6864029 w 8515751"/>
              <a:gd name="connsiteY4" fmla="*/ 301580 h 6857999"/>
              <a:gd name="connsiteX5" fmla="*/ 6842156 w 8515751"/>
              <a:gd name="connsiteY5" fmla="*/ 642469 h 6857999"/>
              <a:gd name="connsiteX6" fmla="*/ 6802087 w 8515751"/>
              <a:gd name="connsiteY6" fmla="*/ 818449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6842156 w 8515751"/>
              <a:gd name="connsiteY5" fmla="*/ 642469 h 6857999"/>
              <a:gd name="connsiteX6" fmla="*/ 6802087 w 8515751"/>
              <a:gd name="connsiteY6" fmla="*/ 818449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6802087 w 8515751"/>
              <a:gd name="connsiteY6" fmla="*/ 818449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6551836 w 8515751"/>
              <a:gd name="connsiteY6" fmla="*/ 669593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6798684 w 8515751"/>
              <a:gd name="connsiteY7" fmla="*/ 875396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6758478 w 8515751"/>
              <a:gd name="connsiteY9" fmla="*/ 972424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7037119 w 8515751"/>
              <a:gd name="connsiteY69" fmla="*/ 6857999 h 6857999"/>
              <a:gd name="connsiteX70" fmla="*/ 0 w 8515751"/>
              <a:gd name="connsiteY70" fmla="*/ 6857999 h 6857999"/>
              <a:gd name="connsiteX71" fmla="*/ 0 w 8515751"/>
              <a:gd name="connsiteY71"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7037119 w 8515751"/>
              <a:gd name="connsiteY68" fmla="*/ 6856494 h 6857999"/>
              <a:gd name="connsiteX69" fmla="*/ 0 w 8515751"/>
              <a:gd name="connsiteY69" fmla="*/ 6857999 h 6857999"/>
              <a:gd name="connsiteX70" fmla="*/ 0 w 8515751"/>
              <a:gd name="connsiteY70"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21837 w 8515751"/>
              <a:gd name="connsiteY66" fmla="*/ 6743644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259466 w 8515751"/>
              <a:gd name="connsiteY2" fmla="*/ 70714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388791 w 8515751"/>
              <a:gd name="connsiteY26" fmla="*/ 3425292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319343 w 8515751"/>
              <a:gd name="connsiteY25" fmla="*/ 3170223 h 6857999"/>
              <a:gd name="connsiteX26" fmla="*/ 6563966 w 8515751"/>
              <a:gd name="connsiteY26" fmla="*/ 3563516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19546 w 8515751"/>
              <a:gd name="connsiteY25" fmla="*/ 3404139 h 6857999"/>
              <a:gd name="connsiteX26" fmla="*/ 6563966 w 8515751"/>
              <a:gd name="connsiteY26" fmla="*/ 3563516 h 6857999"/>
              <a:gd name="connsiteX27" fmla="*/ 6473625 w 8515751"/>
              <a:gd name="connsiteY27" fmla="*/ 3778499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19546 w 8515751"/>
              <a:gd name="connsiteY25" fmla="*/ 3404139 h 6857999"/>
              <a:gd name="connsiteX26" fmla="*/ 6563966 w 8515751"/>
              <a:gd name="connsiteY26" fmla="*/ 3563516 h 6857999"/>
              <a:gd name="connsiteX27" fmla="*/ 6598751 w 8515751"/>
              <a:gd name="connsiteY27" fmla="*/ 3704071 h 6857999"/>
              <a:gd name="connsiteX28" fmla="*/ 6488572 w 8515751"/>
              <a:gd name="connsiteY28" fmla="*/ 4010514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19546 w 8515751"/>
              <a:gd name="connsiteY25" fmla="*/ 3404139 h 6857999"/>
              <a:gd name="connsiteX26" fmla="*/ 6563966 w 8515751"/>
              <a:gd name="connsiteY26" fmla="*/ 3563516 h 6857999"/>
              <a:gd name="connsiteX27" fmla="*/ 6598751 w 8515751"/>
              <a:gd name="connsiteY27" fmla="*/ 3704071 h 6857999"/>
              <a:gd name="connsiteX28" fmla="*/ 6488573 w 8515751"/>
              <a:gd name="connsiteY28" fmla="*/ 3882923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19546 w 8515751"/>
              <a:gd name="connsiteY25" fmla="*/ 3404139 h 6857999"/>
              <a:gd name="connsiteX26" fmla="*/ 6629468 w 8515751"/>
              <a:gd name="connsiteY26" fmla="*/ 3623151 h 6857999"/>
              <a:gd name="connsiteX27" fmla="*/ 6598751 w 8515751"/>
              <a:gd name="connsiteY27" fmla="*/ 3704071 h 6857999"/>
              <a:gd name="connsiteX28" fmla="*/ 6488573 w 8515751"/>
              <a:gd name="connsiteY28" fmla="*/ 3882923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94404 w 8515751"/>
              <a:gd name="connsiteY25" fmla="*/ 3539311 h 6857999"/>
              <a:gd name="connsiteX26" fmla="*/ 6629468 w 8515751"/>
              <a:gd name="connsiteY26" fmla="*/ 3623151 h 6857999"/>
              <a:gd name="connsiteX27" fmla="*/ 6598751 w 8515751"/>
              <a:gd name="connsiteY27" fmla="*/ 3704071 h 6857999"/>
              <a:gd name="connsiteX28" fmla="*/ 6488573 w 8515751"/>
              <a:gd name="connsiteY28" fmla="*/ 3882923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94404 w 8515751"/>
              <a:gd name="connsiteY25" fmla="*/ 3539311 h 6857999"/>
              <a:gd name="connsiteX26" fmla="*/ 6629468 w 8515751"/>
              <a:gd name="connsiteY26" fmla="*/ 3623151 h 6857999"/>
              <a:gd name="connsiteX27" fmla="*/ 6598751 w 8515751"/>
              <a:gd name="connsiteY27" fmla="*/ 3704071 h 6857999"/>
              <a:gd name="connsiteX28" fmla="*/ 6488573 w 8515751"/>
              <a:gd name="connsiteY28" fmla="*/ 3882923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94404 w 8515751"/>
              <a:gd name="connsiteY25" fmla="*/ 3539311 h 6857999"/>
              <a:gd name="connsiteX26" fmla="*/ 6629468 w 8515751"/>
              <a:gd name="connsiteY26" fmla="*/ 3623151 h 6857999"/>
              <a:gd name="connsiteX27" fmla="*/ 6598751 w 8515751"/>
              <a:gd name="connsiteY27" fmla="*/ 3704071 h 6857999"/>
              <a:gd name="connsiteX28" fmla="*/ 6488573 w 8515751"/>
              <a:gd name="connsiteY28" fmla="*/ 3882923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94404 w 8515751"/>
              <a:gd name="connsiteY25" fmla="*/ 3539311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317307 w 8515751"/>
              <a:gd name="connsiteY24" fmla="*/ 3167974 h 6857999"/>
              <a:gd name="connsiteX25" fmla="*/ 6585046 w 8515751"/>
              <a:gd name="connsiteY25" fmla="*/ 3571116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495097 w 8515751"/>
              <a:gd name="connsiteY24" fmla="*/ 3398562 h 6857999"/>
              <a:gd name="connsiteX25" fmla="*/ 6585046 w 8515751"/>
              <a:gd name="connsiteY25" fmla="*/ 3571116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495097 w 8515751"/>
              <a:gd name="connsiteY24" fmla="*/ 3398562 h 6857999"/>
              <a:gd name="connsiteX25" fmla="*/ 6585046 w 8515751"/>
              <a:gd name="connsiteY25" fmla="*/ 3571116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588668 w 8515751"/>
              <a:gd name="connsiteY24" fmla="*/ 3486026 h 6857999"/>
              <a:gd name="connsiteX25" fmla="*/ 6585046 w 8515751"/>
              <a:gd name="connsiteY25" fmla="*/ 3571116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6756983 w 8515751"/>
              <a:gd name="connsiteY8" fmla="*/ 952375 h 6857999"/>
              <a:gd name="connsiteX9" fmla="*/ 7033754 w 8515751"/>
              <a:gd name="connsiteY9" fmla="*/ 727875 h 6857999"/>
              <a:gd name="connsiteX10" fmla="*/ 6752651 w 8515751"/>
              <a:gd name="connsiteY10" fmla="*/ 996407 h 6857999"/>
              <a:gd name="connsiteX11" fmla="*/ 6716997 w 8515751"/>
              <a:gd name="connsiteY11" fmla="*/ 1091248 h 6857999"/>
              <a:gd name="connsiteX12" fmla="*/ 6657090 w 8515751"/>
              <a:gd name="connsiteY12" fmla="*/ 1307489 h 6857999"/>
              <a:gd name="connsiteX13" fmla="*/ 6508075 w 8515751"/>
              <a:gd name="connsiteY13" fmla="*/ 1709568 h 6857999"/>
              <a:gd name="connsiteX14" fmla="*/ 6462759 w 8515751"/>
              <a:gd name="connsiteY14" fmla="*/ 1811874 h 6857999"/>
              <a:gd name="connsiteX15" fmla="*/ 6383790 w 8515751"/>
              <a:gd name="connsiteY15" fmla="*/ 2228963 h 6857999"/>
              <a:gd name="connsiteX16" fmla="*/ 6369096 w 8515751"/>
              <a:gd name="connsiteY16" fmla="*/ 2404942 h 6857999"/>
              <a:gd name="connsiteX17" fmla="*/ 6365696 w 8515751"/>
              <a:gd name="connsiteY17" fmla="*/ 2461889 h 6857999"/>
              <a:gd name="connsiteX18" fmla="*/ 6323990 w 8515751"/>
              <a:gd name="connsiteY18" fmla="*/ 2538869 h 6857999"/>
              <a:gd name="connsiteX19" fmla="*/ 6299971 w 8515751"/>
              <a:gd name="connsiteY19" fmla="*/ 2852842 h 6857999"/>
              <a:gd name="connsiteX20" fmla="*/ 6305256 w 8515751"/>
              <a:gd name="connsiteY20" fmla="*/ 2965146 h 6857999"/>
              <a:gd name="connsiteX21" fmla="*/ 6297430 w 8515751"/>
              <a:gd name="connsiteY21" fmla="*/ 3010980 h 6857999"/>
              <a:gd name="connsiteX22" fmla="*/ 6301903 w 8515751"/>
              <a:gd name="connsiteY22" fmla="*/ 3017531 h 6857999"/>
              <a:gd name="connsiteX23" fmla="*/ 6312288 w 8515751"/>
              <a:gd name="connsiteY23" fmla="*/ 3141762 h 6857999"/>
              <a:gd name="connsiteX24" fmla="*/ 6588668 w 8515751"/>
              <a:gd name="connsiteY24" fmla="*/ 3486026 h 6857999"/>
              <a:gd name="connsiteX25" fmla="*/ 6585046 w 8515751"/>
              <a:gd name="connsiteY25" fmla="*/ 3571116 h 6857999"/>
              <a:gd name="connsiteX26" fmla="*/ 6629468 w 8515751"/>
              <a:gd name="connsiteY26" fmla="*/ 3623151 h 6857999"/>
              <a:gd name="connsiteX27" fmla="*/ 6598751 w 8515751"/>
              <a:gd name="connsiteY27" fmla="*/ 3704071 h 6857999"/>
              <a:gd name="connsiteX28" fmla="*/ 6554074 w 8515751"/>
              <a:gd name="connsiteY28" fmla="*/ 3775580 h 6857999"/>
              <a:gd name="connsiteX29" fmla="*/ 6542727 w 8515751"/>
              <a:gd name="connsiteY29" fmla="*/ 4142824 h 6857999"/>
              <a:gd name="connsiteX30" fmla="*/ 6574700 w 8515751"/>
              <a:gd name="connsiteY30" fmla="*/ 4253089 h 6857999"/>
              <a:gd name="connsiteX31" fmla="*/ 6630782 w 8515751"/>
              <a:gd name="connsiteY31" fmla="*/ 4495230 h 6857999"/>
              <a:gd name="connsiteX32" fmla="*/ 6657121 w 8515751"/>
              <a:gd name="connsiteY32" fmla="*/ 4592798 h 6857999"/>
              <a:gd name="connsiteX33" fmla="*/ 6675304 w 8515751"/>
              <a:gd name="connsiteY33" fmla="*/ 4625784 h 6857999"/>
              <a:gd name="connsiteX34" fmla="*/ 6695194 w 8515751"/>
              <a:gd name="connsiteY34" fmla="*/ 4674587 h 6857999"/>
              <a:gd name="connsiteX35" fmla="*/ 6694674 w 8515751"/>
              <a:gd name="connsiteY35" fmla="*/ 4706669 h 6857999"/>
              <a:gd name="connsiteX36" fmla="*/ 6696125 w 8515751"/>
              <a:gd name="connsiteY36" fmla="*/ 4712312 h 6857999"/>
              <a:gd name="connsiteX37" fmla="*/ 6683308 w 8515751"/>
              <a:gd name="connsiteY37" fmla="*/ 4752491 h 6857999"/>
              <a:gd name="connsiteX38" fmla="*/ 6662625 w 8515751"/>
              <a:gd name="connsiteY38" fmla="*/ 4924134 h 6857999"/>
              <a:gd name="connsiteX39" fmla="*/ 6666282 w 8515751"/>
              <a:gd name="connsiteY39" fmla="*/ 5049729 h 6857999"/>
              <a:gd name="connsiteX40" fmla="*/ 6674923 w 8515751"/>
              <a:gd name="connsiteY40" fmla="*/ 5092608 h 6857999"/>
              <a:gd name="connsiteX41" fmla="*/ 6688949 w 8515751"/>
              <a:gd name="connsiteY41" fmla="*/ 5164561 h 6857999"/>
              <a:gd name="connsiteX42" fmla="*/ 6713476 w 8515751"/>
              <a:gd name="connsiteY42" fmla="*/ 5227429 h 6857999"/>
              <a:gd name="connsiteX43" fmla="*/ 6699741 w 8515751"/>
              <a:gd name="connsiteY43" fmla="*/ 5295738 h 6857999"/>
              <a:gd name="connsiteX44" fmla="*/ 6698438 w 8515751"/>
              <a:gd name="connsiteY44" fmla="*/ 5353315 h 6857999"/>
              <a:gd name="connsiteX45" fmla="*/ 6705394 w 8515751"/>
              <a:gd name="connsiteY45" fmla="*/ 5356747 h 6857999"/>
              <a:gd name="connsiteX46" fmla="*/ 6705941 w 8515751"/>
              <a:gd name="connsiteY46" fmla="*/ 5364029 h 6857999"/>
              <a:gd name="connsiteX47" fmla="*/ 6698760 w 8515751"/>
              <a:gd name="connsiteY47" fmla="*/ 5369188 h 6857999"/>
              <a:gd name="connsiteX48" fmla="*/ 6674560 w 8515751"/>
              <a:gd name="connsiteY48" fmla="*/ 5465115 h 6857999"/>
              <a:gd name="connsiteX49" fmla="*/ 6698322 w 8515751"/>
              <a:gd name="connsiteY49" fmla="*/ 5543278 h 6857999"/>
              <a:gd name="connsiteX50" fmla="*/ 6673987 w 8515751"/>
              <a:gd name="connsiteY50" fmla="*/ 5606762 h 6857999"/>
              <a:gd name="connsiteX51" fmla="*/ 6665359 w 8515751"/>
              <a:gd name="connsiteY51" fmla="*/ 5656986 h 6857999"/>
              <a:gd name="connsiteX52" fmla="*/ 6718420 w 8515751"/>
              <a:gd name="connsiteY52" fmla="*/ 5747675 h 6857999"/>
              <a:gd name="connsiteX53" fmla="*/ 6786357 w 8515751"/>
              <a:gd name="connsiteY53" fmla="*/ 5797270 h 6857999"/>
              <a:gd name="connsiteX54" fmla="*/ 6834299 w 8515751"/>
              <a:gd name="connsiteY54" fmla="*/ 5897781 h 6857999"/>
              <a:gd name="connsiteX55" fmla="*/ 6848771 w 8515751"/>
              <a:gd name="connsiteY55" fmla="*/ 5936497 h 6857999"/>
              <a:gd name="connsiteX56" fmla="*/ 6883460 w 8515751"/>
              <a:gd name="connsiteY56" fmla="*/ 6064046 h 6857999"/>
              <a:gd name="connsiteX57" fmla="*/ 6896072 w 8515751"/>
              <a:gd name="connsiteY57" fmla="*/ 6107188 h 6857999"/>
              <a:gd name="connsiteX58" fmla="*/ 6980725 w 8515751"/>
              <a:gd name="connsiteY58" fmla="*/ 6197444 h 6857999"/>
              <a:gd name="connsiteX59" fmla="*/ 6999028 w 8515751"/>
              <a:gd name="connsiteY59" fmla="*/ 6288610 h 6857999"/>
              <a:gd name="connsiteX60" fmla="*/ 7021306 w 8515751"/>
              <a:gd name="connsiteY60" fmla="*/ 6426700 h 6857999"/>
              <a:gd name="connsiteX61" fmla="*/ 7033259 w 8515751"/>
              <a:gd name="connsiteY61" fmla="*/ 6489284 h 6857999"/>
              <a:gd name="connsiteX62" fmla="*/ 7037119 w 8515751"/>
              <a:gd name="connsiteY62" fmla="*/ 6501140 h 6857999"/>
              <a:gd name="connsiteX63" fmla="*/ 7037119 w 8515751"/>
              <a:gd name="connsiteY63" fmla="*/ 6557754 h 6857999"/>
              <a:gd name="connsiteX64" fmla="*/ 7031649 w 8515751"/>
              <a:gd name="connsiteY64" fmla="*/ 6569925 h 6857999"/>
              <a:gd name="connsiteX65" fmla="*/ 7011548 w 8515751"/>
              <a:gd name="connsiteY65" fmla="*/ 6615002 h 6857999"/>
              <a:gd name="connsiteX66" fmla="*/ 7096913 w 8515751"/>
              <a:gd name="connsiteY66" fmla="*/ 6733011 h 6857999"/>
              <a:gd name="connsiteX67" fmla="*/ 7006394 w 8515751"/>
              <a:gd name="connsiteY67" fmla="*/ 6856390 h 6857999"/>
              <a:gd name="connsiteX68" fmla="*/ 0 w 8515751"/>
              <a:gd name="connsiteY68" fmla="*/ 6857999 h 6857999"/>
              <a:gd name="connsiteX69" fmla="*/ 0 w 8515751"/>
              <a:gd name="connsiteY69"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377666 w 8515751"/>
              <a:gd name="connsiteY6" fmla="*/ 446310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443166 w 8515751"/>
              <a:gd name="connsiteY6" fmla="*/ 466189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443166 w 8515751"/>
              <a:gd name="connsiteY6" fmla="*/ 466189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693011 w 8515751"/>
              <a:gd name="connsiteY5" fmla="*/ 387288 h 6857999"/>
              <a:gd name="connsiteX6" fmla="*/ 7546095 w 8515751"/>
              <a:gd name="connsiteY6" fmla="*/ 438359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546095 w 8515751"/>
              <a:gd name="connsiteY6" fmla="*/ 438359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249137 w 8515751"/>
              <a:gd name="connsiteY7" fmla="*/ 577684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033754 w 8515751"/>
              <a:gd name="connsiteY8" fmla="*/ 727875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6752651 w 8515751"/>
              <a:gd name="connsiteY9" fmla="*/ 996407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6716997 w 8515751"/>
              <a:gd name="connsiteY10" fmla="*/ 1091248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657090 w 8515751"/>
              <a:gd name="connsiteY11" fmla="*/ 1307489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508075 w 8515751"/>
              <a:gd name="connsiteY12" fmla="*/ 1709568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462759 w 8515751"/>
              <a:gd name="connsiteY13" fmla="*/ 1811874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597190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597190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383790 w 8515751"/>
              <a:gd name="connsiteY14" fmla="*/ 2228963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308934 w 8515751"/>
              <a:gd name="connsiteY14" fmla="*/ 2181255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308934 w 8515751"/>
              <a:gd name="connsiteY14" fmla="*/ 2181255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262148 w 8515751"/>
              <a:gd name="connsiteY14" fmla="*/ 1966570 h 6857999"/>
              <a:gd name="connsiteX15" fmla="*/ 6369096 w 8515751"/>
              <a:gd name="connsiteY15" fmla="*/ 2404942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262148 w 8515751"/>
              <a:gd name="connsiteY14" fmla="*/ 1966570 h 6857999"/>
              <a:gd name="connsiteX15" fmla="*/ 6378456 w 8515751"/>
              <a:gd name="connsiteY15" fmla="*/ 2261818 h 6857999"/>
              <a:gd name="connsiteX16" fmla="*/ 6365696 w 8515751"/>
              <a:gd name="connsiteY16" fmla="*/ 246188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262148 w 8515751"/>
              <a:gd name="connsiteY14" fmla="*/ 1966570 h 6857999"/>
              <a:gd name="connsiteX15" fmla="*/ 6378456 w 8515751"/>
              <a:gd name="connsiteY15" fmla="*/ 2261818 h 6857999"/>
              <a:gd name="connsiteX16" fmla="*/ 6346980 w 8515751"/>
              <a:gd name="connsiteY16" fmla="*/ 242610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262148 w 8515751"/>
              <a:gd name="connsiteY14" fmla="*/ 1966570 h 6857999"/>
              <a:gd name="connsiteX15" fmla="*/ 6378456 w 8515751"/>
              <a:gd name="connsiteY15" fmla="*/ 2261818 h 6857999"/>
              <a:gd name="connsiteX16" fmla="*/ 6346980 w 8515751"/>
              <a:gd name="connsiteY16" fmla="*/ 242610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15751"/>
              <a:gd name="connsiteY0" fmla="*/ 0 h 6857999"/>
              <a:gd name="connsiteX1" fmla="*/ 8515751 w 8515751"/>
              <a:gd name="connsiteY1" fmla="*/ 10633 h 6857999"/>
              <a:gd name="connsiteX2" fmla="*/ 8309516 w 8515751"/>
              <a:gd name="connsiteY2" fmla="*/ 91979 h 6857999"/>
              <a:gd name="connsiteX3" fmla="*/ 8048164 w 8515751"/>
              <a:gd name="connsiteY3" fmla="*/ 154825 h 6857999"/>
              <a:gd name="connsiteX4" fmla="*/ 7789959 w 8515751"/>
              <a:gd name="connsiteY4" fmla="*/ 248417 h 6857999"/>
              <a:gd name="connsiteX5" fmla="*/ 7739796 w 8515751"/>
              <a:gd name="connsiteY5" fmla="*/ 335605 h 6857999"/>
              <a:gd name="connsiteX6" fmla="*/ 7630310 w 8515751"/>
              <a:gd name="connsiteY6" fmla="*/ 390651 h 6857999"/>
              <a:gd name="connsiteX7" fmla="*/ 7548568 w 8515751"/>
              <a:gd name="connsiteY7" fmla="*/ 454439 h 6857999"/>
              <a:gd name="connsiteX8" fmla="*/ 7398684 w 8515751"/>
              <a:gd name="connsiteY8" fmla="*/ 556922 h 6857999"/>
              <a:gd name="connsiteX9" fmla="*/ 7183085 w 8515751"/>
              <a:gd name="connsiteY9" fmla="*/ 654501 h 6857999"/>
              <a:gd name="connsiteX10" fmla="*/ 7100644 w 8515751"/>
              <a:gd name="connsiteY10" fmla="*/ 701634 h 6857999"/>
              <a:gd name="connsiteX11" fmla="*/ 6881664 w 8515751"/>
              <a:gd name="connsiteY11" fmla="*/ 878118 h 6857999"/>
              <a:gd name="connsiteX12" fmla="*/ 6648434 w 8515751"/>
              <a:gd name="connsiteY12" fmla="*/ 1204661 h 6857999"/>
              <a:gd name="connsiteX13" fmla="*/ 6378545 w 8515751"/>
              <a:gd name="connsiteY13" fmla="*/ 1434189 h 6857999"/>
              <a:gd name="connsiteX14" fmla="*/ 6262148 w 8515751"/>
              <a:gd name="connsiteY14" fmla="*/ 1966570 h 6857999"/>
              <a:gd name="connsiteX15" fmla="*/ 6378456 w 8515751"/>
              <a:gd name="connsiteY15" fmla="*/ 2261818 h 6857999"/>
              <a:gd name="connsiteX16" fmla="*/ 6346980 w 8515751"/>
              <a:gd name="connsiteY16" fmla="*/ 2426109 h 6857999"/>
              <a:gd name="connsiteX17" fmla="*/ 6323990 w 8515751"/>
              <a:gd name="connsiteY17" fmla="*/ 2538869 h 6857999"/>
              <a:gd name="connsiteX18" fmla="*/ 6299971 w 8515751"/>
              <a:gd name="connsiteY18" fmla="*/ 2852842 h 6857999"/>
              <a:gd name="connsiteX19" fmla="*/ 6305256 w 8515751"/>
              <a:gd name="connsiteY19" fmla="*/ 2965146 h 6857999"/>
              <a:gd name="connsiteX20" fmla="*/ 6297430 w 8515751"/>
              <a:gd name="connsiteY20" fmla="*/ 3010980 h 6857999"/>
              <a:gd name="connsiteX21" fmla="*/ 6301903 w 8515751"/>
              <a:gd name="connsiteY21" fmla="*/ 3017531 h 6857999"/>
              <a:gd name="connsiteX22" fmla="*/ 6312288 w 8515751"/>
              <a:gd name="connsiteY22" fmla="*/ 3141762 h 6857999"/>
              <a:gd name="connsiteX23" fmla="*/ 6588668 w 8515751"/>
              <a:gd name="connsiteY23" fmla="*/ 3486026 h 6857999"/>
              <a:gd name="connsiteX24" fmla="*/ 6585046 w 8515751"/>
              <a:gd name="connsiteY24" fmla="*/ 3571116 h 6857999"/>
              <a:gd name="connsiteX25" fmla="*/ 6629468 w 8515751"/>
              <a:gd name="connsiteY25" fmla="*/ 3623151 h 6857999"/>
              <a:gd name="connsiteX26" fmla="*/ 6598751 w 8515751"/>
              <a:gd name="connsiteY26" fmla="*/ 3704071 h 6857999"/>
              <a:gd name="connsiteX27" fmla="*/ 6554074 w 8515751"/>
              <a:gd name="connsiteY27" fmla="*/ 3775580 h 6857999"/>
              <a:gd name="connsiteX28" fmla="*/ 6542727 w 8515751"/>
              <a:gd name="connsiteY28" fmla="*/ 4142824 h 6857999"/>
              <a:gd name="connsiteX29" fmla="*/ 6574700 w 8515751"/>
              <a:gd name="connsiteY29" fmla="*/ 4253089 h 6857999"/>
              <a:gd name="connsiteX30" fmla="*/ 6630782 w 8515751"/>
              <a:gd name="connsiteY30" fmla="*/ 4495230 h 6857999"/>
              <a:gd name="connsiteX31" fmla="*/ 6657121 w 8515751"/>
              <a:gd name="connsiteY31" fmla="*/ 4592798 h 6857999"/>
              <a:gd name="connsiteX32" fmla="*/ 6675304 w 8515751"/>
              <a:gd name="connsiteY32" fmla="*/ 4625784 h 6857999"/>
              <a:gd name="connsiteX33" fmla="*/ 6695194 w 8515751"/>
              <a:gd name="connsiteY33" fmla="*/ 4674587 h 6857999"/>
              <a:gd name="connsiteX34" fmla="*/ 6694674 w 8515751"/>
              <a:gd name="connsiteY34" fmla="*/ 4706669 h 6857999"/>
              <a:gd name="connsiteX35" fmla="*/ 6696125 w 8515751"/>
              <a:gd name="connsiteY35" fmla="*/ 4712312 h 6857999"/>
              <a:gd name="connsiteX36" fmla="*/ 6683308 w 8515751"/>
              <a:gd name="connsiteY36" fmla="*/ 4752491 h 6857999"/>
              <a:gd name="connsiteX37" fmla="*/ 6662625 w 8515751"/>
              <a:gd name="connsiteY37" fmla="*/ 4924134 h 6857999"/>
              <a:gd name="connsiteX38" fmla="*/ 6666282 w 8515751"/>
              <a:gd name="connsiteY38" fmla="*/ 5049729 h 6857999"/>
              <a:gd name="connsiteX39" fmla="*/ 6674923 w 8515751"/>
              <a:gd name="connsiteY39" fmla="*/ 5092608 h 6857999"/>
              <a:gd name="connsiteX40" fmla="*/ 6688949 w 8515751"/>
              <a:gd name="connsiteY40" fmla="*/ 5164561 h 6857999"/>
              <a:gd name="connsiteX41" fmla="*/ 6713476 w 8515751"/>
              <a:gd name="connsiteY41" fmla="*/ 5227429 h 6857999"/>
              <a:gd name="connsiteX42" fmla="*/ 6699741 w 8515751"/>
              <a:gd name="connsiteY42" fmla="*/ 5295738 h 6857999"/>
              <a:gd name="connsiteX43" fmla="*/ 6698438 w 8515751"/>
              <a:gd name="connsiteY43" fmla="*/ 5353315 h 6857999"/>
              <a:gd name="connsiteX44" fmla="*/ 6705394 w 8515751"/>
              <a:gd name="connsiteY44" fmla="*/ 5356747 h 6857999"/>
              <a:gd name="connsiteX45" fmla="*/ 6705941 w 8515751"/>
              <a:gd name="connsiteY45" fmla="*/ 5364029 h 6857999"/>
              <a:gd name="connsiteX46" fmla="*/ 6698760 w 8515751"/>
              <a:gd name="connsiteY46" fmla="*/ 5369188 h 6857999"/>
              <a:gd name="connsiteX47" fmla="*/ 6674560 w 8515751"/>
              <a:gd name="connsiteY47" fmla="*/ 5465115 h 6857999"/>
              <a:gd name="connsiteX48" fmla="*/ 6698322 w 8515751"/>
              <a:gd name="connsiteY48" fmla="*/ 5543278 h 6857999"/>
              <a:gd name="connsiteX49" fmla="*/ 6673987 w 8515751"/>
              <a:gd name="connsiteY49" fmla="*/ 5606762 h 6857999"/>
              <a:gd name="connsiteX50" fmla="*/ 6665359 w 8515751"/>
              <a:gd name="connsiteY50" fmla="*/ 5656986 h 6857999"/>
              <a:gd name="connsiteX51" fmla="*/ 6718420 w 8515751"/>
              <a:gd name="connsiteY51" fmla="*/ 5747675 h 6857999"/>
              <a:gd name="connsiteX52" fmla="*/ 6786357 w 8515751"/>
              <a:gd name="connsiteY52" fmla="*/ 5797270 h 6857999"/>
              <a:gd name="connsiteX53" fmla="*/ 6834299 w 8515751"/>
              <a:gd name="connsiteY53" fmla="*/ 5897781 h 6857999"/>
              <a:gd name="connsiteX54" fmla="*/ 6848771 w 8515751"/>
              <a:gd name="connsiteY54" fmla="*/ 5936497 h 6857999"/>
              <a:gd name="connsiteX55" fmla="*/ 6883460 w 8515751"/>
              <a:gd name="connsiteY55" fmla="*/ 6064046 h 6857999"/>
              <a:gd name="connsiteX56" fmla="*/ 6896072 w 8515751"/>
              <a:gd name="connsiteY56" fmla="*/ 6107188 h 6857999"/>
              <a:gd name="connsiteX57" fmla="*/ 6980725 w 8515751"/>
              <a:gd name="connsiteY57" fmla="*/ 6197444 h 6857999"/>
              <a:gd name="connsiteX58" fmla="*/ 6999028 w 8515751"/>
              <a:gd name="connsiteY58" fmla="*/ 6288610 h 6857999"/>
              <a:gd name="connsiteX59" fmla="*/ 7021306 w 8515751"/>
              <a:gd name="connsiteY59" fmla="*/ 6426700 h 6857999"/>
              <a:gd name="connsiteX60" fmla="*/ 7033259 w 8515751"/>
              <a:gd name="connsiteY60" fmla="*/ 6489284 h 6857999"/>
              <a:gd name="connsiteX61" fmla="*/ 7037119 w 8515751"/>
              <a:gd name="connsiteY61" fmla="*/ 6501140 h 6857999"/>
              <a:gd name="connsiteX62" fmla="*/ 7037119 w 8515751"/>
              <a:gd name="connsiteY62" fmla="*/ 6557754 h 6857999"/>
              <a:gd name="connsiteX63" fmla="*/ 7031649 w 8515751"/>
              <a:gd name="connsiteY63" fmla="*/ 6569925 h 6857999"/>
              <a:gd name="connsiteX64" fmla="*/ 7011548 w 8515751"/>
              <a:gd name="connsiteY64" fmla="*/ 6615002 h 6857999"/>
              <a:gd name="connsiteX65" fmla="*/ 7096913 w 8515751"/>
              <a:gd name="connsiteY65" fmla="*/ 6733011 h 6857999"/>
              <a:gd name="connsiteX66" fmla="*/ 7006394 w 8515751"/>
              <a:gd name="connsiteY66" fmla="*/ 6856390 h 6857999"/>
              <a:gd name="connsiteX67" fmla="*/ 0 w 8515751"/>
              <a:gd name="connsiteY67" fmla="*/ 6857999 h 6857999"/>
              <a:gd name="connsiteX68" fmla="*/ 0 w 8515751"/>
              <a:gd name="connsiteY68" fmla="*/ 0 h 6857999"/>
              <a:gd name="connsiteX0" fmla="*/ 0 w 8525109"/>
              <a:gd name="connsiteY0" fmla="*/ 1294 h 6859293"/>
              <a:gd name="connsiteX1" fmla="*/ 8525109 w 8525109"/>
              <a:gd name="connsiteY1" fmla="*/ 0 h 6859293"/>
              <a:gd name="connsiteX2" fmla="*/ 8309516 w 8525109"/>
              <a:gd name="connsiteY2" fmla="*/ 93273 h 6859293"/>
              <a:gd name="connsiteX3" fmla="*/ 8048164 w 8525109"/>
              <a:gd name="connsiteY3" fmla="*/ 156119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7011548 w 8525109"/>
              <a:gd name="connsiteY64" fmla="*/ 6616296 h 6859293"/>
              <a:gd name="connsiteX65" fmla="*/ 7096913 w 8525109"/>
              <a:gd name="connsiteY65" fmla="*/ 6734305 h 6859293"/>
              <a:gd name="connsiteX66" fmla="*/ 7006394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048164 w 8525109"/>
              <a:gd name="connsiteY3" fmla="*/ 156119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7011548 w 8525109"/>
              <a:gd name="connsiteY64" fmla="*/ 6616296 h 6859293"/>
              <a:gd name="connsiteX65" fmla="*/ 7096913 w 8525109"/>
              <a:gd name="connsiteY65" fmla="*/ 6734305 h 6859293"/>
              <a:gd name="connsiteX66" fmla="*/ 7006394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7011548 w 8525109"/>
              <a:gd name="connsiteY64" fmla="*/ 6616296 h 6859293"/>
              <a:gd name="connsiteX65" fmla="*/ 7096913 w 8525109"/>
              <a:gd name="connsiteY65" fmla="*/ 6734305 h 6859293"/>
              <a:gd name="connsiteX66" fmla="*/ 7006394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7011548 w 8525109"/>
              <a:gd name="connsiteY64" fmla="*/ 6616296 h 6859293"/>
              <a:gd name="connsiteX65" fmla="*/ 7096913 w 8525109"/>
              <a:gd name="connsiteY65" fmla="*/ 6734305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7011548 w 8525109"/>
              <a:gd name="connsiteY64" fmla="*/ 6616296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7031649 w 8525109"/>
              <a:gd name="connsiteY63" fmla="*/ 6571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7037119 w 8525109"/>
              <a:gd name="connsiteY62" fmla="*/ 6559048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7037119 w 8525109"/>
              <a:gd name="connsiteY61" fmla="*/ 65024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7033259 w 8525109"/>
              <a:gd name="connsiteY60" fmla="*/ 6490578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7021306 w 8525109"/>
              <a:gd name="connsiteY59" fmla="*/ 6427994 h 6859293"/>
              <a:gd name="connsiteX60" fmla="*/ 6345764 w 8525109"/>
              <a:gd name="connsiteY60" fmla="*/ 6582653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999028 w 8525109"/>
              <a:gd name="connsiteY58" fmla="*/ 6289904 h 6859293"/>
              <a:gd name="connsiteX59" fmla="*/ 6416010 w 8525109"/>
              <a:gd name="connsiteY59" fmla="*/ 6532769 h 6859293"/>
              <a:gd name="connsiteX60" fmla="*/ 6345764 w 8525109"/>
              <a:gd name="connsiteY60" fmla="*/ 6582653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378787 w 8525109"/>
              <a:gd name="connsiteY58" fmla="*/ 6426429 h 6859293"/>
              <a:gd name="connsiteX59" fmla="*/ 6416010 w 8525109"/>
              <a:gd name="connsiteY59" fmla="*/ 6532769 h 6859293"/>
              <a:gd name="connsiteX60" fmla="*/ 6345764 w 8525109"/>
              <a:gd name="connsiteY60" fmla="*/ 6582653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980725 w 8525109"/>
              <a:gd name="connsiteY57" fmla="*/ 6198738 h 6859293"/>
              <a:gd name="connsiteX58" fmla="*/ 6378787 w 8525109"/>
              <a:gd name="connsiteY58" fmla="*/ 6426429 h 6859293"/>
              <a:gd name="connsiteX59" fmla="*/ 6386119 w 8525109"/>
              <a:gd name="connsiteY59" fmla="*/ 6529594 h 6859293"/>
              <a:gd name="connsiteX60" fmla="*/ 6345764 w 8525109"/>
              <a:gd name="connsiteY60" fmla="*/ 6582653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83460 w 8525109"/>
              <a:gd name="connsiteY55" fmla="*/ 6065340 h 6859293"/>
              <a:gd name="connsiteX56" fmla="*/ 6896072 w 8525109"/>
              <a:gd name="connsiteY56" fmla="*/ 6108482 h 6859293"/>
              <a:gd name="connsiteX57" fmla="*/ 6524887 w 8525109"/>
              <a:gd name="connsiteY57" fmla="*/ 6249538 h 6859293"/>
              <a:gd name="connsiteX58" fmla="*/ 6378787 w 8525109"/>
              <a:gd name="connsiteY58" fmla="*/ 6426429 h 6859293"/>
              <a:gd name="connsiteX59" fmla="*/ 6386119 w 8525109"/>
              <a:gd name="connsiteY59" fmla="*/ 6529594 h 6859293"/>
              <a:gd name="connsiteX60" fmla="*/ 6345764 w 8525109"/>
              <a:gd name="connsiteY60" fmla="*/ 6582653 h 6859293"/>
              <a:gd name="connsiteX61" fmla="*/ 6319732 w 8525109"/>
              <a:gd name="connsiteY61" fmla="*/ 6616734 h 6859293"/>
              <a:gd name="connsiteX62" fmla="*/ 6342151 w 8525109"/>
              <a:gd name="connsiteY62" fmla="*/ 6663823 h 6859293"/>
              <a:gd name="connsiteX63" fmla="*/ 6284371 w 8525109"/>
              <a:gd name="connsiteY63" fmla="*/ 6698219 h 6859293"/>
              <a:gd name="connsiteX64" fmla="*/ 6271742 w 8525109"/>
              <a:gd name="connsiteY64" fmla="*/ 6740121 h 6859293"/>
              <a:gd name="connsiteX65" fmla="*/ 6297326 w 8525109"/>
              <a:gd name="connsiteY65" fmla="*/ 6788280 h 6859293"/>
              <a:gd name="connsiteX66" fmla="*/ 6229226 w 8525109"/>
              <a:gd name="connsiteY66" fmla="*/ 6857684 h 6859293"/>
              <a:gd name="connsiteX67" fmla="*/ 0 w 8525109"/>
              <a:gd name="connsiteY67" fmla="*/ 6859293 h 6859293"/>
              <a:gd name="connsiteX68" fmla="*/ 0 w 8525109"/>
              <a:gd name="connsiteY68"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48771 w 8525109"/>
              <a:gd name="connsiteY54" fmla="*/ 5937791 h 6859293"/>
              <a:gd name="connsiteX55" fmla="*/ 6896072 w 8525109"/>
              <a:gd name="connsiteY55" fmla="*/ 6108482 h 6859293"/>
              <a:gd name="connsiteX56" fmla="*/ 6524887 w 8525109"/>
              <a:gd name="connsiteY56" fmla="*/ 6249538 h 6859293"/>
              <a:gd name="connsiteX57" fmla="*/ 6378787 w 8525109"/>
              <a:gd name="connsiteY57" fmla="*/ 6426429 h 6859293"/>
              <a:gd name="connsiteX58" fmla="*/ 6386119 w 8525109"/>
              <a:gd name="connsiteY58" fmla="*/ 6529594 h 6859293"/>
              <a:gd name="connsiteX59" fmla="*/ 6345764 w 8525109"/>
              <a:gd name="connsiteY59" fmla="*/ 6582653 h 6859293"/>
              <a:gd name="connsiteX60" fmla="*/ 6319732 w 8525109"/>
              <a:gd name="connsiteY60" fmla="*/ 6616734 h 6859293"/>
              <a:gd name="connsiteX61" fmla="*/ 6342151 w 8525109"/>
              <a:gd name="connsiteY61" fmla="*/ 6663823 h 6859293"/>
              <a:gd name="connsiteX62" fmla="*/ 6284371 w 8525109"/>
              <a:gd name="connsiteY62" fmla="*/ 6698219 h 6859293"/>
              <a:gd name="connsiteX63" fmla="*/ 6271742 w 8525109"/>
              <a:gd name="connsiteY63" fmla="*/ 6740121 h 6859293"/>
              <a:gd name="connsiteX64" fmla="*/ 6297326 w 8525109"/>
              <a:gd name="connsiteY64" fmla="*/ 6788280 h 6859293"/>
              <a:gd name="connsiteX65" fmla="*/ 6229226 w 8525109"/>
              <a:gd name="connsiteY65" fmla="*/ 6857684 h 6859293"/>
              <a:gd name="connsiteX66" fmla="*/ 0 w 8525109"/>
              <a:gd name="connsiteY66" fmla="*/ 6859293 h 6859293"/>
              <a:gd name="connsiteX67" fmla="*/ 0 w 8525109"/>
              <a:gd name="connsiteY67"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896072 w 8525109"/>
              <a:gd name="connsiteY54" fmla="*/ 6108482 h 6859293"/>
              <a:gd name="connsiteX55" fmla="*/ 6524887 w 8525109"/>
              <a:gd name="connsiteY55" fmla="*/ 6249538 h 6859293"/>
              <a:gd name="connsiteX56" fmla="*/ 6378787 w 8525109"/>
              <a:gd name="connsiteY56" fmla="*/ 6426429 h 6859293"/>
              <a:gd name="connsiteX57" fmla="*/ 6386119 w 8525109"/>
              <a:gd name="connsiteY57" fmla="*/ 6529594 h 6859293"/>
              <a:gd name="connsiteX58" fmla="*/ 6345764 w 8525109"/>
              <a:gd name="connsiteY58" fmla="*/ 6582653 h 6859293"/>
              <a:gd name="connsiteX59" fmla="*/ 6319732 w 8525109"/>
              <a:gd name="connsiteY59" fmla="*/ 6616734 h 6859293"/>
              <a:gd name="connsiteX60" fmla="*/ 6342151 w 8525109"/>
              <a:gd name="connsiteY60" fmla="*/ 6663823 h 6859293"/>
              <a:gd name="connsiteX61" fmla="*/ 6284371 w 8525109"/>
              <a:gd name="connsiteY61" fmla="*/ 6698219 h 6859293"/>
              <a:gd name="connsiteX62" fmla="*/ 6271742 w 8525109"/>
              <a:gd name="connsiteY62" fmla="*/ 6740121 h 6859293"/>
              <a:gd name="connsiteX63" fmla="*/ 6297326 w 8525109"/>
              <a:gd name="connsiteY63" fmla="*/ 6788280 h 6859293"/>
              <a:gd name="connsiteX64" fmla="*/ 6229226 w 8525109"/>
              <a:gd name="connsiteY64" fmla="*/ 6857684 h 6859293"/>
              <a:gd name="connsiteX65" fmla="*/ 0 w 8525109"/>
              <a:gd name="connsiteY65" fmla="*/ 6859293 h 6859293"/>
              <a:gd name="connsiteX66" fmla="*/ 0 w 8525109"/>
              <a:gd name="connsiteY66"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834299 w 8525109"/>
              <a:gd name="connsiteY53" fmla="*/ 5899075 h 6859293"/>
              <a:gd name="connsiteX54" fmla="*/ 6544853 w 8525109"/>
              <a:gd name="connsiteY54" fmla="*/ 6019582 h 6859293"/>
              <a:gd name="connsiteX55" fmla="*/ 6524887 w 8525109"/>
              <a:gd name="connsiteY55" fmla="*/ 6249538 h 6859293"/>
              <a:gd name="connsiteX56" fmla="*/ 6378787 w 8525109"/>
              <a:gd name="connsiteY56" fmla="*/ 6426429 h 6859293"/>
              <a:gd name="connsiteX57" fmla="*/ 6386119 w 8525109"/>
              <a:gd name="connsiteY57" fmla="*/ 6529594 h 6859293"/>
              <a:gd name="connsiteX58" fmla="*/ 6345764 w 8525109"/>
              <a:gd name="connsiteY58" fmla="*/ 6582653 h 6859293"/>
              <a:gd name="connsiteX59" fmla="*/ 6319732 w 8525109"/>
              <a:gd name="connsiteY59" fmla="*/ 6616734 h 6859293"/>
              <a:gd name="connsiteX60" fmla="*/ 6342151 w 8525109"/>
              <a:gd name="connsiteY60" fmla="*/ 6663823 h 6859293"/>
              <a:gd name="connsiteX61" fmla="*/ 6284371 w 8525109"/>
              <a:gd name="connsiteY61" fmla="*/ 6698219 h 6859293"/>
              <a:gd name="connsiteX62" fmla="*/ 6271742 w 8525109"/>
              <a:gd name="connsiteY62" fmla="*/ 6740121 h 6859293"/>
              <a:gd name="connsiteX63" fmla="*/ 6297326 w 8525109"/>
              <a:gd name="connsiteY63" fmla="*/ 6788280 h 6859293"/>
              <a:gd name="connsiteX64" fmla="*/ 6229226 w 8525109"/>
              <a:gd name="connsiteY64" fmla="*/ 6857684 h 6859293"/>
              <a:gd name="connsiteX65" fmla="*/ 0 w 8525109"/>
              <a:gd name="connsiteY65" fmla="*/ 6859293 h 6859293"/>
              <a:gd name="connsiteX66" fmla="*/ 0 w 8525109"/>
              <a:gd name="connsiteY66"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786357 w 8525109"/>
              <a:gd name="connsiteY52" fmla="*/ 5798564 h 6859293"/>
              <a:gd name="connsiteX53" fmla="*/ 6544853 w 8525109"/>
              <a:gd name="connsiteY53" fmla="*/ 6019582 h 6859293"/>
              <a:gd name="connsiteX54" fmla="*/ 6524887 w 8525109"/>
              <a:gd name="connsiteY54" fmla="*/ 6249538 h 6859293"/>
              <a:gd name="connsiteX55" fmla="*/ 6378787 w 8525109"/>
              <a:gd name="connsiteY55" fmla="*/ 6426429 h 6859293"/>
              <a:gd name="connsiteX56" fmla="*/ 6386119 w 8525109"/>
              <a:gd name="connsiteY56" fmla="*/ 6529594 h 6859293"/>
              <a:gd name="connsiteX57" fmla="*/ 6345764 w 8525109"/>
              <a:gd name="connsiteY57" fmla="*/ 6582653 h 6859293"/>
              <a:gd name="connsiteX58" fmla="*/ 6319732 w 8525109"/>
              <a:gd name="connsiteY58" fmla="*/ 6616734 h 6859293"/>
              <a:gd name="connsiteX59" fmla="*/ 6342151 w 8525109"/>
              <a:gd name="connsiteY59" fmla="*/ 6663823 h 6859293"/>
              <a:gd name="connsiteX60" fmla="*/ 6284371 w 8525109"/>
              <a:gd name="connsiteY60" fmla="*/ 6698219 h 6859293"/>
              <a:gd name="connsiteX61" fmla="*/ 6271742 w 8525109"/>
              <a:gd name="connsiteY61" fmla="*/ 6740121 h 6859293"/>
              <a:gd name="connsiteX62" fmla="*/ 6297326 w 8525109"/>
              <a:gd name="connsiteY62" fmla="*/ 6788280 h 6859293"/>
              <a:gd name="connsiteX63" fmla="*/ 6229226 w 8525109"/>
              <a:gd name="connsiteY63" fmla="*/ 6857684 h 6859293"/>
              <a:gd name="connsiteX64" fmla="*/ 0 w 8525109"/>
              <a:gd name="connsiteY64" fmla="*/ 6859293 h 6859293"/>
              <a:gd name="connsiteX65" fmla="*/ 0 w 8525109"/>
              <a:gd name="connsiteY65" fmla="*/ 1294 h 6859293"/>
              <a:gd name="connsiteX0" fmla="*/ 0 w 8525109"/>
              <a:gd name="connsiteY0" fmla="*/ 1294 h 6859293"/>
              <a:gd name="connsiteX1" fmla="*/ 8525109 w 8525109"/>
              <a:gd name="connsiteY1" fmla="*/ 0 h 6859293"/>
              <a:gd name="connsiteX2" fmla="*/ 8346944 w 8525109"/>
              <a:gd name="connsiteY2" fmla="*/ 81346 h 6859293"/>
              <a:gd name="connsiteX3" fmla="*/ 8132380 w 8525109"/>
              <a:gd name="connsiteY3" fmla="*/ 160094 h 6859293"/>
              <a:gd name="connsiteX4" fmla="*/ 7789959 w 8525109"/>
              <a:gd name="connsiteY4" fmla="*/ 249711 h 6859293"/>
              <a:gd name="connsiteX5" fmla="*/ 7739796 w 8525109"/>
              <a:gd name="connsiteY5" fmla="*/ 336899 h 6859293"/>
              <a:gd name="connsiteX6" fmla="*/ 7630310 w 8525109"/>
              <a:gd name="connsiteY6" fmla="*/ 391945 h 6859293"/>
              <a:gd name="connsiteX7" fmla="*/ 7548568 w 8525109"/>
              <a:gd name="connsiteY7" fmla="*/ 455733 h 6859293"/>
              <a:gd name="connsiteX8" fmla="*/ 7398684 w 8525109"/>
              <a:gd name="connsiteY8" fmla="*/ 558216 h 6859293"/>
              <a:gd name="connsiteX9" fmla="*/ 7183085 w 8525109"/>
              <a:gd name="connsiteY9" fmla="*/ 655795 h 6859293"/>
              <a:gd name="connsiteX10" fmla="*/ 7100644 w 8525109"/>
              <a:gd name="connsiteY10" fmla="*/ 702928 h 6859293"/>
              <a:gd name="connsiteX11" fmla="*/ 6881664 w 8525109"/>
              <a:gd name="connsiteY11" fmla="*/ 879412 h 6859293"/>
              <a:gd name="connsiteX12" fmla="*/ 6648434 w 8525109"/>
              <a:gd name="connsiteY12" fmla="*/ 1205955 h 6859293"/>
              <a:gd name="connsiteX13" fmla="*/ 6378545 w 8525109"/>
              <a:gd name="connsiteY13" fmla="*/ 1435483 h 6859293"/>
              <a:gd name="connsiteX14" fmla="*/ 6262148 w 8525109"/>
              <a:gd name="connsiteY14" fmla="*/ 1967864 h 6859293"/>
              <a:gd name="connsiteX15" fmla="*/ 6378456 w 8525109"/>
              <a:gd name="connsiteY15" fmla="*/ 2263112 h 6859293"/>
              <a:gd name="connsiteX16" fmla="*/ 6346980 w 8525109"/>
              <a:gd name="connsiteY16" fmla="*/ 2427403 h 6859293"/>
              <a:gd name="connsiteX17" fmla="*/ 6323990 w 8525109"/>
              <a:gd name="connsiteY17" fmla="*/ 2540163 h 6859293"/>
              <a:gd name="connsiteX18" fmla="*/ 6299971 w 8525109"/>
              <a:gd name="connsiteY18" fmla="*/ 2854136 h 6859293"/>
              <a:gd name="connsiteX19" fmla="*/ 6305256 w 8525109"/>
              <a:gd name="connsiteY19" fmla="*/ 2966440 h 6859293"/>
              <a:gd name="connsiteX20" fmla="*/ 6297430 w 8525109"/>
              <a:gd name="connsiteY20" fmla="*/ 3012274 h 6859293"/>
              <a:gd name="connsiteX21" fmla="*/ 6301903 w 8525109"/>
              <a:gd name="connsiteY21" fmla="*/ 3018825 h 6859293"/>
              <a:gd name="connsiteX22" fmla="*/ 6312288 w 8525109"/>
              <a:gd name="connsiteY22" fmla="*/ 3143056 h 6859293"/>
              <a:gd name="connsiteX23" fmla="*/ 6588668 w 8525109"/>
              <a:gd name="connsiteY23" fmla="*/ 3487320 h 6859293"/>
              <a:gd name="connsiteX24" fmla="*/ 6585046 w 8525109"/>
              <a:gd name="connsiteY24" fmla="*/ 3572410 h 6859293"/>
              <a:gd name="connsiteX25" fmla="*/ 6629468 w 8525109"/>
              <a:gd name="connsiteY25" fmla="*/ 3624445 h 6859293"/>
              <a:gd name="connsiteX26" fmla="*/ 6598751 w 8525109"/>
              <a:gd name="connsiteY26" fmla="*/ 3705365 h 6859293"/>
              <a:gd name="connsiteX27" fmla="*/ 6554074 w 8525109"/>
              <a:gd name="connsiteY27" fmla="*/ 3776874 h 6859293"/>
              <a:gd name="connsiteX28" fmla="*/ 6542727 w 8525109"/>
              <a:gd name="connsiteY28" fmla="*/ 4144118 h 6859293"/>
              <a:gd name="connsiteX29" fmla="*/ 6574700 w 8525109"/>
              <a:gd name="connsiteY29" fmla="*/ 4254383 h 6859293"/>
              <a:gd name="connsiteX30" fmla="*/ 6630782 w 8525109"/>
              <a:gd name="connsiteY30" fmla="*/ 4496524 h 6859293"/>
              <a:gd name="connsiteX31" fmla="*/ 6657121 w 8525109"/>
              <a:gd name="connsiteY31" fmla="*/ 4594092 h 6859293"/>
              <a:gd name="connsiteX32" fmla="*/ 6675304 w 8525109"/>
              <a:gd name="connsiteY32" fmla="*/ 4627078 h 6859293"/>
              <a:gd name="connsiteX33" fmla="*/ 6695194 w 8525109"/>
              <a:gd name="connsiteY33" fmla="*/ 4675881 h 6859293"/>
              <a:gd name="connsiteX34" fmla="*/ 6694674 w 8525109"/>
              <a:gd name="connsiteY34" fmla="*/ 4707963 h 6859293"/>
              <a:gd name="connsiteX35" fmla="*/ 6696125 w 8525109"/>
              <a:gd name="connsiteY35" fmla="*/ 4713606 h 6859293"/>
              <a:gd name="connsiteX36" fmla="*/ 6683308 w 8525109"/>
              <a:gd name="connsiteY36" fmla="*/ 4753785 h 6859293"/>
              <a:gd name="connsiteX37" fmla="*/ 6662625 w 8525109"/>
              <a:gd name="connsiteY37" fmla="*/ 4925428 h 6859293"/>
              <a:gd name="connsiteX38" fmla="*/ 6666282 w 8525109"/>
              <a:gd name="connsiteY38" fmla="*/ 5051023 h 6859293"/>
              <a:gd name="connsiteX39" fmla="*/ 6674923 w 8525109"/>
              <a:gd name="connsiteY39" fmla="*/ 5093902 h 6859293"/>
              <a:gd name="connsiteX40" fmla="*/ 6688949 w 8525109"/>
              <a:gd name="connsiteY40" fmla="*/ 5165855 h 6859293"/>
              <a:gd name="connsiteX41" fmla="*/ 6713476 w 8525109"/>
              <a:gd name="connsiteY41" fmla="*/ 5228723 h 6859293"/>
              <a:gd name="connsiteX42" fmla="*/ 6699741 w 8525109"/>
              <a:gd name="connsiteY42" fmla="*/ 5297032 h 6859293"/>
              <a:gd name="connsiteX43" fmla="*/ 6698438 w 8525109"/>
              <a:gd name="connsiteY43" fmla="*/ 5354609 h 6859293"/>
              <a:gd name="connsiteX44" fmla="*/ 6705394 w 8525109"/>
              <a:gd name="connsiteY44" fmla="*/ 5358041 h 6859293"/>
              <a:gd name="connsiteX45" fmla="*/ 6705941 w 8525109"/>
              <a:gd name="connsiteY45" fmla="*/ 5365323 h 6859293"/>
              <a:gd name="connsiteX46" fmla="*/ 6698760 w 8525109"/>
              <a:gd name="connsiteY46" fmla="*/ 5370482 h 6859293"/>
              <a:gd name="connsiteX47" fmla="*/ 6674560 w 8525109"/>
              <a:gd name="connsiteY47" fmla="*/ 5466409 h 6859293"/>
              <a:gd name="connsiteX48" fmla="*/ 6698322 w 8525109"/>
              <a:gd name="connsiteY48" fmla="*/ 5544572 h 6859293"/>
              <a:gd name="connsiteX49" fmla="*/ 6673987 w 8525109"/>
              <a:gd name="connsiteY49" fmla="*/ 5608056 h 6859293"/>
              <a:gd name="connsiteX50" fmla="*/ 6665359 w 8525109"/>
              <a:gd name="connsiteY50" fmla="*/ 5658280 h 6859293"/>
              <a:gd name="connsiteX51" fmla="*/ 6718420 w 8525109"/>
              <a:gd name="connsiteY51" fmla="*/ 5748969 h 6859293"/>
              <a:gd name="connsiteX52" fmla="*/ 6554700 w 8525109"/>
              <a:gd name="connsiteY52" fmla="*/ 5893814 h 6859293"/>
              <a:gd name="connsiteX53" fmla="*/ 6544853 w 8525109"/>
              <a:gd name="connsiteY53" fmla="*/ 6019582 h 6859293"/>
              <a:gd name="connsiteX54" fmla="*/ 6524887 w 8525109"/>
              <a:gd name="connsiteY54" fmla="*/ 6249538 h 6859293"/>
              <a:gd name="connsiteX55" fmla="*/ 6378787 w 8525109"/>
              <a:gd name="connsiteY55" fmla="*/ 6426429 h 6859293"/>
              <a:gd name="connsiteX56" fmla="*/ 6386119 w 8525109"/>
              <a:gd name="connsiteY56" fmla="*/ 6529594 h 6859293"/>
              <a:gd name="connsiteX57" fmla="*/ 6345764 w 8525109"/>
              <a:gd name="connsiteY57" fmla="*/ 6582653 h 6859293"/>
              <a:gd name="connsiteX58" fmla="*/ 6319732 w 8525109"/>
              <a:gd name="connsiteY58" fmla="*/ 6616734 h 6859293"/>
              <a:gd name="connsiteX59" fmla="*/ 6342151 w 8525109"/>
              <a:gd name="connsiteY59" fmla="*/ 6663823 h 6859293"/>
              <a:gd name="connsiteX60" fmla="*/ 6284371 w 8525109"/>
              <a:gd name="connsiteY60" fmla="*/ 6698219 h 6859293"/>
              <a:gd name="connsiteX61" fmla="*/ 6271742 w 8525109"/>
              <a:gd name="connsiteY61" fmla="*/ 6740121 h 6859293"/>
              <a:gd name="connsiteX62" fmla="*/ 6297326 w 8525109"/>
              <a:gd name="connsiteY62" fmla="*/ 6788280 h 6859293"/>
              <a:gd name="connsiteX63" fmla="*/ 6229226 w 8525109"/>
              <a:gd name="connsiteY63" fmla="*/ 6857684 h 6859293"/>
              <a:gd name="connsiteX64" fmla="*/ 0 w 8525109"/>
              <a:gd name="connsiteY64" fmla="*/ 6859293 h 6859293"/>
              <a:gd name="connsiteX65" fmla="*/ 0 w 8525109"/>
              <a:gd name="connsiteY65" fmla="*/ 1294 h 685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525109" h="6859293">
                <a:moveTo>
                  <a:pt x="0" y="1294"/>
                </a:moveTo>
                <a:lnTo>
                  <a:pt x="8525109" y="0"/>
                </a:lnTo>
                <a:cubicBezTo>
                  <a:pt x="8523098" y="23571"/>
                  <a:pt x="8348955" y="57775"/>
                  <a:pt x="8346944" y="81346"/>
                </a:cubicBezTo>
                <a:cubicBezTo>
                  <a:pt x="8339785" y="115716"/>
                  <a:pt x="8136408" y="130310"/>
                  <a:pt x="8132380" y="160094"/>
                </a:cubicBezTo>
                <a:cubicBezTo>
                  <a:pt x="8099084" y="189352"/>
                  <a:pt x="7801155" y="220285"/>
                  <a:pt x="7789959" y="249711"/>
                </a:cubicBezTo>
                <a:cubicBezTo>
                  <a:pt x="7776471" y="330607"/>
                  <a:pt x="7755406" y="238056"/>
                  <a:pt x="7739796" y="336899"/>
                </a:cubicBezTo>
                <a:cubicBezTo>
                  <a:pt x="7725890" y="409983"/>
                  <a:pt x="7660792" y="339224"/>
                  <a:pt x="7630310" y="391945"/>
                </a:cubicBezTo>
                <a:cubicBezTo>
                  <a:pt x="7656374" y="404037"/>
                  <a:pt x="7551098" y="439421"/>
                  <a:pt x="7548568" y="455733"/>
                </a:cubicBezTo>
                <a:cubicBezTo>
                  <a:pt x="7491249" y="502661"/>
                  <a:pt x="7481432" y="488429"/>
                  <a:pt x="7398684" y="558216"/>
                </a:cubicBezTo>
                <a:lnTo>
                  <a:pt x="7183085" y="655795"/>
                </a:lnTo>
                <a:cubicBezTo>
                  <a:pt x="7174635" y="699934"/>
                  <a:pt x="7119917" y="697845"/>
                  <a:pt x="7100644" y="702928"/>
                </a:cubicBezTo>
                <a:cubicBezTo>
                  <a:pt x="7061979" y="734029"/>
                  <a:pt x="6931985" y="812752"/>
                  <a:pt x="6881664" y="879412"/>
                </a:cubicBezTo>
                <a:cubicBezTo>
                  <a:pt x="6845709" y="1016310"/>
                  <a:pt x="6664543" y="1086816"/>
                  <a:pt x="6648434" y="1205955"/>
                </a:cubicBezTo>
                <a:cubicBezTo>
                  <a:pt x="6615139" y="1235215"/>
                  <a:pt x="6502026" y="1398108"/>
                  <a:pt x="6378545" y="1435483"/>
                </a:cubicBezTo>
                <a:cubicBezTo>
                  <a:pt x="6365056" y="1516378"/>
                  <a:pt x="6193544" y="1821313"/>
                  <a:pt x="6262148" y="1967864"/>
                </a:cubicBezTo>
                <a:cubicBezTo>
                  <a:pt x="6248241" y="2040947"/>
                  <a:pt x="6408938" y="2174610"/>
                  <a:pt x="6378456" y="2263112"/>
                </a:cubicBezTo>
                <a:cubicBezTo>
                  <a:pt x="6404521" y="2275205"/>
                  <a:pt x="6349508" y="2411091"/>
                  <a:pt x="6346980" y="2427403"/>
                </a:cubicBezTo>
                <a:cubicBezTo>
                  <a:pt x="6378138" y="2455016"/>
                  <a:pt x="6329861" y="2500252"/>
                  <a:pt x="6323990" y="2540163"/>
                </a:cubicBezTo>
                <a:cubicBezTo>
                  <a:pt x="6270937" y="2648388"/>
                  <a:pt x="6317811" y="2724717"/>
                  <a:pt x="6299971" y="2854136"/>
                </a:cubicBezTo>
                <a:cubicBezTo>
                  <a:pt x="6296888" y="2891114"/>
                  <a:pt x="6314227" y="2925363"/>
                  <a:pt x="6305256" y="2966440"/>
                </a:cubicBezTo>
                <a:lnTo>
                  <a:pt x="6297430" y="3012274"/>
                </a:lnTo>
                <a:lnTo>
                  <a:pt x="6301903" y="3018825"/>
                </a:lnTo>
                <a:lnTo>
                  <a:pt x="6312288" y="3143056"/>
                </a:lnTo>
                <a:cubicBezTo>
                  <a:pt x="6310891" y="3149752"/>
                  <a:pt x="6583014" y="3475947"/>
                  <a:pt x="6588668" y="3487320"/>
                </a:cubicBezTo>
                <a:cubicBezTo>
                  <a:pt x="6634248" y="3519659"/>
                  <a:pt x="6614325" y="3540071"/>
                  <a:pt x="6585046" y="3572410"/>
                </a:cubicBezTo>
                <a:lnTo>
                  <a:pt x="6629468" y="3624445"/>
                </a:lnTo>
                <a:cubicBezTo>
                  <a:pt x="6652241" y="3718251"/>
                  <a:pt x="6641921" y="3680584"/>
                  <a:pt x="6598751" y="3705365"/>
                </a:cubicBezTo>
                <a:cubicBezTo>
                  <a:pt x="6586841" y="3803279"/>
                  <a:pt x="6545297" y="3677859"/>
                  <a:pt x="6554074" y="3776874"/>
                </a:cubicBezTo>
                <a:cubicBezTo>
                  <a:pt x="6603160" y="3807688"/>
                  <a:pt x="6522549" y="4096085"/>
                  <a:pt x="6542727" y="4144118"/>
                </a:cubicBezTo>
                <a:cubicBezTo>
                  <a:pt x="6562367" y="4176079"/>
                  <a:pt x="6560025" y="4195650"/>
                  <a:pt x="6574700" y="4254383"/>
                </a:cubicBezTo>
                <a:lnTo>
                  <a:pt x="6630782" y="4496524"/>
                </a:lnTo>
                <a:cubicBezTo>
                  <a:pt x="6629041" y="4519390"/>
                  <a:pt x="6642831" y="4584907"/>
                  <a:pt x="6657121" y="4594092"/>
                </a:cubicBezTo>
                <a:cubicBezTo>
                  <a:pt x="6662404" y="4607092"/>
                  <a:pt x="6661388" y="4624229"/>
                  <a:pt x="6675304" y="4627078"/>
                </a:cubicBezTo>
                <a:cubicBezTo>
                  <a:pt x="6692614" y="4633342"/>
                  <a:pt x="6678575" y="4687642"/>
                  <a:pt x="6695194" y="4675881"/>
                </a:cubicBezTo>
                <a:cubicBezTo>
                  <a:pt x="6692850" y="4685480"/>
                  <a:pt x="6692968" y="4696468"/>
                  <a:pt x="6694674" y="4707963"/>
                </a:cubicBezTo>
                <a:lnTo>
                  <a:pt x="6696125" y="4713606"/>
                </a:lnTo>
                <a:lnTo>
                  <a:pt x="6683308" y="4753785"/>
                </a:lnTo>
                <a:cubicBezTo>
                  <a:pt x="6668335" y="4815923"/>
                  <a:pt x="6667993" y="4871470"/>
                  <a:pt x="6662625" y="4925428"/>
                </a:cubicBezTo>
                <a:cubicBezTo>
                  <a:pt x="6658601" y="5005991"/>
                  <a:pt x="6700287" y="4944554"/>
                  <a:pt x="6666282" y="5051023"/>
                </a:cubicBezTo>
                <a:cubicBezTo>
                  <a:pt x="6680923" y="5058719"/>
                  <a:pt x="6681720" y="5071193"/>
                  <a:pt x="6674923" y="5093902"/>
                </a:cubicBezTo>
                <a:cubicBezTo>
                  <a:pt x="6674055" y="5132824"/>
                  <a:pt x="6710642" y="5122188"/>
                  <a:pt x="6688949" y="5165855"/>
                </a:cubicBezTo>
                <a:lnTo>
                  <a:pt x="6713476" y="5228723"/>
                </a:lnTo>
                <a:cubicBezTo>
                  <a:pt x="6707551" y="5226289"/>
                  <a:pt x="6700321" y="5281266"/>
                  <a:pt x="6699741" y="5297032"/>
                </a:cubicBezTo>
                <a:cubicBezTo>
                  <a:pt x="6701613" y="5329833"/>
                  <a:pt x="6674230" y="5339676"/>
                  <a:pt x="6698438" y="5354609"/>
                </a:cubicBezTo>
                <a:lnTo>
                  <a:pt x="6705394" y="5358041"/>
                </a:lnTo>
                <a:cubicBezTo>
                  <a:pt x="6705576" y="5360469"/>
                  <a:pt x="6705758" y="5362897"/>
                  <a:pt x="6705941" y="5365323"/>
                </a:cubicBezTo>
                <a:cubicBezTo>
                  <a:pt x="6705372" y="5369193"/>
                  <a:pt x="6703413" y="5371317"/>
                  <a:pt x="6698760" y="5370482"/>
                </a:cubicBezTo>
                <a:cubicBezTo>
                  <a:pt x="6715543" y="5401859"/>
                  <a:pt x="6682626" y="5435742"/>
                  <a:pt x="6674560" y="5466409"/>
                </a:cubicBezTo>
                <a:cubicBezTo>
                  <a:pt x="6691190" y="5490459"/>
                  <a:pt x="6702277" y="5480278"/>
                  <a:pt x="6698322" y="5544572"/>
                </a:cubicBezTo>
                <a:lnTo>
                  <a:pt x="6673987" y="5608056"/>
                </a:lnTo>
                <a:lnTo>
                  <a:pt x="6665359" y="5658280"/>
                </a:lnTo>
                <a:lnTo>
                  <a:pt x="6718420" y="5748969"/>
                </a:lnTo>
                <a:cubicBezTo>
                  <a:pt x="6736039" y="5789564"/>
                  <a:pt x="6562893" y="5836768"/>
                  <a:pt x="6554700" y="5893814"/>
                </a:cubicBezTo>
                <a:cubicBezTo>
                  <a:pt x="6525772" y="5938916"/>
                  <a:pt x="6588431" y="5944420"/>
                  <a:pt x="6544853" y="6019582"/>
                </a:cubicBezTo>
                <a:cubicBezTo>
                  <a:pt x="6561064" y="6041815"/>
                  <a:pt x="6507729" y="6219301"/>
                  <a:pt x="6524887" y="6249538"/>
                </a:cubicBezTo>
                <a:cubicBezTo>
                  <a:pt x="6491924" y="6350069"/>
                  <a:pt x="6375368" y="6363960"/>
                  <a:pt x="6378787" y="6426429"/>
                </a:cubicBezTo>
                <a:cubicBezTo>
                  <a:pt x="6377191" y="6484448"/>
                  <a:pt x="6423364" y="6440545"/>
                  <a:pt x="6386119" y="6529594"/>
                </a:cubicBezTo>
                <a:cubicBezTo>
                  <a:pt x="6385279" y="6550368"/>
                  <a:pt x="6339298" y="6562912"/>
                  <a:pt x="6345764" y="6582653"/>
                </a:cubicBezTo>
                <a:lnTo>
                  <a:pt x="6319732" y="6616734"/>
                </a:lnTo>
                <a:lnTo>
                  <a:pt x="6342151" y="6663823"/>
                </a:lnTo>
                <a:lnTo>
                  <a:pt x="6284371" y="6698219"/>
                </a:lnTo>
                <a:cubicBezTo>
                  <a:pt x="6275919" y="6719928"/>
                  <a:pt x="6288754" y="6713569"/>
                  <a:pt x="6271742" y="6740121"/>
                </a:cubicBezTo>
                <a:cubicBezTo>
                  <a:pt x="6276761" y="6763000"/>
                  <a:pt x="6287023" y="6777558"/>
                  <a:pt x="6297326" y="6788280"/>
                </a:cubicBezTo>
                <a:cubicBezTo>
                  <a:pt x="6298521" y="6802579"/>
                  <a:pt x="6228030" y="6843385"/>
                  <a:pt x="6229226" y="6857684"/>
                </a:cubicBezTo>
                <a:lnTo>
                  <a:pt x="0" y="6859293"/>
                </a:lnTo>
                <a:lnTo>
                  <a:pt x="0" y="1294"/>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6">
            <a:extLst>
              <a:ext uri="{FF2B5EF4-FFF2-40B4-BE49-F238E27FC236}">
                <a16:creationId xmlns:a16="http://schemas.microsoft.com/office/drawing/2014/main" id="{17F535C9-7CC8-4CF6-ACB6-19C8F963D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7009">
            <a:off x="10382160" y="813415"/>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2BDED224-1C09-48A0-B193-062E88A12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7316" y="3422445"/>
            <a:ext cx="3638020" cy="273210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a:extLst>
              <a:ext uri="{FF2B5EF4-FFF2-40B4-BE49-F238E27FC236}">
                <a16:creationId xmlns:a16="http://schemas.microsoft.com/office/drawing/2014/main" id="{014BC0B7-B4C2-B870-F0F8-639CF319C067}"/>
              </a:ext>
            </a:extLst>
          </p:cNvPr>
          <p:cNvPicPr>
            <a:picLocks noChangeAspect="1"/>
          </p:cNvPicPr>
          <p:nvPr/>
        </p:nvPicPr>
        <p:blipFill>
          <a:blip r:embed="rId2"/>
          <a:srcRect t="8944" r="2" b="8518"/>
          <a:stretch/>
        </p:blipFill>
        <p:spPr>
          <a:xfrm>
            <a:off x="8096690" y="3579285"/>
            <a:ext cx="3324472" cy="2418420"/>
          </a:xfrm>
          <a:prstGeom prst="rect">
            <a:avLst/>
          </a:prstGeom>
        </p:spPr>
      </p:pic>
      <p:sp>
        <p:nvSpPr>
          <p:cNvPr id="43" name="Rectangle 6">
            <a:extLst>
              <a:ext uri="{FF2B5EF4-FFF2-40B4-BE49-F238E27FC236}">
                <a16:creationId xmlns:a16="http://schemas.microsoft.com/office/drawing/2014/main" id="{AFB74E1F-5C8C-4335-9A1B-CD83BD044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2293">
            <a:off x="10731872" y="3188358"/>
            <a:ext cx="123140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BDB288CF-D271-4269-9FD5-964BE4D4B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5733" y="540333"/>
            <a:ext cx="3636267" cy="275166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green and yellow logo with a green cross and hands&#10;&#10;AI-generated content may be incorrect.">
            <a:extLst>
              <a:ext uri="{FF2B5EF4-FFF2-40B4-BE49-F238E27FC236}">
                <a16:creationId xmlns:a16="http://schemas.microsoft.com/office/drawing/2014/main" id="{F678956E-A8F9-2BDB-8E87-C873B16B233D}"/>
              </a:ext>
            </a:extLst>
          </p:cNvPr>
          <p:cNvPicPr>
            <a:picLocks noChangeAspect="1"/>
          </p:cNvPicPr>
          <p:nvPr/>
        </p:nvPicPr>
        <p:blipFill>
          <a:blip r:embed="rId3"/>
          <a:srcRect t="2828" r="3" b="11034"/>
          <a:stretch/>
        </p:blipFill>
        <p:spPr>
          <a:xfrm>
            <a:off x="8716604" y="699909"/>
            <a:ext cx="3314533" cy="2429927"/>
          </a:xfrm>
          <a:prstGeom prst="rect">
            <a:avLst/>
          </a:prstGeom>
        </p:spPr>
      </p:pic>
    </p:spTree>
    <p:extLst>
      <p:ext uri="{BB962C8B-B14F-4D97-AF65-F5344CB8AC3E}">
        <p14:creationId xmlns:p14="http://schemas.microsoft.com/office/powerpoint/2010/main" val="122281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1F709-6A65-13F0-B8F6-A4062D6516D2}"/>
              </a:ext>
            </a:extLst>
          </p:cNvPr>
          <p:cNvSpPr>
            <a:spLocks noGrp="1"/>
          </p:cNvSpPr>
          <p:nvPr>
            <p:ph type="title"/>
          </p:nvPr>
        </p:nvSpPr>
        <p:spPr>
          <a:xfrm>
            <a:off x="808638" y="386930"/>
            <a:ext cx="9236700" cy="1188950"/>
          </a:xfrm>
        </p:spPr>
        <p:txBody>
          <a:bodyPr anchor="b">
            <a:normAutofit/>
          </a:bodyPr>
          <a:lstStyle/>
          <a:p>
            <a:r>
              <a:rPr lang="en-US" sz="4000" b="1" dirty="0">
                <a:latin typeface="Times New Roman"/>
                <a:cs typeface="Times New Roman"/>
              </a:rPr>
              <a:t>FUTURE SCOPE</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1" name="Rectangle 3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BEF045-3A08-726F-A0E3-7B858E736BC1}"/>
              </a:ext>
            </a:extLst>
          </p:cNvPr>
          <p:cNvSpPr>
            <a:spLocks noGrp="1"/>
          </p:cNvSpPr>
          <p:nvPr>
            <p:ph idx="1"/>
          </p:nvPr>
        </p:nvSpPr>
        <p:spPr>
          <a:xfrm>
            <a:off x="805205" y="2784236"/>
            <a:ext cx="10466941" cy="3435531"/>
          </a:xfrm>
        </p:spPr>
        <p:txBody>
          <a:bodyPr vert="horz" lIns="91440" tIns="45720" rIns="91440" bIns="45720" rtlCol="0" anchor="ctr">
            <a:noAutofit/>
          </a:bodyPr>
          <a:lstStyle/>
          <a:p>
            <a:r>
              <a:rPr lang="en-US" sz="2400" b="1" dirty="0">
                <a:latin typeface="Times New Roman"/>
                <a:ea typeface="+mn-lt"/>
                <a:cs typeface="+mn-lt"/>
              </a:rPr>
              <a:t>Scalability:</a:t>
            </a:r>
            <a:br>
              <a:rPr lang="en-US" sz="2200" b="1" dirty="0">
                <a:ea typeface="+mn-lt"/>
                <a:cs typeface="+mn-lt"/>
              </a:rPr>
            </a:br>
            <a:r>
              <a:rPr lang="en-US" sz="2200" b="1" dirty="0">
                <a:ea typeface="+mn-lt"/>
                <a:cs typeface="+mn-lt"/>
              </a:rPr>
              <a:t>     </a:t>
            </a:r>
            <a:r>
              <a:rPr lang="en-US" sz="2200" b="1" i="1" dirty="0">
                <a:latin typeface="Times New Roman"/>
                <a:ea typeface="+mn-lt"/>
                <a:cs typeface="+mn-lt"/>
              </a:rPr>
              <a:t> Designed to expand across multiple cities and regions</a:t>
            </a:r>
            <a:r>
              <a:rPr lang="en-US" sz="2200" dirty="0">
                <a:latin typeface="Times New Roman"/>
                <a:ea typeface="+mn-lt"/>
                <a:cs typeface="+mn-lt"/>
              </a:rPr>
              <a:t>, adapting to diverse pollution challenges.</a:t>
            </a:r>
            <a:endParaRPr lang="en-US" sz="2200">
              <a:latin typeface="Times New Roman"/>
              <a:cs typeface="Times New Roman"/>
            </a:endParaRPr>
          </a:p>
          <a:p>
            <a:r>
              <a:rPr lang="en-US" sz="2400" b="1" dirty="0">
                <a:latin typeface="Times New Roman"/>
                <a:ea typeface="+mn-lt"/>
                <a:cs typeface="+mn-lt"/>
              </a:rPr>
              <a:t>Smart City Integration:</a:t>
            </a:r>
            <a:br>
              <a:rPr lang="en-US" sz="2200" b="1" dirty="0">
                <a:ea typeface="+mn-lt"/>
                <a:cs typeface="+mn-lt"/>
              </a:rPr>
            </a:br>
            <a:r>
              <a:rPr lang="en-US" sz="2200" b="1" dirty="0">
                <a:ea typeface="+mn-lt"/>
                <a:cs typeface="+mn-lt"/>
              </a:rPr>
              <a:t>     </a:t>
            </a:r>
            <a:r>
              <a:rPr lang="en-US" sz="2200" b="1" i="1" dirty="0">
                <a:latin typeface="Times New Roman"/>
                <a:ea typeface="+mn-lt"/>
                <a:cs typeface="+mn-lt"/>
              </a:rPr>
              <a:t>Seamlessly integrates with smart city infrastructure</a:t>
            </a:r>
            <a:r>
              <a:rPr lang="en-US" sz="2200" dirty="0">
                <a:latin typeface="Times New Roman"/>
                <a:ea typeface="+mn-lt"/>
                <a:cs typeface="+mn-lt"/>
              </a:rPr>
              <a:t>, enhancing urban sustainability.</a:t>
            </a:r>
            <a:endParaRPr lang="en-US" sz="2200">
              <a:latin typeface="Times New Roman"/>
              <a:cs typeface="Times New Roman"/>
            </a:endParaRPr>
          </a:p>
          <a:p>
            <a:r>
              <a:rPr lang="en-US" sz="2400" b="1" dirty="0">
                <a:latin typeface="Times New Roman"/>
                <a:ea typeface="+mn-lt"/>
                <a:cs typeface="+mn-lt"/>
              </a:rPr>
              <a:t>Advanced Prediction Models:</a:t>
            </a:r>
            <a:br>
              <a:rPr lang="en-US" sz="2200" b="1" dirty="0">
                <a:ea typeface="+mn-lt"/>
                <a:cs typeface="+mn-lt"/>
              </a:rPr>
            </a:br>
            <a:r>
              <a:rPr lang="en-US" sz="2200" b="1" dirty="0">
                <a:ea typeface="+mn-lt"/>
                <a:cs typeface="+mn-lt"/>
              </a:rPr>
              <a:t>    </a:t>
            </a:r>
            <a:r>
              <a:rPr lang="en-US" sz="2200" b="1" i="1" dirty="0">
                <a:ea typeface="+mn-lt"/>
                <a:cs typeface="+mn-lt"/>
              </a:rPr>
              <a:t> </a:t>
            </a:r>
            <a:r>
              <a:rPr lang="en-US" sz="2200" b="1" i="1" dirty="0">
                <a:latin typeface="Times New Roman"/>
                <a:ea typeface="+mn-lt"/>
                <a:cs typeface="+mn-lt"/>
              </a:rPr>
              <a:t>Future upgrades will incorporate deep learning techniques</a:t>
            </a:r>
            <a:r>
              <a:rPr lang="en-US" sz="2200" dirty="0">
                <a:latin typeface="Times New Roman"/>
                <a:ea typeface="+mn-lt"/>
                <a:cs typeface="+mn-lt"/>
              </a:rPr>
              <a:t> for even more accurate pollution forecasting.</a:t>
            </a:r>
            <a:endParaRPr lang="en-US" sz="2200">
              <a:latin typeface="Times New Roman"/>
              <a:cs typeface="Times New Roman"/>
            </a:endParaRPr>
          </a:p>
          <a:p>
            <a:r>
              <a:rPr lang="en-US" sz="2400" b="1" dirty="0">
                <a:latin typeface="Times New Roman"/>
                <a:ea typeface="+mn-lt"/>
                <a:cs typeface="+mn-lt"/>
              </a:rPr>
              <a:t>Community Engagement:</a:t>
            </a:r>
            <a:br>
              <a:rPr lang="en-US" sz="2200" b="1" dirty="0">
                <a:ea typeface="+mn-lt"/>
                <a:cs typeface="+mn-lt"/>
              </a:rPr>
            </a:br>
            <a:r>
              <a:rPr lang="en-US" sz="2200" b="1" dirty="0">
                <a:ea typeface="+mn-lt"/>
                <a:cs typeface="+mn-lt"/>
              </a:rPr>
              <a:t>    </a:t>
            </a:r>
            <a:r>
              <a:rPr lang="en-US" sz="2200" b="1" dirty="0">
                <a:latin typeface="Times New Roman"/>
                <a:ea typeface="+mn-lt"/>
                <a:cs typeface="+mn-lt"/>
              </a:rPr>
              <a:t> </a:t>
            </a:r>
            <a:r>
              <a:rPr lang="en-US" sz="2200" dirty="0">
                <a:latin typeface="Times New Roman"/>
                <a:ea typeface="+mn-lt"/>
                <a:cs typeface="+mn-lt"/>
              </a:rPr>
              <a:t>A</a:t>
            </a:r>
            <a:r>
              <a:rPr lang="en-US" sz="2200" b="1" dirty="0">
                <a:latin typeface="Times New Roman"/>
                <a:ea typeface="+mn-lt"/>
                <a:cs typeface="+mn-lt"/>
              </a:rPr>
              <a:t> </a:t>
            </a:r>
            <a:r>
              <a:rPr lang="en-US" sz="2200" b="1" i="1" dirty="0">
                <a:latin typeface="Times New Roman"/>
                <a:ea typeface="+mn-lt"/>
                <a:cs typeface="+mn-lt"/>
              </a:rPr>
              <a:t>public dashboard</a:t>
            </a:r>
            <a:r>
              <a:rPr lang="en-US" sz="2200" i="1" dirty="0">
                <a:latin typeface="Times New Roman"/>
                <a:ea typeface="+mn-lt"/>
                <a:cs typeface="+mn-lt"/>
              </a:rPr>
              <a:t> </a:t>
            </a:r>
            <a:r>
              <a:rPr lang="en-US" sz="2200" dirty="0">
                <a:latin typeface="Times New Roman"/>
                <a:ea typeface="+mn-lt"/>
                <a:cs typeface="+mn-lt"/>
              </a:rPr>
              <a:t>will promote </a:t>
            </a:r>
            <a:r>
              <a:rPr lang="en-US" sz="2200" b="1" i="1" dirty="0">
                <a:latin typeface="Times New Roman"/>
                <a:ea typeface="+mn-lt"/>
                <a:cs typeface="+mn-lt"/>
              </a:rPr>
              <a:t>awareness and participation</a:t>
            </a:r>
            <a:r>
              <a:rPr lang="en-US" sz="2200" dirty="0">
                <a:latin typeface="Times New Roman"/>
                <a:ea typeface="+mn-lt"/>
                <a:cs typeface="+mn-lt"/>
              </a:rPr>
              <a:t>, empowering citizens to take action.</a:t>
            </a:r>
            <a:endParaRPr lang="en-US" sz="2200">
              <a:latin typeface="Times New Roman"/>
              <a:cs typeface="Times New Roman"/>
            </a:endParaRPr>
          </a:p>
          <a:p>
            <a:endParaRPr lang="en-US" sz="2200" dirty="0"/>
          </a:p>
        </p:txBody>
      </p:sp>
    </p:spTree>
    <p:extLst>
      <p:ext uri="{BB962C8B-B14F-4D97-AF65-F5344CB8AC3E}">
        <p14:creationId xmlns:p14="http://schemas.microsoft.com/office/powerpoint/2010/main" val="348848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AC25C-B7C4-522E-916F-43B84218C8E1}"/>
              </a:ext>
            </a:extLst>
          </p:cNvPr>
          <p:cNvSpPr>
            <a:spLocks noGrp="1"/>
          </p:cNvSpPr>
          <p:nvPr>
            <p:ph type="title"/>
          </p:nvPr>
        </p:nvSpPr>
        <p:spPr>
          <a:xfrm>
            <a:off x="589560" y="856180"/>
            <a:ext cx="4560584" cy="1128068"/>
          </a:xfrm>
        </p:spPr>
        <p:txBody>
          <a:bodyPr anchor="ctr">
            <a:normAutofit/>
          </a:bodyPr>
          <a:lstStyle/>
          <a:p>
            <a:r>
              <a:rPr lang="en-US" sz="4000" b="1" dirty="0">
                <a:latin typeface="Times New Roman"/>
                <a:cs typeface="Times New Roman"/>
              </a:rPr>
              <a:t>CONCLUSION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55CB1C-F3B8-51DE-84A7-F388792C8DBB}"/>
              </a:ext>
            </a:extLst>
          </p:cNvPr>
          <p:cNvSpPr>
            <a:spLocks noGrp="1"/>
          </p:cNvSpPr>
          <p:nvPr>
            <p:ph idx="1"/>
          </p:nvPr>
        </p:nvSpPr>
        <p:spPr>
          <a:xfrm>
            <a:off x="590719" y="2515856"/>
            <a:ext cx="4559425" cy="3979585"/>
          </a:xfrm>
        </p:spPr>
        <p:txBody>
          <a:bodyPr vert="horz" lIns="91440" tIns="45720" rIns="91440" bIns="45720" rtlCol="0" anchor="ctr">
            <a:normAutofit/>
          </a:bodyPr>
          <a:lstStyle/>
          <a:p>
            <a:r>
              <a:rPr lang="en-US" sz="2000" b="1" dirty="0">
                <a:latin typeface="Times New Roman"/>
                <a:ea typeface="+mn-lt"/>
                <a:cs typeface="+mn-lt"/>
              </a:rPr>
              <a:t>Comprehensive Solution:</a:t>
            </a:r>
            <a:br>
              <a:rPr lang="en-US" sz="2000" b="1">
                <a:latin typeface="Times New Roman"/>
                <a:ea typeface="+mn-lt"/>
                <a:cs typeface="+mn-lt"/>
              </a:rPr>
            </a:br>
            <a:r>
              <a:rPr lang="en-US" sz="2000" b="1" dirty="0">
                <a:latin typeface="Times New Roman"/>
                <a:ea typeface="+mn-lt"/>
                <a:cs typeface="+mn-lt"/>
              </a:rPr>
              <a:t>     </a:t>
            </a:r>
            <a:r>
              <a:rPr lang="en-US" sz="2000" dirty="0">
                <a:latin typeface="Times New Roman"/>
                <a:ea typeface="+mn-lt"/>
                <a:cs typeface="+mn-lt"/>
              </a:rPr>
              <a:t>A </a:t>
            </a:r>
            <a:r>
              <a:rPr lang="en-US" sz="2000" b="1" i="1" dirty="0">
                <a:latin typeface="Times New Roman"/>
                <a:ea typeface="+mn-lt"/>
                <a:cs typeface="+mn-lt"/>
              </a:rPr>
              <a:t>powerful combination of real-time monitoring, predictive analytics, and automated alerts</a:t>
            </a:r>
            <a:r>
              <a:rPr lang="en-US" sz="2000" dirty="0">
                <a:latin typeface="Times New Roman"/>
                <a:ea typeface="+mn-lt"/>
                <a:cs typeface="+mn-lt"/>
              </a:rPr>
              <a:t> to combat air pollution.</a:t>
            </a:r>
            <a:endParaRPr lang="en-US" sz="2000" dirty="0">
              <a:latin typeface="Times New Roman"/>
              <a:cs typeface="Times New Roman"/>
            </a:endParaRPr>
          </a:p>
          <a:p>
            <a:r>
              <a:rPr lang="en-US" sz="2000" b="1" dirty="0">
                <a:latin typeface="Times New Roman"/>
                <a:ea typeface="+mn-lt"/>
                <a:cs typeface="+mn-lt"/>
              </a:rPr>
              <a:t>Strong Value Proposition:</a:t>
            </a:r>
            <a:br>
              <a:rPr lang="en-US" sz="2000" b="1">
                <a:latin typeface="Times New Roman"/>
                <a:ea typeface="+mn-lt"/>
                <a:cs typeface="+mn-lt"/>
              </a:rPr>
            </a:br>
            <a:r>
              <a:rPr lang="en-US" sz="2000" b="1" dirty="0">
                <a:latin typeface="Times New Roman"/>
                <a:ea typeface="+mn-lt"/>
                <a:cs typeface="+mn-lt"/>
              </a:rPr>
              <a:t>     </a:t>
            </a:r>
            <a:r>
              <a:rPr lang="en-US" sz="2000" b="1" i="1" dirty="0">
                <a:latin typeface="Times New Roman"/>
                <a:ea typeface="+mn-lt"/>
                <a:cs typeface="+mn-lt"/>
              </a:rPr>
              <a:t>Ensures safer environments</a:t>
            </a:r>
            <a:r>
              <a:rPr lang="en-US" sz="2000" dirty="0">
                <a:latin typeface="Times New Roman"/>
                <a:ea typeface="+mn-lt"/>
                <a:cs typeface="+mn-lt"/>
              </a:rPr>
              <a:t> for schools, hospitals, and communities by enabling </a:t>
            </a:r>
            <a:r>
              <a:rPr lang="en-US" sz="2000" b="1" i="1" dirty="0">
                <a:latin typeface="Times New Roman"/>
                <a:ea typeface="+mn-lt"/>
                <a:cs typeface="+mn-lt"/>
              </a:rPr>
              <a:t>proactive decision-making</a:t>
            </a:r>
            <a:r>
              <a:rPr lang="en-US" sz="2000" i="1" dirty="0">
                <a:latin typeface="Times New Roman"/>
                <a:ea typeface="+mn-lt"/>
                <a:cs typeface="+mn-lt"/>
              </a:rPr>
              <a:t>.</a:t>
            </a:r>
            <a:endParaRPr lang="en-US" sz="2000" i="1" dirty="0">
              <a:latin typeface="Times New Roman"/>
              <a:cs typeface="Times New Roman"/>
            </a:endParaRPr>
          </a:p>
          <a:p>
            <a:r>
              <a:rPr lang="en-US" sz="2000" b="1" dirty="0">
                <a:latin typeface="Times New Roman"/>
                <a:ea typeface="+mn-lt"/>
                <a:cs typeface="+mn-lt"/>
              </a:rPr>
              <a:t>Scalable &amp; Future-Ready:</a:t>
            </a:r>
            <a:br>
              <a:rPr lang="en-US" sz="2000" b="1">
                <a:latin typeface="Times New Roman"/>
                <a:ea typeface="+mn-lt"/>
                <a:cs typeface="+mn-lt"/>
              </a:rPr>
            </a:br>
            <a:r>
              <a:rPr lang="en-US" sz="2000" b="1" dirty="0">
                <a:latin typeface="Times New Roman"/>
                <a:ea typeface="+mn-lt"/>
                <a:cs typeface="+mn-lt"/>
              </a:rPr>
              <a:t>    </a:t>
            </a:r>
            <a:r>
              <a:rPr lang="en-US" sz="2000" b="1" i="1" dirty="0">
                <a:latin typeface="Times New Roman"/>
                <a:ea typeface="+mn-lt"/>
                <a:cs typeface="+mn-lt"/>
              </a:rPr>
              <a:t> </a:t>
            </a:r>
            <a:r>
              <a:rPr lang="en-US" sz="2000" dirty="0">
                <a:latin typeface="Times New Roman"/>
                <a:ea typeface="+mn-lt"/>
                <a:cs typeface="+mn-lt"/>
              </a:rPr>
              <a:t>A</a:t>
            </a:r>
            <a:r>
              <a:rPr lang="en-US" sz="2000" b="1" i="1" dirty="0">
                <a:latin typeface="Times New Roman"/>
                <a:ea typeface="+mn-lt"/>
                <a:cs typeface="+mn-lt"/>
              </a:rPr>
              <a:t> data-driven, IoT-powered</a:t>
            </a:r>
            <a:r>
              <a:rPr lang="en-US" sz="2000" dirty="0">
                <a:latin typeface="Times New Roman"/>
                <a:ea typeface="+mn-lt"/>
                <a:cs typeface="+mn-lt"/>
              </a:rPr>
              <a:t> solution designed for </a:t>
            </a:r>
            <a:r>
              <a:rPr lang="en-US" sz="2000" b="1" i="1" dirty="0">
                <a:latin typeface="Times New Roman"/>
                <a:ea typeface="+mn-lt"/>
                <a:cs typeface="+mn-lt"/>
              </a:rPr>
              <a:t>smart cities</a:t>
            </a:r>
            <a:r>
              <a:rPr lang="en-US" sz="2000" dirty="0">
                <a:latin typeface="Times New Roman"/>
                <a:ea typeface="+mn-lt"/>
                <a:cs typeface="+mn-lt"/>
              </a:rPr>
              <a:t>, with the potential to expand globally.</a:t>
            </a:r>
            <a:endParaRPr lang="en-US" sz="2000" dirty="0">
              <a:latin typeface="Times New Roman"/>
              <a:cs typeface="Times New Roman"/>
            </a:endParaRPr>
          </a:p>
          <a:p>
            <a:endParaRPr lang="en-US" sz="2000">
              <a:latin typeface="Times New Roman"/>
              <a:cs typeface="Times New Roman"/>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people standing on a sidewalk in front of a city&#10;&#10;AI-generated content may be incorrect.">
            <a:extLst>
              <a:ext uri="{FF2B5EF4-FFF2-40B4-BE49-F238E27FC236}">
                <a16:creationId xmlns:a16="http://schemas.microsoft.com/office/drawing/2014/main" id="{CD322F5B-EE16-E595-A2B3-31CC03CA79A8}"/>
              </a:ext>
            </a:extLst>
          </p:cNvPr>
          <p:cNvPicPr>
            <a:picLocks noChangeAspect="1"/>
          </p:cNvPicPr>
          <p:nvPr/>
        </p:nvPicPr>
        <p:blipFill>
          <a:blip r:embed="rId2"/>
          <a:srcRect t="3062" r="4" b="4"/>
          <a:stretch/>
        </p:blipFill>
        <p:spPr>
          <a:xfrm>
            <a:off x="5977788" y="799352"/>
            <a:ext cx="5425410" cy="5259296"/>
          </a:xfrm>
          <a:prstGeom prst="rect">
            <a:avLst/>
          </a:prstGeom>
        </p:spPr>
      </p:pic>
    </p:spTree>
    <p:extLst>
      <p:ext uri="{BB962C8B-B14F-4D97-AF65-F5344CB8AC3E}">
        <p14:creationId xmlns:p14="http://schemas.microsoft.com/office/powerpoint/2010/main" val="290871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930F59-A15C-DF96-7368-BEC7DC5BB86C}"/>
              </a:ext>
            </a:extLst>
          </p:cNvPr>
          <p:cNvSpPr>
            <a:spLocks noGrp="1"/>
          </p:cNvSpPr>
          <p:nvPr>
            <p:ph type="title"/>
          </p:nvPr>
        </p:nvSpPr>
        <p:spPr>
          <a:xfrm>
            <a:off x="621792" y="1161288"/>
            <a:ext cx="3602736" cy="4526280"/>
          </a:xfrm>
        </p:spPr>
        <p:txBody>
          <a:bodyPr>
            <a:normAutofit/>
          </a:bodyPr>
          <a:lstStyle/>
          <a:p>
            <a:r>
              <a:rPr lang="en-US" sz="4000" b="1" dirty="0">
                <a:latin typeface="Times New Roman"/>
                <a:cs typeface="Times New Roman"/>
              </a:rPr>
              <a:t>PROBLEM STATEMENT</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502446-4CA7-65C5-11BE-12683718DC2C}"/>
              </a:ext>
            </a:extLst>
          </p:cNvPr>
          <p:cNvSpPr>
            <a:spLocks noGrp="1"/>
          </p:cNvSpPr>
          <p:nvPr>
            <p:ph idx="1"/>
          </p:nvPr>
        </p:nvSpPr>
        <p:spPr>
          <a:xfrm>
            <a:off x="5434149" y="932688"/>
            <a:ext cx="5916603" cy="4992624"/>
          </a:xfrm>
        </p:spPr>
        <p:txBody>
          <a:bodyPr vert="horz" lIns="91440" tIns="45720" rIns="91440" bIns="45720" rtlCol="0" anchor="ctr">
            <a:noAutofit/>
          </a:bodyPr>
          <a:lstStyle/>
          <a:p>
            <a:pPr marL="0" indent="0">
              <a:buNone/>
            </a:pPr>
            <a:r>
              <a:rPr lang="en-US" sz="2400" b="1" i="1" dirty="0">
                <a:latin typeface="Times New Roman"/>
                <a:cs typeface="Times New Roman"/>
              </a:rPr>
              <a:t>Air Pollution Crisis:</a:t>
            </a:r>
            <a:endParaRPr lang="en-US" sz="2400" i="1">
              <a:latin typeface="Times New Roman"/>
              <a:cs typeface="Times New Roman"/>
            </a:endParaRPr>
          </a:p>
          <a:p>
            <a:pPr marL="0" indent="0">
              <a:buNone/>
            </a:pPr>
            <a:r>
              <a:rPr lang="en-US" sz="2200" dirty="0">
                <a:latin typeface="Times New Roman"/>
                <a:ea typeface="+mn-lt"/>
                <a:cs typeface="+mn-lt"/>
              </a:rPr>
              <a:t>     Air pollution is a growing threat to public health, particularly affecting children, the elderly, and individuals with respiratory conditions. Schools and hospitals urgently need </a:t>
            </a:r>
            <a:r>
              <a:rPr lang="en-US" sz="2200" b="1" dirty="0">
                <a:solidFill>
                  <a:srgbClr val="FF0000"/>
                </a:solidFill>
                <a:latin typeface="Times New Roman"/>
                <a:ea typeface="+mn-lt"/>
                <a:cs typeface="+mn-lt"/>
              </a:rPr>
              <a:t>real-time air quality</a:t>
            </a:r>
            <a:r>
              <a:rPr lang="en-US" sz="2200" b="1" dirty="0">
                <a:latin typeface="Times New Roman"/>
                <a:ea typeface="+mn-lt"/>
                <a:cs typeface="+mn-lt"/>
              </a:rPr>
              <a:t> </a:t>
            </a:r>
            <a:r>
              <a:rPr lang="en-US" sz="2200" b="1" dirty="0">
                <a:solidFill>
                  <a:srgbClr val="FF0000"/>
                </a:solidFill>
                <a:latin typeface="Times New Roman"/>
                <a:ea typeface="+mn-lt"/>
                <a:cs typeface="+mn-lt"/>
              </a:rPr>
              <a:t>monitoring</a:t>
            </a:r>
            <a:r>
              <a:rPr lang="en-US" sz="2200" dirty="0">
                <a:solidFill>
                  <a:srgbClr val="FF0000"/>
                </a:solidFill>
                <a:latin typeface="Times New Roman"/>
                <a:ea typeface="+mn-lt"/>
                <a:cs typeface="+mn-lt"/>
              </a:rPr>
              <a:t> </a:t>
            </a:r>
            <a:r>
              <a:rPr lang="en-US" sz="2200" dirty="0">
                <a:latin typeface="Times New Roman"/>
                <a:ea typeface="+mn-lt"/>
                <a:cs typeface="+mn-lt"/>
              </a:rPr>
              <a:t>and</a:t>
            </a:r>
            <a:r>
              <a:rPr lang="en-US" sz="2200" dirty="0">
                <a:solidFill>
                  <a:srgbClr val="FF0000"/>
                </a:solidFill>
                <a:latin typeface="Times New Roman"/>
                <a:ea typeface="+mn-lt"/>
                <a:cs typeface="+mn-lt"/>
              </a:rPr>
              <a:t> </a:t>
            </a:r>
            <a:r>
              <a:rPr lang="en-US" sz="2200" b="1" dirty="0">
                <a:solidFill>
                  <a:srgbClr val="FF0000"/>
                </a:solidFill>
                <a:latin typeface="Times New Roman"/>
                <a:ea typeface="+mn-lt"/>
                <a:cs typeface="+mn-lt"/>
              </a:rPr>
              <a:t>predictive alerts</a:t>
            </a:r>
            <a:r>
              <a:rPr lang="en-US" sz="2200" dirty="0">
                <a:solidFill>
                  <a:srgbClr val="FF0000"/>
                </a:solidFill>
                <a:latin typeface="Times New Roman"/>
                <a:ea typeface="+mn-lt"/>
                <a:cs typeface="+mn-lt"/>
              </a:rPr>
              <a:t> </a:t>
            </a:r>
            <a:r>
              <a:rPr lang="en-US" sz="2200" dirty="0">
                <a:latin typeface="Times New Roman"/>
                <a:ea typeface="+mn-lt"/>
                <a:cs typeface="+mn-lt"/>
              </a:rPr>
              <a:t>to minimize health risks and ensure safer environments.</a:t>
            </a:r>
            <a:endParaRPr lang="en-US" sz="2200" dirty="0">
              <a:latin typeface="Times New Roman"/>
              <a:cs typeface="Times New Roman"/>
            </a:endParaRPr>
          </a:p>
          <a:p>
            <a:pPr marL="0" indent="0">
              <a:buNone/>
            </a:pPr>
            <a:r>
              <a:rPr lang="en-US" sz="2400" b="1" i="1" dirty="0">
                <a:latin typeface="Times New Roman"/>
                <a:cs typeface="Times New Roman"/>
              </a:rPr>
              <a:t>Current Challenges:</a:t>
            </a:r>
            <a:endParaRPr lang="en-US" sz="2400" i="1">
              <a:latin typeface="Times New Roman"/>
              <a:cs typeface="Times New Roman"/>
            </a:endParaRPr>
          </a:p>
          <a:p>
            <a:r>
              <a:rPr lang="en-US" sz="2200" dirty="0">
                <a:latin typeface="Times New Roman"/>
                <a:ea typeface="+mn-lt"/>
                <a:cs typeface="+mn-lt"/>
              </a:rPr>
              <a:t>Traditional air monitoring systems are </a:t>
            </a:r>
            <a:r>
              <a:rPr lang="en-US" sz="2200" b="1" dirty="0">
                <a:latin typeface="Times New Roman"/>
                <a:ea typeface="+mn-lt"/>
                <a:cs typeface="+mn-lt"/>
              </a:rPr>
              <a:t>reactive</a:t>
            </a:r>
            <a:r>
              <a:rPr lang="en-US" sz="2200" dirty="0">
                <a:latin typeface="Times New Roman"/>
                <a:ea typeface="+mn-lt"/>
                <a:cs typeface="+mn-lt"/>
              </a:rPr>
              <a:t> rather than </a:t>
            </a:r>
            <a:r>
              <a:rPr lang="en-US" sz="2200" b="1" dirty="0">
                <a:latin typeface="Times New Roman"/>
                <a:ea typeface="+mn-lt"/>
                <a:cs typeface="+mn-lt"/>
              </a:rPr>
              <a:t>predictive</a:t>
            </a:r>
            <a:r>
              <a:rPr lang="en-US" sz="2200" dirty="0">
                <a:latin typeface="Times New Roman"/>
                <a:ea typeface="+mn-lt"/>
                <a:cs typeface="+mn-lt"/>
              </a:rPr>
              <a:t>, addressing pollution only after exposure has already occurred.</a:t>
            </a:r>
            <a:endParaRPr lang="en-US" sz="2200" dirty="0">
              <a:latin typeface="Times New Roman"/>
              <a:cs typeface="Times New Roman"/>
            </a:endParaRPr>
          </a:p>
          <a:p>
            <a:r>
              <a:rPr lang="en-US" sz="2200" dirty="0">
                <a:latin typeface="Times New Roman"/>
                <a:ea typeface="+mn-lt"/>
                <a:cs typeface="+mn-lt"/>
              </a:rPr>
              <a:t>There is a </a:t>
            </a:r>
            <a:r>
              <a:rPr lang="en-US" sz="2200" b="1" dirty="0">
                <a:latin typeface="Times New Roman"/>
                <a:ea typeface="+mn-lt"/>
                <a:cs typeface="+mn-lt"/>
              </a:rPr>
              <a:t>lack of proactive measures</a:t>
            </a:r>
            <a:r>
              <a:rPr lang="en-US" sz="2200" dirty="0">
                <a:latin typeface="Times New Roman"/>
                <a:ea typeface="+mn-lt"/>
                <a:cs typeface="+mn-lt"/>
              </a:rPr>
              <a:t> to prevent harmful exposure, leaving vulnerable populations at risk.</a:t>
            </a:r>
            <a:endParaRPr lang="en-US" sz="2200" dirty="0">
              <a:latin typeface="Times New Roman"/>
              <a:cs typeface="Times New Roman"/>
            </a:endParaRPr>
          </a:p>
          <a:p>
            <a:endParaRPr lang="en-US" sz="2200" dirty="0">
              <a:latin typeface="Times New Roman"/>
              <a:cs typeface="Times New Roman"/>
            </a:endParaRPr>
          </a:p>
        </p:txBody>
      </p:sp>
    </p:spTree>
    <p:extLst>
      <p:ext uri="{BB962C8B-B14F-4D97-AF65-F5344CB8AC3E}">
        <p14:creationId xmlns:p14="http://schemas.microsoft.com/office/powerpoint/2010/main" val="4104308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BFD0E-C1A9-960C-68E1-3E5B4E074387}"/>
              </a:ext>
            </a:extLst>
          </p:cNvPr>
          <p:cNvSpPr>
            <a:spLocks noGrp="1"/>
          </p:cNvSpPr>
          <p:nvPr>
            <p:ph type="title"/>
          </p:nvPr>
        </p:nvSpPr>
        <p:spPr>
          <a:xfrm>
            <a:off x="1043631" y="809898"/>
            <a:ext cx="9942716" cy="1554480"/>
          </a:xfrm>
        </p:spPr>
        <p:txBody>
          <a:bodyPr anchor="ctr">
            <a:normAutofit/>
          </a:bodyPr>
          <a:lstStyle/>
          <a:p>
            <a:r>
              <a:rPr lang="en-US" sz="4000" b="1" dirty="0">
                <a:latin typeface="Times New Roman"/>
                <a:cs typeface="Times New Roman"/>
              </a:rPr>
              <a:t>PROPOSED SOLUTION</a:t>
            </a:r>
          </a:p>
        </p:txBody>
      </p:sp>
      <p:sp>
        <p:nvSpPr>
          <p:cNvPr id="3" name="Content Placeholder 2">
            <a:extLst>
              <a:ext uri="{FF2B5EF4-FFF2-40B4-BE49-F238E27FC236}">
                <a16:creationId xmlns:a16="http://schemas.microsoft.com/office/drawing/2014/main" id="{7711F1B2-A9E5-4D86-3CCF-0FCD72A44EE7}"/>
              </a:ext>
            </a:extLst>
          </p:cNvPr>
          <p:cNvSpPr>
            <a:spLocks noGrp="1"/>
          </p:cNvSpPr>
          <p:nvPr>
            <p:ph idx="1"/>
          </p:nvPr>
        </p:nvSpPr>
        <p:spPr>
          <a:xfrm>
            <a:off x="839082" y="2966036"/>
            <a:ext cx="10157562" cy="3474766"/>
          </a:xfrm>
        </p:spPr>
        <p:txBody>
          <a:bodyPr vert="horz" lIns="91440" tIns="45720" rIns="91440" bIns="45720" rtlCol="0" anchor="ctr">
            <a:normAutofit lnSpcReduction="10000"/>
          </a:bodyPr>
          <a:lstStyle/>
          <a:p>
            <a:pPr marL="0" indent="0" algn="ctr">
              <a:buNone/>
            </a:pPr>
            <a:r>
              <a:rPr lang="en-US" sz="3200" b="1" dirty="0">
                <a:solidFill>
                  <a:schemeClr val="tx2">
                    <a:lumMod val="90000"/>
                    <a:lumOff val="10000"/>
                  </a:schemeClr>
                </a:solidFill>
                <a:latin typeface="Rockwell"/>
                <a:cs typeface="Times New Roman"/>
              </a:rPr>
              <a:t>AI-Powered Monitoring &amp; Alerts</a:t>
            </a:r>
            <a:endParaRPr lang="en-US" sz="3200" dirty="0">
              <a:solidFill>
                <a:schemeClr val="tx2">
                  <a:lumMod val="90000"/>
                  <a:lumOff val="10000"/>
                </a:schemeClr>
              </a:solidFill>
              <a:latin typeface="Rockwell"/>
            </a:endParaRPr>
          </a:p>
          <a:p>
            <a:pPr marL="0" indent="0">
              <a:buNone/>
            </a:pPr>
            <a:endParaRPr lang="en-US" sz="2000" b="1">
              <a:latin typeface="Times New Roman"/>
              <a:ea typeface="+mn-lt"/>
              <a:cs typeface="Times New Roman"/>
            </a:endParaRPr>
          </a:p>
          <a:p>
            <a:r>
              <a:rPr lang="en-US" sz="2200" b="1" dirty="0">
                <a:latin typeface="Times New Roman"/>
                <a:ea typeface="+mn-lt"/>
                <a:cs typeface="+mn-lt"/>
              </a:rPr>
              <a:t>Real-time air quality tracking</a:t>
            </a:r>
            <a:r>
              <a:rPr lang="en-US" sz="2200" dirty="0">
                <a:latin typeface="Times New Roman"/>
                <a:ea typeface="+mn-lt"/>
                <a:cs typeface="+mn-lt"/>
              </a:rPr>
              <a:t> using IoT sensors and AQI APIs for continuous monitoring.</a:t>
            </a:r>
            <a:endParaRPr lang="en-US" sz="2200">
              <a:latin typeface="Times New Roman"/>
              <a:cs typeface="Times New Roman"/>
            </a:endParaRPr>
          </a:p>
          <a:p>
            <a:r>
              <a:rPr lang="en-US" sz="2200" b="1" dirty="0">
                <a:latin typeface="Times New Roman"/>
                <a:ea typeface="+mn-lt"/>
                <a:cs typeface="+mn-lt"/>
              </a:rPr>
              <a:t>AI-driven predictive analytics</a:t>
            </a:r>
            <a:r>
              <a:rPr lang="en-US" sz="2200" dirty="0">
                <a:latin typeface="Times New Roman"/>
                <a:ea typeface="+mn-lt"/>
                <a:cs typeface="+mn-lt"/>
              </a:rPr>
              <a:t> to forecast pollution trends </a:t>
            </a:r>
            <a:r>
              <a:rPr lang="en-US" sz="2200" b="1" dirty="0">
                <a:latin typeface="Times New Roman"/>
                <a:ea typeface="+mn-lt"/>
                <a:cs typeface="+mn-lt"/>
              </a:rPr>
              <a:t>24-48 hours in advance</a:t>
            </a:r>
            <a:r>
              <a:rPr lang="en-US" sz="2200" dirty="0">
                <a:latin typeface="Times New Roman"/>
                <a:ea typeface="+mn-lt"/>
                <a:cs typeface="+mn-lt"/>
              </a:rPr>
              <a:t>.</a:t>
            </a:r>
            <a:endParaRPr lang="en-US" sz="2200">
              <a:latin typeface="Times New Roman"/>
              <a:cs typeface="Times New Roman"/>
            </a:endParaRPr>
          </a:p>
          <a:p>
            <a:r>
              <a:rPr lang="en-US" sz="2200" b="1" dirty="0">
                <a:latin typeface="Times New Roman"/>
                <a:ea typeface="+mn-lt"/>
                <a:cs typeface="+mn-lt"/>
              </a:rPr>
              <a:t>Automated alerts</a:t>
            </a:r>
            <a:r>
              <a:rPr lang="en-US" sz="2200" dirty="0">
                <a:latin typeface="Times New Roman"/>
                <a:ea typeface="+mn-lt"/>
                <a:cs typeface="+mn-lt"/>
              </a:rPr>
              <a:t> via SMS and email to schools, hospitals, and government agencies for timely action.</a:t>
            </a:r>
            <a:endParaRPr lang="en-US" sz="2200">
              <a:latin typeface="Times New Roman"/>
              <a:cs typeface="Times New Roman"/>
            </a:endParaRPr>
          </a:p>
          <a:p>
            <a:r>
              <a:rPr lang="en-US" sz="2200" b="1" dirty="0">
                <a:latin typeface="Times New Roman"/>
                <a:ea typeface="+mn-lt"/>
                <a:cs typeface="+mn-lt"/>
              </a:rPr>
              <a:t>Proactive recommendations</a:t>
            </a:r>
            <a:r>
              <a:rPr lang="en-US" sz="2200" dirty="0">
                <a:latin typeface="Times New Roman"/>
                <a:ea typeface="+mn-lt"/>
                <a:cs typeface="+mn-lt"/>
              </a:rPr>
              <a:t>, including traffic control measures and air purification activation, to minimize exposure.</a:t>
            </a:r>
            <a:endParaRPr lang="en-US" sz="2200">
              <a:latin typeface="Times New Roman"/>
              <a:cs typeface="Times New Roman"/>
            </a:endParaRPr>
          </a:p>
          <a:p>
            <a:endParaRPr lang="en-US" sz="2000">
              <a:latin typeface="Times New Roman"/>
              <a:cs typeface="Times New Roman"/>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25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3" name="Rectangle 172">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Freeform: Shape 178">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Rectangle 180">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2D25A-9048-B6D2-9EE0-AF49768E42F5}"/>
              </a:ext>
            </a:extLst>
          </p:cNvPr>
          <p:cNvSpPr>
            <a:spLocks noGrp="1"/>
          </p:cNvSpPr>
          <p:nvPr>
            <p:ph type="title"/>
          </p:nvPr>
        </p:nvSpPr>
        <p:spPr>
          <a:xfrm>
            <a:off x="673740" y="2759383"/>
            <a:ext cx="2895573" cy="2834223"/>
          </a:xfrm>
        </p:spPr>
        <p:txBody>
          <a:bodyPr vert="horz" lIns="91440" tIns="45720" rIns="91440" bIns="45720" rtlCol="0" anchor="t">
            <a:normAutofit/>
          </a:bodyPr>
          <a:lstStyle/>
          <a:p>
            <a:r>
              <a:rPr lang="en-US" sz="4000" b="1">
                <a:solidFill>
                  <a:srgbClr val="FFFFFF"/>
                </a:solidFill>
              </a:rPr>
              <a:t>KEY FEATURES</a:t>
            </a:r>
          </a:p>
        </p:txBody>
      </p:sp>
      <p:pic>
        <p:nvPicPr>
          <p:cNvPr id="138" name="Picture 137" descr="A traffic light with text&#10;&#10;AI-generated content may be incorrect.">
            <a:extLst>
              <a:ext uri="{FF2B5EF4-FFF2-40B4-BE49-F238E27FC236}">
                <a16:creationId xmlns:a16="http://schemas.microsoft.com/office/drawing/2014/main" id="{9019AC13-3347-E09C-5F99-C7A03F9FC77E}"/>
              </a:ext>
            </a:extLst>
          </p:cNvPr>
          <p:cNvPicPr>
            <a:picLocks noChangeAspect="1"/>
          </p:cNvPicPr>
          <p:nvPr/>
        </p:nvPicPr>
        <p:blipFill>
          <a:blip r:embed="rId2"/>
          <a:stretch>
            <a:fillRect/>
          </a:stretch>
        </p:blipFill>
        <p:spPr>
          <a:xfrm>
            <a:off x="5019315" y="470338"/>
            <a:ext cx="2658401" cy="2781588"/>
          </a:xfrm>
          <a:prstGeom prst="rect">
            <a:avLst/>
          </a:prstGeom>
        </p:spPr>
      </p:pic>
      <p:pic>
        <p:nvPicPr>
          <p:cNvPr id="158" name="Picture 157" descr="A blue and black logo&#10;&#10;AI-generated content may be incorrect.">
            <a:extLst>
              <a:ext uri="{FF2B5EF4-FFF2-40B4-BE49-F238E27FC236}">
                <a16:creationId xmlns:a16="http://schemas.microsoft.com/office/drawing/2014/main" id="{EC256002-0F03-477E-7F4D-BAEC0C37D683}"/>
              </a:ext>
            </a:extLst>
          </p:cNvPr>
          <p:cNvPicPr>
            <a:picLocks noChangeAspect="1"/>
          </p:cNvPicPr>
          <p:nvPr/>
        </p:nvPicPr>
        <p:blipFill>
          <a:blip r:embed="rId3"/>
          <a:stretch>
            <a:fillRect/>
          </a:stretch>
        </p:blipFill>
        <p:spPr>
          <a:xfrm>
            <a:off x="8710660" y="470338"/>
            <a:ext cx="2675872" cy="2956640"/>
          </a:xfrm>
          <a:prstGeom prst="rect">
            <a:avLst/>
          </a:prstGeom>
        </p:spPr>
      </p:pic>
      <p:pic>
        <p:nvPicPr>
          <p:cNvPr id="148" name="Picture 147">
            <a:extLst>
              <a:ext uri="{FF2B5EF4-FFF2-40B4-BE49-F238E27FC236}">
                <a16:creationId xmlns:a16="http://schemas.microsoft.com/office/drawing/2014/main" id="{B149DB3D-AEE7-9C90-24D8-9BAC278CD744}"/>
              </a:ext>
            </a:extLst>
          </p:cNvPr>
          <p:cNvPicPr>
            <a:picLocks noChangeAspect="1"/>
          </p:cNvPicPr>
          <p:nvPr/>
        </p:nvPicPr>
        <p:blipFill>
          <a:blip r:embed="rId4"/>
          <a:stretch>
            <a:fillRect/>
          </a:stretch>
        </p:blipFill>
        <p:spPr>
          <a:xfrm>
            <a:off x="4865455" y="3673425"/>
            <a:ext cx="2966720" cy="2719804"/>
          </a:xfrm>
          <a:prstGeom prst="rect">
            <a:avLst/>
          </a:prstGeom>
        </p:spPr>
      </p:pic>
      <p:pic>
        <p:nvPicPr>
          <p:cNvPr id="168" name="Picture 167" descr="A purple rectangular object with a white screen&#10;&#10;AI-generated content may be incorrect.">
            <a:extLst>
              <a:ext uri="{FF2B5EF4-FFF2-40B4-BE49-F238E27FC236}">
                <a16:creationId xmlns:a16="http://schemas.microsoft.com/office/drawing/2014/main" id="{A0ED347D-E93C-F855-2CB4-D7E7AC2EFE36}"/>
              </a:ext>
            </a:extLst>
          </p:cNvPr>
          <p:cNvPicPr>
            <a:picLocks noChangeAspect="1"/>
          </p:cNvPicPr>
          <p:nvPr/>
        </p:nvPicPr>
        <p:blipFill>
          <a:blip r:embed="rId5"/>
          <a:stretch>
            <a:fillRect/>
          </a:stretch>
        </p:blipFill>
        <p:spPr>
          <a:xfrm>
            <a:off x="8710660" y="3673425"/>
            <a:ext cx="2765837" cy="2709506"/>
          </a:xfrm>
          <a:prstGeom prst="rect">
            <a:avLst/>
          </a:prstGeom>
        </p:spPr>
      </p:pic>
      <p:cxnSp>
        <p:nvCxnSpPr>
          <p:cNvPr id="171" name="Straight Arrow Connector 170">
            <a:extLst>
              <a:ext uri="{FF2B5EF4-FFF2-40B4-BE49-F238E27FC236}">
                <a16:creationId xmlns:a16="http://schemas.microsoft.com/office/drawing/2014/main" id="{EE7259F7-828F-D40D-B3B1-FCC8A7FC482F}"/>
              </a:ext>
            </a:extLst>
          </p:cNvPr>
          <p:cNvCxnSpPr/>
          <p:nvPr/>
        </p:nvCxnSpPr>
        <p:spPr>
          <a:xfrm flipH="1">
            <a:off x="8082032" y="325555"/>
            <a:ext cx="386" cy="6311382"/>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E8F5BE66-8624-0972-D886-E808D61FB07E}"/>
              </a:ext>
            </a:extLst>
          </p:cNvPr>
          <p:cNvCxnSpPr>
            <a:cxnSpLocks/>
          </p:cNvCxnSpPr>
          <p:nvPr/>
        </p:nvCxnSpPr>
        <p:spPr>
          <a:xfrm>
            <a:off x="4869662" y="3476527"/>
            <a:ext cx="6594413" cy="12321"/>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104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A32E8-6D32-3352-F6A9-57788A03BFCA}"/>
              </a:ext>
            </a:extLst>
          </p:cNvPr>
          <p:cNvSpPr>
            <a:spLocks noGrp="1"/>
          </p:cNvSpPr>
          <p:nvPr>
            <p:ph type="title"/>
          </p:nvPr>
        </p:nvSpPr>
        <p:spPr>
          <a:xfrm>
            <a:off x="1043631" y="809898"/>
            <a:ext cx="9942716" cy="1554480"/>
          </a:xfrm>
        </p:spPr>
        <p:txBody>
          <a:bodyPr anchor="ctr">
            <a:normAutofit/>
          </a:bodyPr>
          <a:lstStyle/>
          <a:p>
            <a:r>
              <a:rPr lang="en-US" sz="4000" b="1" dirty="0">
                <a:latin typeface="Times New Roman"/>
                <a:cs typeface="Times New Roman"/>
              </a:rPr>
              <a:t>TECHNOLOGY STACK</a:t>
            </a:r>
          </a:p>
        </p:txBody>
      </p:sp>
      <p:sp>
        <p:nvSpPr>
          <p:cNvPr id="3" name="Content Placeholder 2">
            <a:extLst>
              <a:ext uri="{FF2B5EF4-FFF2-40B4-BE49-F238E27FC236}">
                <a16:creationId xmlns:a16="http://schemas.microsoft.com/office/drawing/2014/main" id="{D19339C8-3B63-09CA-F49F-FA95F98FC44A}"/>
              </a:ext>
            </a:extLst>
          </p:cNvPr>
          <p:cNvSpPr>
            <a:spLocks noGrp="1"/>
          </p:cNvSpPr>
          <p:nvPr>
            <p:ph idx="1"/>
          </p:nvPr>
        </p:nvSpPr>
        <p:spPr>
          <a:xfrm>
            <a:off x="839083" y="2945442"/>
            <a:ext cx="10250237" cy="3495360"/>
          </a:xfrm>
        </p:spPr>
        <p:txBody>
          <a:bodyPr vert="horz" lIns="91440" tIns="45720" rIns="91440" bIns="45720" rtlCol="0" anchor="ctr">
            <a:noAutofit/>
          </a:bodyPr>
          <a:lstStyle/>
          <a:p>
            <a:pPr marL="0" indent="0">
              <a:buNone/>
            </a:pPr>
            <a:r>
              <a:rPr lang="en-US" sz="2000" b="1" dirty="0">
                <a:latin typeface="Times New Roman"/>
                <a:ea typeface="+mn-lt"/>
                <a:cs typeface="+mn-lt"/>
              </a:rPr>
              <a:t>AI &amp; ML Models:</a:t>
            </a:r>
            <a:endParaRPr lang="en-US" sz="2000">
              <a:latin typeface="Times New Roman"/>
              <a:ea typeface="+mn-lt"/>
              <a:cs typeface="+mn-lt"/>
            </a:endParaRPr>
          </a:p>
          <a:p>
            <a:pPr marL="457200" indent="-457200"/>
            <a:r>
              <a:rPr lang="en-US" sz="1900" b="1" i="1" dirty="0">
                <a:latin typeface="Times New Roman"/>
                <a:ea typeface="+mn-lt"/>
                <a:cs typeface="+mn-lt"/>
              </a:rPr>
              <a:t>LSTM, ARIMA, and </a:t>
            </a:r>
            <a:r>
              <a:rPr lang="en-US" sz="1900" b="1" i="1" dirty="0" err="1">
                <a:latin typeface="Times New Roman"/>
                <a:ea typeface="+mn-lt"/>
                <a:cs typeface="+mn-lt"/>
              </a:rPr>
              <a:t>XGBoost</a:t>
            </a:r>
            <a:r>
              <a:rPr lang="en-US" sz="1900" b="1" i="1" dirty="0">
                <a:latin typeface="Times New Roman"/>
                <a:ea typeface="+mn-lt"/>
                <a:cs typeface="+mn-lt"/>
              </a:rPr>
              <a:t> for accurate pollution forecasting</a:t>
            </a:r>
            <a:r>
              <a:rPr lang="en-US" sz="1900" dirty="0">
                <a:latin typeface="Times New Roman"/>
                <a:ea typeface="+mn-lt"/>
                <a:cs typeface="+mn-lt"/>
              </a:rPr>
              <a:t> and trend analysis.</a:t>
            </a:r>
            <a:endParaRPr lang="en-US" sz="1900">
              <a:latin typeface="Times New Roman"/>
              <a:cs typeface="Times New Roman"/>
            </a:endParaRPr>
          </a:p>
          <a:p>
            <a:pPr marL="0" indent="0">
              <a:buNone/>
            </a:pPr>
            <a:r>
              <a:rPr lang="en-US" sz="2000" b="1" dirty="0">
                <a:latin typeface="Times New Roman"/>
                <a:ea typeface="+mn-lt"/>
                <a:cs typeface="+mn-lt"/>
              </a:rPr>
              <a:t>Data Sources:</a:t>
            </a:r>
            <a:endParaRPr lang="en-US" sz="2000">
              <a:latin typeface="Times New Roman"/>
              <a:cs typeface="Times New Roman"/>
            </a:endParaRPr>
          </a:p>
          <a:p>
            <a:r>
              <a:rPr lang="en-US" sz="1900" b="1" dirty="0">
                <a:ea typeface="+mn-lt"/>
                <a:cs typeface="+mn-lt"/>
              </a:rPr>
              <a:t>    </a:t>
            </a:r>
            <a:r>
              <a:rPr lang="en-US" sz="1900" b="1" dirty="0">
                <a:latin typeface="Times New Roman"/>
                <a:ea typeface="+mn-lt"/>
                <a:cs typeface="+mn-lt"/>
              </a:rPr>
              <a:t> </a:t>
            </a:r>
            <a:r>
              <a:rPr lang="en-US" sz="1900" b="1" i="1" dirty="0">
                <a:latin typeface="Times New Roman"/>
                <a:ea typeface="+mn-lt"/>
                <a:cs typeface="+mn-lt"/>
              </a:rPr>
              <a:t>IoT-based air quality sensors</a:t>
            </a:r>
            <a:r>
              <a:rPr lang="en-US" sz="1900" dirty="0">
                <a:latin typeface="Times New Roman"/>
                <a:ea typeface="+mn-lt"/>
                <a:cs typeface="+mn-lt"/>
              </a:rPr>
              <a:t> for real-time data collection.</a:t>
            </a:r>
            <a:endParaRPr lang="en-US" sz="1900">
              <a:latin typeface="Times New Roman"/>
              <a:cs typeface="Times New Roman"/>
            </a:endParaRPr>
          </a:p>
          <a:p>
            <a:r>
              <a:rPr lang="en-US" sz="1900" b="1" dirty="0">
                <a:latin typeface="Times New Roman"/>
                <a:ea typeface="+mn-lt"/>
                <a:cs typeface="+mn-lt"/>
              </a:rPr>
              <a:t>   </a:t>
            </a:r>
            <a:r>
              <a:rPr lang="en-US" sz="1900" b="1" i="1" dirty="0">
                <a:latin typeface="Times New Roman"/>
                <a:ea typeface="+mn-lt"/>
                <a:cs typeface="+mn-lt"/>
              </a:rPr>
              <a:t> AQI APIs, Google Traffic API, and Weather APIs</a:t>
            </a:r>
            <a:r>
              <a:rPr lang="en-US" sz="1900" dirty="0">
                <a:latin typeface="Times New Roman"/>
                <a:ea typeface="+mn-lt"/>
                <a:cs typeface="+mn-lt"/>
              </a:rPr>
              <a:t> for comprehensive environmental insights.</a:t>
            </a:r>
            <a:endParaRPr lang="en-US" sz="1900">
              <a:latin typeface="Times New Roman"/>
              <a:cs typeface="Times New Roman"/>
            </a:endParaRPr>
          </a:p>
          <a:p>
            <a:pPr marL="0" indent="0">
              <a:buNone/>
            </a:pPr>
            <a:r>
              <a:rPr lang="en-US" sz="2000" b="1" dirty="0">
                <a:latin typeface="Times New Roman"/>
                <a:ea typeface="+mn-lt"/>
                <a:cs typeface="+mn-lt"/>
              </a:rPr>
              <a:t>Visualization &amp; Alerts:</a:t>
            </a:r>
            <a:endParaRPr lang="en-US" sz="2000">
              <a:latin typeface="Times New Roman"/>
              <a:cs typeface="Times New Roman"/>
            </a:endParaRPr>
          </a:p>
          <a:p>
            <a:r>
              <a:rPr lang="en-US" sz="1900" b="1" dirty="0">
                <a:ea typeface="+mn-lt"/>
                <a:cs typeface="+mn-lt"/>
              </a:rPr>
              <a:t> </a:t>
            </a:r>
            <a:r>
              <a:rPr lang="en-US" sz="1900" b="1" i="1" dirty="0">
                <a:ea typeface="+mn-lt"/>
                <a:cs typeface="+mn-lt"/>
              </a:rPr>
              <a:t>   </a:t>
            </a:r>
            <a:r>
              <a:rPr lang="en-US" sz="1900" b="1" i="1" dirty="0">
                <a:latin typeface="Times New Roman"/>
                <a:ea typeface="+mn-lt"/>
                <a:cs typeface="+mn-lt"/>
              </a:rPr>
              <a:t>Power BI</a:t>
            </a:r>
            <a:r>
              <a:rPr lang="en-US" sz="1900" dirty="0">
                <a:latin typeface="Times New Roman"/>
                <a:ea typeface="+mn-lt"/>
                <a:cs typeface="+mn-lt"/>
              </a:rPr>
              <a:t> for interactive dashboards and real-time insights.</a:t>
            </a:r>
            <a:endParaRPr lang="en-US" sz="1900">
              <a:latin typeface="Times New Roman"/>
              <a:cs typeface="Times New Roman"/>
            </a:endParaRPr>
          </a:p>
          <a:p>
            <a:r>
              <a:rPr lang="en-US" sz="1900" b="1" dirty="0">
                <a:latin typeface="Times New Roman"/>
                <a:ea typeface="+mn-lt"/>
                <a:cs typeface="+mn-lt"/>
              </a:rPr>
              <a:t>    </a:t>
            </a:r>
            <a:r>
              <a:rPr lang="en-US" sz="1900" b="1" i="1" dirty="0">
                <a:latin typeface="Times New Roman"/>
                <a:ea typeface="+mn-lt"/>
                <a:cs typeface="+mn-lt"/>
              </a:rPr>
              <a:t>Twilio &amp; Fast2SMS</a:t>
            </a:r>
            <a:r>
              <a:rPr lang="en-US" sz="1900" dirty="0">
                <a:latin typeface="Times New Roman"/>
                <a:ea typeface="+mn-lt"/>
                <a:cs typeface="+mn-lt"/>
              </a:rPr>
              <a:t> for instant </a:t>
            </a:r>
            <a:r>
              <a:rPr lang="en-US" sz="1900" b="1" i="1" dirty="0">
                <a:latin typeface="Times New Roman"/>
                <a:ea typeface="+mn-lt"/>
                <a:cs typeface="+mn-lt"/>
              </a:rPr>
              <a:t>alerts and notifications</a:t>
            </a:r>
            <a:r>
              <a:rPr lang="en-US" sz="1900" dirty="0">
                <a:latin typeface="Times New Roman"/>
                <a:ea typeface="+mn-lt"/>
                <a:cs typeface="+mn-lt"/>
              </a:rPr>
              <a:t> to users and authorities.</a:t>
            </a:r>
            <a:endParaRPr lang="en-US" sz="1900">
              <a:latin typeface="Times New Roman"/>
              <a:cs typeface="Times New Roman"/>
            </a:endParaRPr>
          </a:p>
          <a:p>
            <a:pPr marL="0" indent="0">
              <a:buNone/>
            </a:pPr>
            <a:r>
              <a:rPr lang="en-US" sz="2000" b="1" dirty="0">
                <a:latin typeface="Times New Roman"/>
                <a:ea typeface="+mn-lt"/>
                <a:cs typeface="+mn-lt"/>
              </a:rPr>
              <a:t>Cloud Deployment:</a:t>
            </a:r>
            <a:endParaRPr lang="en-US" sz="2000">
              <a:latin typeface="Times New Roman"/>
              <a:ea typeface="+mn-lt"/>
              <a:cs typeface="+mn-lt"/>
            </a:endParaRPr>
          </a:p>
          <a:p>
            <a:pPr marL="457200" indent="-457200"/>
            <a:r>
              <a:rPr lang="en-US" sz="1900" b="1" i="1" dirty="0">
                <a:latin typeface="Times New Roman"/>
                <a:ea typeface="+mn-lt"/>
                <a:cs typeface="+mn-lt"/>
              </a:rPr>
              <a:t>AWS / GCP for scalable, real-time processing</a:t>
            </a:r>
            <a:r>
              <a:rPr lang="en-US" sz="1900" dirty="0">
                <a:latin typeface="Times New Roman"/>
                <a:ea typeface="+mn-lt"/>
                <a:cs typeface="+mn-lt"/>
              </a:rPr>
              <a:t> and predictive analytics.</a:t>
            </a:r>
            <a:endParaRPr lang="en-US" sz="1900">
              <a:latin typeface="Times New Roman"/>
              <a:cs typeface="Times New Roman"/>
            </a:endParaRPr>
          </a:p>
          <a:p>
            <a:endParaRPr lang="en-US" sz="1900" dirty="0"/>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69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FC56-F257-1B3C-CF54-26C10FB0D67A}"/>
              </a:ext>
            </a:extLst>
          </p:cNvPr>
          <p:cNvSpPr>
            <a:spLocks noGrp="1"/>
          </p:cNvSpPr>
          <p:nvPr>
            <p:ph type="title"/>
          </p:nvPr>
        </p:nvSpPr>
        <p:spPr>
          <a:xfrm>
            <a:off x="467498" y="241557"/>
            <a:ext cx="10886302" cy="1346157"/>
          </a:xfrm>
        </p:spPr>
        <p:txBody>
          <a:bodyPr>
            <a:normAutofit/>
          </a:bodyPr>
          <a:lstStyle/>
          <a:p>
            <a:r>
              <a:rPr lang="en-US" sz="3400" b="1" dirty="0">
                <a:latin typeface="Times New Roman"/>
                <a:ea typeface="+mj-lt"/>
                <a:cs typeface="+mj-lt"/>
              </a:rPr>
              <a:t>Air Quality Trends (2015–2020): Pollutant Levels &amp; </a:t>
            </a:r>
            <a:br>
              <a:rPr lang="en-US" sz="3400" b="1" dirty="0">
                <a:latin typeface="Times New Roman"/>
                <a:ea typeface="+mj-lt"/>
                <a:cs typeface="+mj-lt"/>
              </a:rPr>
            </a:br>
            <a:r>
              <a:rPr lang="en-US" sz="3400" b="1" dirty="0">
                <a:latin typeface="Times New Roman"/>
                <a:ea typeface="+mj-lt"/>
                <a:cs typeface="+mj-lt"/>
              </a:rPr>
              <a:t>AQI Analysis</a:t>
            </a:r>
            <a:endParaRPr lang="en-US" sz="3400" b="1" dirty="0">
              <a:latin typeface="Times New Roman"/>
              <a:cs typeface="Times New Roman"/>
            </a:endParaRPr>
          </a:p>
          <a:p>
            <a:endParaRPr lang="en-US" sz="3400" b="1" dirty="0">
              <a:latin typeface="Times New Roman"/>
              <a:cs typeface="Times New Roman"/>
            </a:endParaRPr>
          </a:p>
        </p:txBody>
      </p:sp>
      <p:pic>
        <p:nvPicPr>
          <p:cNvPr id="4" name="Picture 3" descr="A graph of different colored lines&#10;&#10;AI-generated content may be incorrect.">
            <a:extLst>
              <a:ext uri="{FF2B5EF4-FFF2-40B4-BE49-F238E27FC236}">
                <a16:creationId xmlns:a16="http://schemas.microsoft.com/office/drawing/2014/main" id="{AEB343AB-570B-4534-92B2-AF3F9B7F53CE}"/>
              </a:ext>
            </a:extLst>
          </p:cNvPr>
          <p:cNvPicPr>
            <a:picLocks noChangeAspect="1"/>
          </p:cNvPicPr>
          <p:nvPr/>
        </p:nvPicPr>
        <p:blipFill>
          <a:blip r:embed="rId2"/>
          <a:stretch>
            <a:fillRect/>
          </a:stretch>
        </p:blipFill>
        <p:spPr>
          <a:xfrm>
            <a:off x="296429" y="1318054"/>
            <a:ext cx="5502098" cy="4712282"/>
          </a:xfrm>
          <a:prstGeom prst="rect">
            <a:avLst/>
          </a:prstGeom>
        </p:spPr>
      </p:pic>
      <p:pic>
        <p:nvPicPr>
          <p:cNvPr id="5" name="Picture 4" descr="A graph showing a number of numbers and a line&#10;&#10;AI-generated content may be incorrect.">
            <a:extLst>
              <a:ext uri="{FF2B5EF4-FFF2-40B4-BE49-F238E27FC236}">
                <a16:creationId xmlns:a16="http://schemas.microsoft.com/office/drawing/2014/main" id="{0C5BA384-F016-EA25-6B77-A366BD246DA4}"/>
              </a:ext>
            </a:extLst>
          </p:cNvPr>
          <p:cNvPicPr>
            <a:picLocks noChangeAspect="1"/>
          </p:cNvPicPr>
          <p:nvPr/>
        </p:nvPicPr>
        <p:blipFill>
          <a:blip r:embed="rId3"/>
          <a:stretch>
            <a:fillRect/>
          </a:stretch>
        </p:blipFill>
        <p:spPr>
          <a:xfrm>
            <a:off x="6295724" y="1322830"/>
            <a:ext cx="5497768" cy="4715565"/>
          </a:xfrm>
          <a:prstGeom prst="rect">
            <a:avLst/>
          </a:prstGeom>
        </p:spPr>
      </p:pic>
      <p:sp>
        <p:nvSpPr>
          <p:cNvPr id="6" name="TextBox 5">
            <a:extLst>
              <a:ext uri="{FF2B5EF4-FFF2-40B4-BE49-F238E27FC236}">
                <a16:creationId xmlns:a16="http://schemas.microsoft.com/office/drawing/2014/main" id="{69C48DAB-3054-35D6-FEFA-1251AB64D6E9}"/>
              </a:ext>
            </a:extLst>
          </p:cNvPr>
          <p:cNvSpPr txBox="1"/>
          <p:nvPr/>
        </p:nvSpPr>
        <p:spPr>
          <a:xfrm>
            <a:off x="1236744" y="6216014"/>
            <a:ext cx="36266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ea typeface="+mn-lt"/>
                <a:cs typeface="+mn-lt"/>
              </a:rPr>
              <a:t>a) Monthly Averages of Pollutants</a:t>
            </a:r>
            <a:endParaRPr lang="en-US" b="1" dirty="0">
              <a:latin typeface="Times New Roman"/>
              <a:cs typeface="Times New Roman"/>
            </a:endParaRPr>
          </a:p>
          <a:p>
            <a:pPr algn="ctr"/>
            <a:endParaRPr lang="en-US" b="1" dirty="0">
              <a:latin typeface="Times New Roman"/>
              <a:cs typeface="Times New Roman"/>
            </a:endParaRPr>
          </a:p>
        </p:txBody>
      </p:sp>
      <p:sp>
        <p:nvSpPr>
          <p:cNvPr id="7" name="TextBox 6">
            <a:extLst>
              <a:ext uri="{FF2B5EF4-FFF2-40B4-BE49-F238E27FC236}">
                <a16:creationId xmlns:a16="http://schemas.microsoft.com/office/drawing/2014/main" id="{048FACCF-C29C-168A-6363-68C8649064FA}"/>
              </a:ext>
            </a:extLst>
          </p:cNvPr>
          <p:cNvSpPr txBox="1"/>
          <p:nvPr/>
        </p:nvSpPr>
        <p:spPr>
          <a:xfrm>
            <a:off x="7118634" y="6210500"/>
            <a:ext cx="38585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latin typeface="Times New Roman"/>
                <a:cs typeface="Times New Roman"/>
              </a:rPr>
              <a:t>b) </a:t>
            </a:r>
            <a:r>
              <a:rPr lang="en-US" b="1" dirty="0">
                <a:latin typeface="Times New Roman"/>
                <a:ea typeface="+mn-lt"/>
                <a:cs typeface="+mn-lt"/>
              </a:rPr>
              <a:t>Monthly and Annual Average AQI</a:t>
            </a:r>
            <a:endParaRPr lang="en-US"/>
          </a:p>
          <a:p>
            <a:pPr algn="ctr"/>
            <a:endParaRPr lang="en-US" b="1" dirty="0">
              <a:latin typeface="Times New Roman"/>
              <a:cs typeface="Times New Roman"/>
            </a:endParaRPr>
          </a:p>
        </p:txBody>
      </p:sp>
    </p:spTree>
    <p:extLst>
      <p:ext uri="{BB962C8B-B14F-4D97-AF65-F5344CB8AC3E}">
        <p14:creationId xmlns:p14="http://schemas.microsoft.com/office/powerpoint/2010/main" val="15132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774F-0EDC-2C2C-2370-84987AA8E3FD}"/>
              </a:ext>
            </a:extLst>
          </p:cNvPr>
          <p:cNvSpPr>
            <a:spLocks noGrp="1"/>
          </p:cNvSpPr>
          <p:nvPr>
            <p:ph type="title"/>
          </p:nvPr>
        </p:nvSpPr>
        <p:spPr>
          <a:xfrm>
            <a:off x="838200" y="365126"/>
            <a:ext cx="10515600" cy="821124"/>
          </a:xfrm>
        </p:spPr>
        <p:txBody>
          <a:bodyPr>
            <a:normAutofit/>
          </a:bodyPr>
          <a:lstStyle/>
          <a:p>
            <a:r>
              <a:rPr lang="en-US" sz="4000" b="1" dirty="0">
                <a:latin typeface="Times New Roman"/>
                <a:cs typeface="Times New Roman"/>
              </a:rPr>
              <a:t>BASIC VISUALIZATION</a:t>
            </a:r>
            <a:endParaRPr lang="en-IN" sz="4000" b="1">
              <a:latin typeface="Times New Roman"/>
              <a:cs typeface="Times New Roman"/>
            </a:endParaRPr>
          </a:p>
        </p:txBody>
      </p:sp>
      <p:pic>
        <p:nvPicPr>
          <p:cNvPr id="4" name="Content Placeholder 6" descr="A screenshot of a computer">
            <a:extLst>
              <a:ext uri="{FF2B5EF4-FFF2-40B4-BE49-F238E27FC236}">
                <a16:creationId xmlns:a16="http://schemas.microsoft.com/office/drawing/2014/main" id="{F0958939-71D1-C4E3-0D58-1D28468A22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778" y="1293340"/>
            <a:ext cx="10950146" cy="5199533"/>
          </a:xfrm>
        </p:spPr>
      </p:pic>
    </p:spTree>
    <p:extLst>
      <p:ext uri="{BB962C8B-B14F-4D97-AF65-F5344CB8AC3E}">
        <p14:creationId xmlns:p14="http://schemas.microsoft.com/office/powerpoint/2010/main" val="298236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growth and loss&#10;&#10;AI-generated content may be incorrect.">
            <a:extLst>
              <a:ext uri="{FF2B5EF4-FFF2-40B4-BE49-F238E27FC236}">
                <a16:creationId xmlns:a16="http://schemas.microsoft.com/office/drawing/2014/main" id="{C323DC16-87B7-8BCA-D3CF-67671237DB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315"/>
          <a:stretch/>
        </p:blipFill>
        <p:spPr>
          <a:xfrm>
            <a:off x="20" y="1282"/>
            <a:ext cx="12191980" cy="6856718"/>
          </a:xfrm>
          <a:prstGeom prst="rect">
            <a:avLst/>
          </a:prstGeom>
        </p:spPr>
      </p:pic>
    </p:spTree>
    <p:extLst>
      <p:ext uri="{BB962C8B-B14F-4D97-AF65-F5344CB8AC3E}">
        <p14:creationId xmlns:p14="http://schemas.microsoft.com/office/powerpoint/2010/main" val="15799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up of a graph&#10;&#10;AI-generated content may be incorrect.">
            <a:extLst>
              <a:ext uri="{FF2B5EF4-FFF2-40B4-BE49-F238E27FC236}">
                <a16:creationId xmlns:a16="http://schemas.microsoft.com/office/drawing/2014/main" id="{AE49E4E3-08E5-AD53-5FE4-3D0410BBC1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872" b="1"/>
          <a:stretch/>
        </p:blipFill>
        <p:spPr>
          <a:xfrm>
            <a:off x="20" y="1282"/>
            <a:ext cx="12191980" cy="6856718"/>
          </a:xfrm>
          <a:prstGeom prst="rect">
            <a:avLst/>
          </a:prstGeom>
        </p:spPr>
      </p:pic>
    </p:spTree>
    <p:extLst>
      <p:ext uri="{BB962C8B-B14F-4D97-AF65-F5344CB8AC3E}">
        <p14:creationId xmlns:p14="http://schemas.microsoft.com/office/powerpoint/2010/main" val="1248364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686</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Aptos Display</vt:lpstr>
      <vt:lpstr>Arial</vt:lpstr>
      <vt:lpstr>Calibri</vt:lpstr>
      <vt:lpstr>Rockwell</vt:lpstr>
      <vt:lpstr>Times New Roman</vt:lpstr>
      <vt:lpstr>Verdana</vt:lpstr>
      <vt:lpstr>Wingdings</vt:lpstr>
      <vt:lpstr>Office Theme</vt:lpstr>
      <vt:lpstr>AI-Powered Air Pollution Early  Warning &amp; Response System</vt:lpstr>
      <vt:lpstr>PROBLEM STATEMENT</vt:lpstr>
      <vt:lpstr>PROPOSED SOLUTION</vt:lpstr>
      <vt:lpstr>KEY FEATURES</vt:lpstr>
      <vt:lpstr>TECHNOLOGY STACK</vt:lpstr>
      <vt:lpstr>Air Quality Trends (2015–2020): Pollutant Levels &amp;  AQI Analysis </vt:lpstr>
      <vt:lpstr>BASIC VISUALIZATION</vt:lpstr>
      <vt:lpstr>PowerPoint Presentation</vt:lpstr>
      <vt:lpstr>PowerPoint Presentation</vt:lpstr>
      <vt:lpstr>ML Model Performance Comparison</vt:lpstr>
      <vt:lpstr>Real-Time Pollution Alerts:   AQI Prediction </vt:lpstr>
      <vt:lpstr>BENEFITS</vt:lpstr>
      <vt:lpstr>FUTURE SCOPE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madhankumar.t</cp:lastModifiedBy>
  <cp:revision>679</cp:revision>
  <dcterms:created xsi:type="dcterms:W3CDTF">2025-02-25T16:32:52Z</dcterms:created>
  <dcterms:modified xsi:type="dcterms:W3CDTF">2025-03-02T12:38:30Z</dcterms:modified>
</cp:coreProperties>
</file>