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28"/>
  </p:notesMasterIdLst>
  <p:sldIdLst>
    <p:sldId id="292" r:id="rId2"/>
    <p:sldId id="260" r:id="rId3"/>
    <p:sldId id="288" r:id="rId4"/>
    <p:sldId id="298" r:id="rId5"/>
    <p:sldId id="291" r:id="rId6"/>
    <p:sldId id="270" r:id="rId7"/>
    <p:sldId id="289" r:id="rId8"/>
    <p:sldId id="293" r:id="rId9"/>
    <p:sldId id="294" r:id="rId10"/>
    <p:sldId id="296" r:id="rId11"/>
    <p:sldId id="264" r:id="rId12"/>
    <p:sldId id="302" r:id="rId13"/>
    <p:sldId id="304" r:id="rId14"/>
    <p:sldId id="306" r:id="rId15"/>
    <p:sldId id="295" r:id="rId16"/>
    <p:sldId id="299" r:id="rId17"/>
    <p:sldId id="269" r:id="rId18"/>
    <p:sldId id="308" r:id="rId19"/>
    <p:sldId id="309" r:id="rId20"/>
    <p:sldId id="310" r:id="rId21"/>
    <p:sldId id="311" r:id="rId22"/>
    <p:sldId id="290" r:id="rId23"/>
    <p:sldId id="266" r:id="rId24"/>
    <p:sldId id="312" r:id="rId25"/>
    <p:sldId id="313" r:id="rId26"/>
    <p:sldId id="26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7D1FE-DB3B-050D-B4B3-5402EFC5A72C}" v="37" dt="2025-05-17T10:39:48.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01" autoAdjust="0"/>
    <p:restoredTop sz="96387" autoAdjust="0"/>
  </p:normalViewPr>
  <p:slideViewPr>
    <p:cSldViewPr snapToGrid="0">
      <p:cViewPr varScale="1">
        <p:scale>
          <a:sx n="97" d="100"/>
          <a:sy n="97" d="100"/>
        </p:scale>
        <p:origin x="82"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73FDE-1FA5-42CA-A507-CBF691E8164A}" type="datetimeFigureOut">
              <a:rPr lang="en-US" smtClean="0"/>
              <a:pPr/>
              <a:t>5/17/2025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32649-2861-4C33-ADD1-1BDBB28FFB1F}" type="slidenum">
              <a:rPr lang="en-US" smtClean="0"/>
              <a:pPr/>
              <a:t>‹#›</a:t>
            </a:fld>
            <a:endParaRPr lang="en-US"/>
          </a:p>
        </p:txBody>
      </p:sp>
    </p:spTree>
    <p:extLst>
      <p:ext uri="{BB962C8B-B14F-4D97-AF65-F5344CB8AC3E}">
        <p14:creationId xmlns:p14="http://schemas.microsoft.com/office/powerpoint/2010/main" val="4228980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EB2892-C215-4E58-914B-0FB92959F678}"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3163405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EB2892-C215-4E58-914B-0FB92959F678}"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10424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EB2892-C215-4E58-914B-0FB92959F678}"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81CB6A-5A68-42E9-917B-E6DC42281217}"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0185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BEB2892-C215-4E58-914B-0FB92959F678}" type="datetimeFigureOut">
              <a:rPr lang="en-US" smtClean="0"/>
              <a:pPr/>
              <a:t>5/17/2025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1895500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BEB2892-C215-4E58-914B-0FB92959F678}" type="datetimeFigureOut">
              <a:rPr lang="en-US" smtClean="0"/>
              <a:pPr/>
              <a:t>5/17/2025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81CB6A-5A68-42E9-917B-E6DC42281217}"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28100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BEB2892-C215-4E58-914B-0FB92959F678}" type="datetimeFigureOut">
              <a:rPr lang="en-US" smtClean="0"/>
              <a:pPr/>
              <a:t>5/17/2025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1848400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B2892-C215-4E58-914B-0FB92959F678}"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3849341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B2892-C215-4E58-914B-0FB92959F678}"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47985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EB2892-C215-4E58-914B-0FB92959F678}"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395718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EB2892-C215-4E58-914B-0FB92959F678}"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55097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EB2892-C215-4E58-914B-0FB92959F678}" type="datetimeFigureOut">
              <a:rPr lang="en-US" smtClean="0"/>
              <a:pPr/>
              <a:t>5/17/2025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247518701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EB2892-C215-4E58-914B-0FB92959F678}" type="datetimeFigureOut">
              <a:rPr lang="en-US" smtClean="0"/>
              <a:pPr/>
              <a:t>5/17/2025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125147063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EB2892-C215-4E58-914B-0FB92959F678}" type="datetimeFigureOut">
              <a:rPr lang="en-US" smtClean="0"/>
              <a:pPr/>
              <a:t>5/17/2025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359787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EB2892-C215-4E58-914B-0FB92959F678}" type="datetimeFigureOut">
              <a:rPr lang="en-US" smtClean="0"/>
              <a:pPr/>
              <a:t>5/17/2025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1644119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EB2892-C215-4E58-914B-0FB92959F678}" type="datetimeFigureOut">
              <a:rPr lang="en-US" smtClean="0"/>
              <a:pPr/>
              <a:t>5/17/2025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1837601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EB2892-C215-4E58-914B-0FB92959F678}" type="datetimeFigureOut">
              <a:rPr lang="en-US" smtClean="0"/>
              <a:pPr/>
              <a:t>5/17/2025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A81CB6A-5A68-42E9-917B-E6DC42281217}" type="slidenum">
              <a:rPr lang="en-US" smtClean="0"/>
              <a:pPr/>
              <a:t>‹#›</a:t>
            </a:fld>
            <a:endParaRPr lang="en-US"/>
          </a:p>
        </p:txBody>
      </p:sp>
    </p:spTree>
    <p:extLst>
      <p:ext uri="{BB962C8B-B14F-4D97-AF65-F5344CB8AC3E}">
        <p14:creationId xmlns:p14="http://schemas.microsoft.com/office/powerpoint/2010/main" val="386609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EB2892-C215-4E58-914B-0FB92959F678}" type="datetimeFigureOut">
              <a:rPr lang="en-US" smtClean="0"/>
              <a:pPr/>
              <a:t>5/17/2025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A81CB6A-5A68-42E9-917B-E6DC42281217}" type="slidenum">
              <a:rPr lang="en-US" smtClean="0"/>
              <a:pPr/>
              <a:t>‹#›</a:t>
            </a:fld>
            <a:endParaRPr lang="en-US"/>
          </a:p>
        </p:txBody>
      </p:sp>
    </p:spTree>
    <p:extLst>
      <p:ext uri="{BB962C8B-B14F-4D97-AF65-F5344CB8AC3E}">
        <p14:creationId xmlns:p14="http://schemas.microsoft.com/office/powerpoint/2010/main" val="1830964831"/>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68905" y="104518"/>
            <a:ext cx="7495674" cy="4283242"/>
          </a:xfrm>
        </p:spPr>
        <p:txBody>
          <a:bodyPr>
            <a:noAutofit/>
          </a:bodyPr>
          <a:lstStyle/>
          <a:p>
            <a:pPr algn="just">
              <a:lnSpc>
                <a:spcPts val="8970"/>
              </a:lnSpc>
            </a:pPr>
            <a:r>
              <a:rPr lang="en-US" sz="2800" b="1" spc="162" dirty="0">
                <a:solidFill>
                  <a:srgbClr val="231F20"/>
                </a:solidFill>
                <a:latin typeface="Mongolian Baiti" panose="03000500000000000000" pitchFamily="66" charset="0"/>
                <a:ea typeface="Oswald Bold"/>
                <a:cs typeface="Mongolian Baiti" panose="03000500000000000000" pitchFamily="66" charset="0"/>
                <a:sym typeface="Oswald Bold"/>
              </a:rPr>
              <a:t>DESIGN AND OPTIMIZATION OF CMOS RING OSCILLATOR IN 5G TECHNOLOGY</a:t>
            </a:r>
            <a:br>
              <a:rPr lang="en-US" sz="2800" b="1" spc="162" dirty="0">
                <a:solidFill>
                  <a:srgbClr val="231F20"/>
                </a:solidFill>
                <a:latin typeface="Mongolian Baiti" panose="03000500000000000000" pitchFamily="66" charset="0"/>
                <a:ea typeface="Oswald Bold"/>
                <a:cs typeface="Mongolian Baiti" panose="03000500000000000000" pitchFamily="66" charset="0"/>
                <a:sym typeface="Oswald Bold"/>
              </a:rPr>
            </a:br>
            <a:endParaRPr lang="en-US" sz="2800" b="1" spc="162" dirty="0">
              <a:solidFill>
                <a:srgbClr val="231F20"/>
              </a:solidFill>
              <a:latin typeface="Mongolian Baiti" panose="03000500000000000000" pitchFamily="66" charset="0"/>
              <a:ea typeface="Oswald Bold"/>
              <a:cs typeface="Mongolian Baiti" panose="03000500000000000000" pitchFamily="66" charset="0"/>
              <a:sym typeface="Oswald Bold"/>
            </a:endParaRPr>
          </a:p>
        </p:txBody>
      </p:sp>
      <p:sp>
        <p:nvSpPr>
          <p:cNvPr id="2" name="TextBox 1"/>
          <p:cNvSpPr txBox="1"/>
          <p:nvPr/>
        </p:nvSpPr>
        <p:spPr>
          <a:xfrm>
            <a:off x="876496" y="4344755"/>
            <a:ext cx="4087445" cy="1836400"/>
          </a:xfrm>
          <a:prstGeom prst="rect">
            <a:avLst/>
          </a:prstGeom>
          <a:noFill/>
        </p:spPr>
        <p:txBody>
          <a:bodyPr wrap="square" lIns="91440" tIns="45720" rIns="91440" bIns="45720" rtlCol="0" anchor="t">
            <a:spAutoFit/>
          </a:bodyPr>
          <a:lstStyle/>
          <a:p>
            <a:pPr algn="just">
              <a:lnSpc>
                <a:spcPts val="3508"/>
              </a:lnSpc>
            </a:pPr>
            <a:endParaRPr lang="en-US" b="1">
              <a:solidFill>
                <a:srgbClr val="231F20"/>
              </a:solidFill>
              <a:latin typeface="Canva Sans Bold"/>
              <a:ea typeface="Canva Sans Bold"/>
              <a:cs typeface="Canva Sans Bold"/>
            </a:endParaRPr>
          </a:p>
          <a:p>
            <a:pPr algn="just">
              <a:lnSpc>
                <a:spcPts val="3508"/>
              </a:lnSpc>
            </a:pPr>
            <a:r>
              <a:rPr lang="en-US" b="1" dirty="0">
                <a:solidFill>
                  <a:srgbClr val="231F20"/>
                </a:solidFill>
                <a:latin typeface="Canva Sans Bold"/>
                <a:ea typeface="Canva Sans Bold"/>
                <a:cs typeface="Canva Sans Bold"/>
                <a:sym typeface="Canva Sans Bold"/>
              </a:rPr>
              <a:t>21BEC1509 - </a:t>
            </a:r>
            <a:r>
              <a:rPr lang="en-US" b="1" dirty="0" err="1">
                <a:solidFill>
                  <a:srgbClr val="231F20"/>
                </a:solidFill>
                <a:latin typeface="Canva Sans Bold"/>
                <a:ea typeface="Canva Sans Bold"/>
                <a:cs typeface="Canva Sans Bold"/>
                <a:sym typeface="Canva Sans Bold"/>
              </a:rPr>
              <a:t>B.Madhan</a:t>
            </a:r>
            <a:r>
              <a:rPr lang="en-US" b="1" dirty="0">
                <a:solidFill>
                  <a:srgbClr val="231F20"/>
                </a:solidFill>
                <a:latin typeface="Canva Sans Bold"/>
                <a:ea typeface="Canva Sans Bold"/>
                <a:cs typeface="Canva Sans Bold"/>
                <a:sym typeface="Canva Sans Bold"/>
              </a:rPr>
              <a:t> Kumar Reddy</a:t>
            </a:r>
          </a:p>
          <a:p>
            <a:pPr algn="just">
              <a:lnSpc>
                <a:spcPts val="3508"/>
              </a:lnSpc>
            </a:pPr>
            <a:r>
              <a:rPr lang="en-US" b="1" dirty="0">
                <a:solidFill>
                  <a:srgbClr val="231F20"/>
                </a:solidFill>
                <a:latin typeface="Canva Sans Bold"/>
                <a:ea typeface="Canva Sans Bold"/>
                <a:cs typeface="Canva Sans Bold"/>
                <a:sym typeface="Canva Sans Bold"/>
              </a:rPr>
              <a:t>Guide Name - Dr. UMADEVI S</a:t>
            </a:r>
          </a:p>
          <a:p>
            <a:pPr algn="just">
              <a:lnSpc>
                <a:spcPts val="3508"/>
              </a:lnSpc>
            </a:pPr>
            <a:endParaRPr lang="en-US" b="1" dirty="0">
              <a:solidFill>
                <a:srgbClr val="231F20"/>
              </a:solidFill>
              <a:latin typeface="Canva Sans Bold"/>
              <a:ea typeface="Canva Sans Bold"/>
              <a:cs typeface="Canva Sans Bold"/>
              <a:sym typeface="Canva Sans Bold"/>
            </a:endParaRPr>
          </a:p>
        </p:txBody>
      </p:sp>
      <p:sp>
        <p:nvSpPr>
          <p:cNvPr id="3" name="TextBox 2">
            <a:extLst>
              <a:ext uri="{FF2B5EF4-FFF2-40B4-BE49-F238E27FC236}">
                <a16:creationId xmlns:a16="http://schemas.microsoft.com/office/drawing/2014/main" id="{F66D319A-BD60-454C-70F7-E617F241A851}"/>
              </a:ext>
            </a:extLst>
          </p:cNvPr>
          <p:cNvSpPr txBox="1"/>
          <p:nvPr/>
        </p:nvSpPr>
        <p:spPr>
          <a:xfrm>
            <a:off x="8413262" y="4614402"/>
            <a:ext cx="2751016" cy="646331"/>
          </a:xfrm>
          <a:prstGeom prst="rect">
            <a:avLst/>
          </a:prstGeom>
          <a:noFill/>
        </p:spPr>
        <p:txBody>
          <a:bodyPr wrap="square" rtlCol="0">
            <a:spAutoFit/>
          </a:bodyPr>
          <a:lstStyle/>
          <a:p>
            <a:r>
              <a:rPr lang="en-IN" b="1" dirty="0">
                <a:latin typeface="Canva Sans Bold"/>
              </a:rPr>
              <a:t>Guide’s Signature</a:t>
            </a:r>
          </a:p>
          <a:p>
            <a:endParaRPr lang="en-IN" b="1" dirty="0">
              <a:latin typeface="Canva Sans Bold"/>
            </a:endParaRPr>
          </a:p>
        </p:txBody>
      </p:sp>
      <p:pic>
        <p:nvPicPr>
          <p:cNvPr id="6" name="Picture 5">
            <a:extLst>
              <a:ext uri="{FF2B5EF4-FFF2-40B4-BE49-F238E27FC236}">
                <a16:creationId xmlns:a16="http://schemas.microsoft.com/office/drawing/2014/main" id="{D1BC2D84-9809-8182-76A8-1C35AFDAC7C6}"/>
              </a:ext>
            </a:extLst>
          </p:cNvPr>
          <p:cNvPicPr>
            <a:picLocks noChangeAspect="1"/>
          </p:cNvPicPr>
          <p:nvPr/>
        </p:nvPicPr>
        <p:blipFill>
          <a:blip r:embed="rId2"/>
          <a:stretch>
            <a:fillRect/>
          </a:stretch>
        </p:blipFill>
        <p:spPr>
          <a:xfrm>
            <a:off x="8070744" y="5096795"/>
            <a:ext cx="3600953" cy="781159"/>
          </a:xfrm>
          <a:prstGeom prst="rect">
            <a:avLst/>
          </a:prstGeom>
        </p:spPr>
      </p:pic>
    </p:spTree>
    <p:extLst>
      <p:ext uri="{BB962C8B-B14F-4D97-AF65-F5344CB8AC3E}">
        <p14:creationId xmlns:p14="http://schemas.microsoft.com/office/powerpoint/2010/main" val="591776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95938" y="1133232"/>
            <a:ext cx="8017905" cy="3782061"/>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Each CMOS component operates as follows: CMOS transistors M1 through M10 form the negative-skewed delay oscillators, while M11 through M16 constitute the current-limited oscillators. </a:t>
            </a:r>
          </a:p>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CMOS transistors M17 and M18 handle biasing and control circuits. The design includes five stages of inverters, labeled M1 through M10. Current limiters M11 to M16 restrict the current in the first, third, and fifth stages, optimizing power efficiency.</a:t>
            </a:r>
          </a:p>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VDD and </a:t>
            </a:r>
            <a:r>
              <a:rPr lang="en-US" dirty="0">
                <a:latin typeface="Times New Roman" panose="02020603050405020304" pitchFamily="18" charset="0"/>
                <a:cs typeface="Times New Roman" panose="02020603050405020304" pitchFamily="18" charset="0"/>
              </a:rPr>
              <a:t>VCNT</a:t>
            </a:r>
            <a:r>
              <a:rPr lang="en-US" sz="1800" dirty="0">
                <a:latin typeface="Times New Roman" panose="02020603050405020304" pitchFamily="18" charset="0"/>
                <a:cs typeface="Times New Roman" panose="02020603050405020304" pitchFamily="18" charset="0"/>
              </a:rPr>
              <a:t> serve as </a:t>
            </a:r>
            <a:r>
              <a:rPr lang="en-US" dirty="0">
                <a:latin typeface="Times New Roman" panose="02020603050405020304" pitchFamily="18" charset="0"/>
                <a:cs typeface="Times New Roman" panose="02020603050405020304" pitchFamily="18" charset="0"/>
              </a:rPr>
              <a:t>voltage</a:t>
            </a:r>
            <a:r>
              <a:rPr lang="en-US" sz="1800" dirty="0">
                <a:latin typeface="Times New Roman" panose="02020603050405020304" pitchFamily="18" charset="0"/>
                <a:cs typeface="Times New Roman" panose="02020603050405020304" pitchFamily="18" charset="0"/>
              </a:rPr>
              <a:t>, also functioning as the control and biasing </a:t>
            </a:r>
            <a:r>
              <a:rPr lang="en-US" dirty="0">
                <a:latin typeface="Times New Roman" panose="02020603050405020304" pitchFamily="18" charset="0"/>
                <a:cs typeface="Times New Roman" panose="02020603050405020304" pitchFamily="18" charset="0"/>
              </a:rPr>
              <a:t>voltages</a:t>
            </a:r>
            <a:r>
              <a:rPr lang="en-US" sz="1800" dirty="0">
                <a:latin typeface="Times New Roman" panose="02020603050405020304" pitchFamily="18" charset="0"/>
                <a:cs typeface="Times New Roman" panose="02020603050405020304" pitchFamily="18" charset="0"/>
              </a:rPr>
              <a:t> to regulate the operating voltage of the topology.</a:t>
            </a:r>
          </a:p>
        </p:txBody>
      </p:sp>
    </p:spTree>
    <p:extLst>
      <p:ext uri="{BB962C8B-B14F-4D97-AF65-F5344CB8AC3E}">
        <p14:creationId xmlns:p14="http://schemas.microsoft.com/office/powerpoint/2010/main" val="248820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latin typeface="Cambria" panose="02040503050406030204" pitchFamily="18" charset="0"/>
              </a:rPr>
              <a:t>Advantages</a:t>
            </a:r>
          </a:p>
        </p:txBody>
      </p:sp>
      <p:sp>
        <p:nvSpPr>
          <p:cNvPr id="3" name="Content Placeholder 2"/>
          <p:cNvSpPr>
            <a:spLocks noGrp="1"/>
          </p:cNvSpPr>
          <p:nvPr>
            <p:ph idx="1"/>
          </p:nvPr>
        </p:nvSpPr>
        <p:spPr>
          <a:xfrm>
            <a:off x="677334" y="1930400"/>
            <a:ext cx="8338782" cy="3010090"/>
          </a:xfrm>
        </p:spPr>
        <p:txBody>
          <a:bodyPr>
            <a:normAutofit/>
          </a:bodyPr>
          <a:lstStyle/>
          <a:p>
            <a:pPr lvl="0">
              <a:lnSpc>
                <a:spcPct val="150000"/>
              </a:lnSpc>
            </a:pPr>
            <a:r>
              <a:rPr lang="en-US" sz="2000" dirty="0">
                <a:solidFill>
                  <a:schemeClr val="tx1"/>
                </a:solidFill>
                <a:latin typeface="Times New Roman" panose="02020603050405020304" pitchFamily="18" charset="0"/>
                <a:cs typeface="Times New Roman" panose="02020603050405020304" pitchFamily="18" charset="0"/>
              </a:rPr>
              <a:t>High frequency performance</a:t>
            </a:r>
          </a:p>
          <a:p>
            <a:pPr lvl="0">
              <a:lnSpc>
                <a:spcPct val="150000"/>
              </a:lnSpc>
            </a:pPr>
            <a:r>
              <a:rPr lang="en-US" sz="2000" dirty="0">
                <a:solidFill>
                  <a:schemeClr val="tx1"/>
                </a:solidFill>
                <a:latin typeface="Times New Roman" panose="02020603050405020304" pitchFamily="18" charset="0"/>
                <a:cs typeface="Times New Roman" panose="02020603050405020304" pitchFamily="18" charset="0"/>
              </a:rPr>
              <a:t>Low power consumption.</a:t>
            </a: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45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8C39B-C329-1467-BEB0-590BBE5D04C8}"/>
              </a:ext>
            </a:extLst>
          </p:cNvPr>
          <p:cNvSpPr>
            <a:spLocks noGrp="1"/>
          </p:cNvSpPr>
          <p:nvPr>
            <p:ph idx="1"/>
          </p:nvPr>
        </p:nvSpPr>
        <p:spPr>
          <a:xfrm>
            <a:off x="879681" y="1258957"/>
            <a:ext cx="7614961" cy="4982817"/>
          </a:xfrm>
        </p:spPr>
        <p:txBody>
          <a:bodyPr>
            <a:normAutofit/>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SAPON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Stackly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Arranged low Power ON transistor) technique is a novel approach to low power VLSI design that focuses on reducing power consumption in static and dynamic leakage power.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SAPON technique is centered on the concept of controlling leakage power, which is a significant contributor to power consumption in VLSI circuits. Leakage power occurs due to the unwanted flow of current through transistors even when they are supposed to be off. To address this issue, SAPON places two leakage-control transistors outside the main logic circuit. These transistors act as resistors that increase the resistance between the supply voltage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Vdd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ground, thereby controlling the leakage currents.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4817F8-F395-A303-8F09-73E27A77FC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45319" y="2057400"/>
            <a:ext cx="2667000" cy="2743199"/>
          </a:xfrm>
          <a:prstGeom prst="rect">
            <a:avLst/>
          </a:prstGeom>
          <a:noFill/>
          <a:ln>
            <a:noFill/>
          </a:ln>
        </p:spPr>
      </p:pic>
      <p:sp>
        <p:nvSpPr>
          <p:cNvPr id="6" name="TextBox 5">
            <a:extLst>
              <a:ext uri="{FF2B5EF4-FFF2-40B4-BE49-F238E27FC236}">
                <a16:creationId xmlns:a16="http://schemas.microsoft.com/office/drawing/2014/main" id="{1DFCA8CF-E9DD-0C14-0BE1-20D92DF46517}"/>
              </a:ext>
            </a:extLst>
          </p:cNvPr>
          <p:cNvSpPr txBox="1"/>
          <p:nvPr/>
        </p:nvSpPr>
        <p:spPr>
          <a:xfrm>
            <a:off x="879681" y="616226"/>
            <a:ext cx="6080369" cy="463397"/>
          </a:xfrm>
          <a:prstGeom prst="rect">
            <a:avLst/>
          </a:prstGeom>
          <a:noFill/>
        </p:spPr>
        <p:txBody>
          <a:bodyPr wrap="square">
            <a:spAutoFit/>
          </a:bodyPr>
          <a:lstStyle/>
          <a:p>
            <a:pPr algn="ctr">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PROPOSED SAPON APPROACH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642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7352" y="193065"/>
            <a:ext cx="8912225" cy="730250"/>
          </a:xfrm>
        </p:spPr>
        <p:txBody>
          <a:bodyPr>
            <a:normAutofit/>
          </a:bodyPr>
          <a:lstStyle/>
          <a:p>
            <a:pPr algn="ctr"/>
            <a:r>
              <a:rPr lang="en-US" sz="2800" b="1" dirty="0">
                <a:latin typeface="Times New Roman" panose="02020603050405020304" pitchFamily="18" charset="0"/>
                <a:cs typeface="Times New Roman" panose="02020603050405020304" pitchFamily="18" charset="0"/>
              </a:rPr>
              <a:t>Proposed SAPON method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495483" y="1632857"/>
            <a:ext cx="5448117" cy="4469005"/>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proposed architecture aims to leverage the advantages of distinct designs while mitigating their drawbacks. The design's primary goal is to create a system optimized for 5G devices, where size, frequency, and power consumption are critical factors. The architectural schematic, shown in Figure 3, is inspired by both current-starved and negatively skewed oscillator designs.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DF35AA-6D56-7D83-443E-000C769B2096}"/>
              </a:ext>
            </a:extLst>
          </p:cNvPr>
          <p:cNvSpPr txBox="1"/>
          <p:nvPr/>
        </p:nvSpPr>
        <p:spPr>
          <a:xfrm>
            <a:off x="6930886" y="5482063"/>
            <a:ext cx="4633109" cy="375552"/>
          </a:xfrm>
          <a:prstGeom prst="rect">
            <a:avLst/>
          </a:prstGeom>
          <a:noFill/>
        </p:spPr>
        <p:txBody>
          <a:bodyPr wrap="square">
            <a:spAutoFit/>
          </a:bodyPr>
          <a:lstStyle/>
          <a:p>
            <a:pPr algn="just">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 3: The schematic of Proposed circuit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3818504-957A-5237-31AF-DF900C063E64}"/>
              </a:ext>
            </a:extLst>
          </p:cNvPr>
          <p:cNvPicPr>
            <a:picLocks noChangeAspect="1"/>
          </p:cNvPicPr>
          <p:nvPr/>
        </p:nvPicPr>
        <p:blipFill>
          <a:blip r:embed="rId2"/>
          <a:stretch>
            <a:fillRect/>
          </a:stretch>
        </p:blipFill>
        <p:spPr>
          <a:xfrm>
            <a:off x="6631239" y="1261365"/>
            <a:ext cx="4633109" cy="4240934"/>
          </a:xfrm>
          <a:prstGeom prst="rect">
            <a:avLst/>
          </a:prstGeom>
        </p:spPr>
      </p:pic>
    </p:spTree>
    <p:extLst>
      <p:ext uri="{BB962C8B-B14F-4D97-AF65-F5344CB8AC3E}">
        <p14:creationId xmlns:p14="http://schemas.microsoft.com/office/powerpoint/2010/main" val="359446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5569" y="1453662"/>
            <a:ext cx="8025720" cy="3782061"/>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Each CMOS component operates as follows: CMOS transistors M1 through M10 form the negative-skewed delay oscillators, while M11 through M16 constitute the current-limited oscillators. </a:t>
            </a:r>
          </a:p>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CMOS transistors M17 and M18 handle biasing and control circuits. The design includes five stages of inverters, labeled M11 through M19. Current limiters M11 to M18 restrict the current in the first, third, and fifth stages, optimizing power efficiency. </a:t>
            </a:r>
          </a:p>
          <a:p>
            <a:pPr marL="285750"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M19 and M20 serve as current sources, also functioning as the control and biasing circuits to regulate the operating voltage of the topology.</a:t>
            </a:r>
          </a:p>
        </p:txBody>
      </p:sp>
    </p:spTree>
    <p:extLst>
      <p:ext uri="{BB962C8B-B14F-4D97-AF65-F5344CB8AC3E}">
        <p14:creationId xmlns:p14="http://schemas.microsoft.com/office/powerpoint/2010/main" val="1257864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27117" y="6103016"/>
            <a:ext cx="383951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Schematic of Enhanced Ring Oscillator</a:t>
            </a:r>
          </a:p>
        </p:txBody>
      </p:sp>
      <p:sp>
        <p:nvSpPr>
          <p:cNvPr id="2" name="TextBox 1">
            <a:extLst>
              <a:ext uri="{FF2B5EF4-FFF2-40B4-BE49-F238E27FC236}">
                <a16:creationId xmlns:a16="http://schemas.microsoft.com/office/drawing/2014/main" id="{DFFD494D-AB1F-8526-5C60-32CC25CC67FD}"/>
              </a:ext>
            </a:extLst>
          </p:cNvPr>
          <p:cNvSpPr txBox="1"/>
          <p:nvPr/>
        </p:nvSpPr>
        <p:spPr>
          <a:xfrm>
            <a:off x="171157" y="47098"/>
            <a:ext cx="3920784" cy="523220"/>
          </a:xfrm>
          <a:prstGeom prst="rect">
            <a:avLst/>
          </a:prstGeom>
          <a:noFill/>
        </p:spPr>
        <p:txBody>
          <a:bodyPr wrap="square" rtlCol="0">
            <a:spAutoFit/>
          </a:bodyPr>
          <a:lstStyle/>
          <a:p>
            <a:r>
              <a:rPr lang="en-IN" sz="2800" b="1" dirty="0"/>
              <a:t>RESULTS OBTAINED </a:t>
            </a:r>
          </a:p>
        </p:txBody>
      </p:sp>
      <p:pic>
        <p:nvPicPr>
          <p:cNvPr id="6" name="Picture 5">
            <a:extLst>
              <a:ext uri="{FF2B5EF4-FFF2-40B4-BE49-F238E27FC236}">
                <a16:creationId xmlns:a16="http://schemas.microsoft.com/office/drawing/2014/main" id="{6F392016-59A6-4172-D31C-6BBAC5955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456" y="570318"/>
            <a:ext cx="9823938" cy="5595815"/>
          </a:xfrm>
          <a:prstGeom prst="rect">
            <a:avLst/>
          </a:prstGeom>
        </p:spPr>
      </p:pic>
    </p:spTree>
    <p:extLst>
      <p:ext uri="{BB962C8B-B14F-4D97-AF65-F5344CB8AC3E}">
        <p14:creationId xmlns:p14="http://schemas.microsoft.com/office/powerpoint/2010/main" val="2751548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560B68-6620-8928-31A8-CC5EAEF0E899}"/>
              </a:ext>
            </a:extLst>
          </p:cNvPr>
          <p:cNvPicPr>
            <a:picLocks noChangeAspect="1"/>
          </p:cNvPicPr>
          <p:nvPr/>
        </p:nvPicPr>
        <p:blipFill>
          <a:blip r:embed="rId2">
            <a:extLst>
              <a:ext uri="{28A0092B-C50C-407E-A947-70E740481C1C}">
                <a14:useLocalDpi xmlns:a14="http://schemas.microsoft.com/office/drawing/2010/main" val="0"/>
              </a:ext>
            </a:extLst>
          </a:blip>
          <a:srcRect l="294" b="5593"/>
          <a:stretch/>
        </p:blipFill>
        <p:spPr>
          <a:xfrm>
            <a:off x="182880" y="387564"/>
            <a:ext cx="11524956" cy="5984691"/>
          </a:xfrm>
          <a:prstGeom prst="rect">
            <a:avLst/>
          </a:prstGeom>
        </p:spPr>
      </p:pic>
      <p:sp>
        <p:nvSpPr>
          <p:cNvPr id="5" name="Rectangle 4"/>
          <p:cNvSpPr/>
          <p:nvPr/>
        </p:nvSpPr>
        <p:spPr>
          <a:xfrm>
            <a:off x="3083223" y="6372255"/>
            <a:ext cx="5388463" cy="400110"/>
          </a:xfrm>
          <a:prstGeom prst="rect">
            <a:avLst/>
          </a:prstGeom>
        </p:spPr>
        <p:txBody>
          <a:bodyPr wrap="none">
            <a:spAutoFit/>
          </a:bodyPr>
          <a:lstStyle/>
          <a:p>
            <a:r>
              <a:rPr lang="en-US" sz="2000" b="1" dirty="0">
                <a:latin typeface="Times New Roman" pitchFamily="18" charset="0"/>
                <a:cs typeface="Times New Roman" pitchFamily="18" charset="0"/>
              </a:rPr>
              <a:t>Output Waveform of  Enhanced </a:t>
            </a:r>
            <a:r>
              <a:rPr lang="en-US" sz="2000" b="1" dirty="0">
                <a:latin typeface="Times New Roman"/>
                <a:ea typeface="Calibri"/>
                <a:cs typeface="Times New Roman"/>
              </a:rPr>
              <a:t>Ring Oscillator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87756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0934" y="90518"/>
            <a:ext cx="8349435" cy="425297"/>
          </a:xfrm>
        </p:spPr>
        <p:txBody>
          <a:bodyPr>
            <a:normAutofit fontScale="90000"/>
          </a:bodyPr>
          <a:lstStyle/>
          <a:p>
            <a:r>
              <a:rPr lang="en-US" sz="2400" b="1" dirty="0">
                <a:latin typeface="Arial Black" panose="020B0A04020102020204" pitchFamily="34" charset="0"/>
                <a:cs typeface="Times New Roman" panose="02020603050405020304" pitchFamily="18" charset="0"/>
              </a:rPr>
              <a:t>frequency</a:t>
            </a:r>
          </a:p>
        </p:txBody>
      </p:sp>
      <p:pic>
        <p:nvPicPr>
          <p:cNvPr id="4" name="Picture 3">
            <a:extLst>
              <a:ext uri="{FF2B5EF4-FFF2-40B4-BE49-F238E27FC236}">
                <a16:creationId xmlns:a16="http://schemas.microsoft.com/office/drawing/2014/main" id="{AEAAE7A1-99F2-D279-8B43-01CF31276351}"/>
              </a:ext>
            </a:extLst>
          </p:cNvPr>
          <p:cNvPicPr>
            <a:picLocks noChangeAspect="1"/>
          </p:cNvPicPr>
          <p:nvPr/>
        </p:nvPicPr>
        <p:blipFill>
          <a:blip r:embed="rId2">
            <a:extLst>
              <a:ext uri="{28A0092B-C50C-407E-A947-70E740481C1C}">
                <a14:useLocalDpi xmlns:a14="http://schemas.microsoft.com/office/drawing/2010/main" val="0"/>
              </a:ext>
            </a:extLst>
          </a:blip>
          <a:srcRect t="18347" r="29904" b="25074"/>
          <a:stretch/>
        </p:blipFill>
        <p:spPr>
          <a:xfrm>
            <a:off x="200596" y="515815"/>
            <a:ext cx="7372512" cy="3347274"/>
          </a:xfrm>
          <a:prstGeom prst="rect">
            <a:avLst/>
          </a:prstGeom>
        </p:spPr>
      </p:pic>
      <p:sp>
        <p:nvSpPr>
          <p:cNvPr id="5" name="TextBox 4">
            <a:extLst>
              <a:ext uri="{FF2B5EF4-FFF2-40B4-BE49-F238E27FC236}">
                <a16:creationId xmlns:a16="http://schemas.microsoft.com/office/drawing/2014/main" id="{48038A44-7DB7-5F76-F04A-7961CDB33782}"/>
              </a:ext>
            </a:extLst>
          </p:cNvPr>
          <p:cNvSpPr txBox="1"/>
          <p:nvPr/>
        </p:nvSpPr>
        <p:spPr>
          <a:xfrm>
            <a:off x="75550" y="3798277"/>
            <a:ext cx="1917374" cy="369332"/>
          </a:xfrm>
          <a:prstGeom prst="rect">
            <a:avLst/>
          </a:prstGeom>
          <a:noFill/>
        </p:spPr>
        <p:txBody>
          <a:bodyPr wrap="square" rtlCol="0">
            <a:spAutoFit/>
          </a:bodyPr>
          <a:lstStyle/>
          <a:p>
            <a:r>
              <a:rPr lang="en-IN" dirty="0">
                <a:latin typeface="Arial Black" panose="020B0A04020102020204" pitchFamily="34" charset="0"/>
              </a:rPr>
              <a:t>power</a:t>
            </a:r>
          </a:p>
        </p:txBody>
      </p:sp>
      <p:pic>
        <p:nvPicPr>
          <p:cNvPr id="9" name="Picture 8">
            <a:extLst>
              <a:ext uri="{FF2B5EF4-FFF2-40B4-BE49-F238E27FC236}">
                <a16:creationId xmlns:a16="http://schemas.microsoft.com/office/drawing/2014/main" id="{388BBF10-D551-F673-32D9-06FC6E19B204}"/>
              </a:ext>
            </a:extLst>
          </p:cNvPr>
          <p:cNvPicPr>
            <a:picLocks noChangeAspect="1"/>
          </p:cNvPicPr>
          <p:nvPr/>
        </p:nvPicPr>
        <p:blipFill>
          <a:blip r:embed="rId3">
            <a:extLst>
              <a:ext uri="{28A0092B-C50C-407E-A947-70E740481C1C}">
                <a14:useLocalDpi xmlns:a14="http://schemas.microsoft.com/office/drawing/2010/main" val="0"/>
              </a:ext>
            </a:extLst>
          </a:blip>
          <a:srcRect l="2005" t="19147" r="39115" b="44012"/>
          <a:stretch/>
        </p:blipFill>
        <p:spPr>
          <a:xfrm>
            <a:off x="200596" y="4167609"/>
            <a:ext cx="7178842" cy="2526632"/>
          </a:xfrm>
          <a:prstGeom prst="rect">
            <a:avLst/>
          </a:prstGeom>
        </p:spPr>
      </p:pic>
    </p:spTree>
    <p:extLst>
      <p:ext uri="{BB962C8B-B14F-4D97-AF65-F5344CB8AC3E}">
        <p14:creationId xmlns:p14="http://schemas.microsoft.com/office/powerpoint/2010/main" val="1419080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95210" y="6359128"/>
            <a:ext cx="409599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Schematic of Proposed SAPON Oscillator</a:t>
            </a:r>
          </a:p>
        </p:txBody>
      </p:sp>
      <p:pic>
        <p:nvPicPr>
          <p:cNvPr id="4" name="Picture 3">
            <a:extLst>
              <a:ext uri="{FF2B5EF4-FFF2-40B4-BE49-F238E27FC236}">
                <a16:creationId xmlns:a16="http://schemas.microsoft.com/office/drawing/2014/main" id="{5B60954D-D358-7CF2-766A-97965E5010E3}"/>
              </a:ext>
            </a:extLst>
          </p:cNvPr>
          <p:cNvPicPr>
            <a:picLocks noChangeAspect="1"/>
          </p:cNvPicPr>
          <p:nvPr/>
        </p:nvPicPr>
        <p:blipFill>
          <a:blip r:embed="rId2">
            <a:extLst>
              <a:ext uri="{28A0092B-C50C-407E-A947-70E740481C1C}">
                <a14:useLocalDpi xmlns:a14="http://schemas.microsoft.com/office/drawing/2010/main" val="0"/>
              </a:ext>
            </a:extLst>
          </a:blip>
          <a:srcRect l="-601" t="-362" r="1006" b="4684"/>
          <a:stretch/>
        </p:blipFill>
        <p:spPr>
          <a:xfrm>
            <a:off x="234214" y="289560"/>
            <a:ext cx="11510210" cy="6069568"/>
          </a:xfrm>
          <a:prstGeom prst="rect">
            <a:avLst/>
          </a:prstGeom>
        </p:spPr>
      </p:pic>
    </p:spTree>
    <p:extLst>
      <p:ext uri="{BB962C8B-B14F-4D97-AF65-F5344CB8AC3E}">
        <p14:creationId xmlns:p14="http://schemas.microsoft.com/office/powerpoint/2010/main" val="432051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75AD50-B148-1B57-B330-A1C73C28A81F}"/>
              </a:ext>
            </a:extLst>
          </p:cNvPr>
          <p:cNvPicPr>
            <a:picLocks noChangeAspect="1"/>
          </p:cNvPicPr>
          <p:nvPr/>
        </p:nvPicPr>
        <p:blipFill>
          <a:blip r:embed="rId2">
            <a:extLst>
              <a:ext uri="{28A0092B-C50C-407E-A947-70E740481C1C}">
                <a14:useLocalDpi xmlns:a14="http://schemas.microsoft.com/office/drawing/2010/main" val="0"/>
              </a:ext>
            </a:extLst>
          </a:blip>
          <a:srcRect t="5713" r="393" b="5923"/>
          <a:stretch/>
        </p:blipFill>
        <p:spPr>
          <a:xfrm>
            <a:off x="175260" y="596295"/>
            <a:ext cx="11574780" cy="5775960"/>
          </a:xfrm>
          <a:prstGeom prst="rect">
            <a:avLst/>
          </a:prstGeom>
        </p:spPr>
      </p:pic>
      <p:sp>
        <p:nvSpPr>
          <p:cNvPr id="4" name="Rectangle 3">
            <a:extLst>
              <a:ext uri="{FF2B5EF4-FFF2-40B4-BE49-F238E27FC236}">
                <a16:creationId xmlns:a16="http://schemas.microsoft.com/office/drawing/2014/main" id="{4AD8DDAD-84A2-433E-5B7C-4429E485E2D2}"/>
              </a:ext>
            </a:extLst>
          </p:cNvPr>
          <p:cNvSpPr/>
          <p:nvPr/>
        </p:nvSpPr>
        <p:spPr>
          <a:xfrm>
            <a:off x="3083223" y="6372255"/>
            <a:ext cx="5698035" cy="400110"/>
          </a:xfrm>
          <a:prstGeom prst="rect">
            <a:avLst/>
          </a:prstGeom>
        </p:spPr>
        <p:txBody>
          <a:bodyPr wrap="none">
            <a:spAutoFit/>
          </a:bodyPr>
          <a:lstStyle/>
          <a:p>
            <a:r>
              <a:rPr lang="en-US" sz="2000" b="1" dirty="0">
                <a:latin typeface="Times New Roman" pitchFamily="18" charset="0"/>
                <a:cs typeface="Times New Roman" pitchFamily="18" charset="0"/>
              </a:rPr>
              <a:t>Output Waveform of  Proposed </a:t>
            </a:r>
            <a:r>
              <a:rPr lang="en-US" sz="2000" b="1" dirty="0">
                <a:latin typeface="Times New Roman"/>
                <a:ea typeface="Calibri"/>
                <a:cs typeface="Times New Roman"/>
              </a:rPr>
              <a:t>SAPON Oscillator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4211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646" y="250000"/>
            <a:ext cx="8911687" cy="504380"/>
          </a:xfrm>
        </p:spPr>
        <p:txBody>
          <a:bodyPr>
            <a:normAutofit/>
          </a:bodyPr>
          <a:lstStyle/>
          <a:p>
            <a:pPr algn="ctr"/>
            <a:r>
              <a:rPr lang="en-US" sz="24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328665" y="1354015"/>
            <a:ext cx="10151765" cy="5397658"/>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Radio frequency is used to communicate by every wireless technology, including cell phones and automated gates. As they broadcast or receive signals, several devices that share the same frequencies produce interference.</a:t>
            </a:r>
          </a:p>
          <a:p>
            <a:pPr algn="just">
              <a:lnSpc>
                <a:spcPct val="150000"/>
              </a:lnSpc>
            </a:pPr>
            <a:r>
              <a:rPr lang="en-US" sz="2000" dirty="0">
                <a:latin typeface="Times New Roman" panose="02020603050405020304" pitchFamily="18" charset="0"/>
                <a:cs typeface="Times New Roman" panose="02020603050405020304" pitchFamily="18" charset="0"/>
              </a:rPr>
              <a:t>Rapid growth is being seen in the need for processors with high frequency and low power use. </a:t>
            </a:r>
          </a:p>
          <a:p>
            <a:pPr algn="just">
              <a:lnSpc>
                <a:spcPct val="150000"/>
              </a:lnSpc>
            </a:pPr>
            <a:r>
              <a:rPr lang="en-US" sz="2000" dirty="0">
                <a:latin typeface="Times New Roman" panose="02020603050405020304" pitchFamily="18" charset="0"/>
                <a:cs typeface="Times New Roman" panose="02020603050405020304" pitchFamily="18" charset="0"/>
              </a:rPr>
              <a:t>In order to combat the digital noise that comes with the signal, Wi-Fi networks now employ the 5 GHz band for media streaming and transferring of music, pictures, and video. </a:t>
            </a:r>
          </a:p>
          <a:p>
            <a:pPr algn="just">
              <a:lnSpc>
                <a:spcPct val="150000"/>
              </a:lnSpc>
            </a:pPr>
            <a:r>
              <a:rPr lang="en-US" sz="2000" dirty="0">
                <a:latin typeface="Times New Roman" panose="02020603050405020304" pitchFamily="18" charset="0"/>
                <a:cs typeface="Times New Roman" panose="02020603050405020304" pitchFamily="18" charset="0"/>
              </a:rPr>
              <a:t>VCO has a significant impact on the RF subsystem of the wireless communication system. The input signal is up- and down-converted using a local oscillator that is generated by a VCO. </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43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E4178-E946-9503-8D43-2D67BF02927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5439470-2A46-F812-681B-87EC8E95F72F}"/>
              </a:ext>
            </a:extLst>
          </p:cNvPr>
          <p:cNvSpPr>
            <a:spLocks noGrp="1"/>
          </p:cNvSpPr>
          <p:nvPr>
            <p:ph type="title"/>
          </p:nvPr>
        </p:nvSpPr>
        <p:spPr>
          <a:xfrm>
            <a:off x="270934" y="90518"/>
            <a:ext cx="8349435" cy="425297"/>
          </a:xfrm>
        </p:spPr>
        <p:txBody>
          <a:bodyPr>
            <a:normAutofit fontScale="90000"/>
          </a:bodyPr>
          <a:lstStyle/>
          <a:p>
            <a:r>
              <a:rPr lang="en-US" sz="2400" b="1" dirty="0">
                <a:latin typeface="Arial Black" panose="020B0A04020102020204" pitchFamily="34" charset="0"/>
                <a:cs typeface="Times New Roman" panose="02020603050405020304" pitchFamily="18" charset="0"/>
              </a:rPr>
              <a:t>frequency</a:t>
            </a:r>
          </a:p>
        </p:txBody>
      </p:sp>
      <p:sp>
        <p:nvSpPr>
          <p:cNvPr id="5" name="TextBox 4">
            <a:extLst>
              <a:ext uri="{FF2B5EF4-FFF2-40B4-BE49-F238E27FC236}">
                <a16:creationId xmlns:a16="http://schemas.microsoft.com/office/drawing/2014/main" id="{8DE49E32-0ADF-AAE8-4A40-CF825235A592}"/>
              </a:ext>
            </a:extLst>
          </p:cNvPr>
          <p:cNvSpPr txBox="1"/>
          <p:nvPr/>
        </p:nvSpPr>
        <p:spPr>
          <a:xfrm>
            <a:off x="75550" y="3798277"/>
            <a:ext cx="1917374" cy="369332"/>
          </a:xfrm>
          <a:prstGeom prst="rect">
            <a:avLst/>
          </a:prstGeom>
          <a:noFill/>
        </p:spPr>
        <p:txBody>
          <a:bodyPr wrap="square" rtlCol="0">
            <a:spAutoFit/>
          </a:bodyPr>
          <a:lstStyle/>
          <a:p>
            <a:r>
              <a:rPr lang="en-IN" dirty="0">
                <a:latin typeface="Arial Black" panose="020B0A04020102020204" pitchFamily="34" charset="0"/>
              </a:rPr>
              <a:t>power</a:t>
            </a:r>
          </a:p>
        </p:txBody>
      </p:sp>
      <p:pic>
        <p:nvPicPr>
          <p:cNvPr id="3" name="Picture 2">
            <a:extLst>
              <a:ext uri="{FF2B5EF4-FFF2-40B4-BE49-F238E27FC236}">
                <a16:creationId xmlns:a16="http://schemas.microsoft.com/office/drawing/2014/main" id="{B8D343EA-B800-5273-17F6-7C4F09401C0E}"/>
              </a:ext>
            </a:extLst>
          </p:cNvPr>
          <p:cNvPicPr>
            <a:picLocks noChangeAspect="1"/>
          </p:cNvPicPr>
          <p:nvPr/>
        </p:nvPicPr>
        <p:blipFill>
          <a:blip r:embed="rId2">
            <a:extLst>
              <a:ext uri="{28A0092B-C50C-407E-A947-70E740481C1C}">
                <a14:useLocalDpi xmlns:a14="http://schemas.microsoft.com/office/drawing/2010/main" val="0"/>
              </a:ext>
            </a:extLst>
          </a:blip>
          <a:srcRect l="27" t="19926" r="40217" b="27820"/>
          <a:stretch/>
        </p:blipFill>
        <p:spPr>
          <a:xfrm>
            <a:off x="200596" y="441961"/>
            <a:ext cx="6568440" cy="3230880"/>
          </a:xfrm>
          <a:prstGeom prst="rect">
            <a:avLst/>
          </a:prstGeom>
        </p:spPr>
      </p:pic>
      <p:pic>
        <p:nvPicPr>
          <p:cNvPr id="8" name="Picture 7">
            <a:extLst>
              <a:ext uri="{FF2B5EF4-FFF2-40B4-BE49-F238E27FC236}">
                <a16:creationId xmlns:a16="http://schemas.microsoft.com/office/drawing/2014/main" id="{15362C31-D339-EA55-5A51-B7839E76BC16}"/>
              </a:ext>
            </a:extLst>
          </p:cNvPr>
          <p:cNvPicPr>
            <a:picLocks noChangeAspect="1"/>
          </p:cNvPicPr>
          <p:nvPr/>
        </p:nvPicPr>
        <p:blipFill>
          <a:blip r:embed="rId3">
            <a:extLst>
              <a:ext uri="{28A0092B-C50C-407E-A947-70E740481C1C}">
                <a14:useLocalDpi xmlns:a14="http://schemas.microsoft.com/office/drawing/2010/main" val="0"/>
              </a:ext>
            </a:extLst>
          </a:blip>
          <a:srcRect l="-37" t="22236" r="47925" b="9418"/>
          <a:stretch/>
        </p:blipFill>
        <p:spPr>
          <a:xfrm>
            <a:off x="1219201" y="3870960"/>
            <a:ext cx="5120639" cy="2766060"/>
          </a:xfrm>
          <a:prstGeom prst="rect">
            <a:avLst/>
          </a:prstGeom>
        </p:spPr>
      </p:pic>
    </p:spTree>
    <p:extLst>
      <p:ext uri="{BB962C8B-B14F-4D97-AF65-F5344CB8AC3E}">
        <p14:creationId xmlns:p14="http://schemas.microsoft.com/office/powerpoint/2010/main" val="401856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B65DA-5E69-76FF-B100-6368C257E9F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08041EC-EE73-1B5E-FBF4-278E042D4FB9}"/>
              </a:ext>
            </a:extLst>
          </p:cNvPr>
          <p:cNvSpPr txBox="1"/>
          <p:nvPr/>
        </p:nvSpPr>
        <p:spPr>
          <a:xfrm>
            <a:off x="930165" y="94594"/>
            <a:ext cx="4674476" cy="369332"/>
          </a:xfrm>
          <a:prstGeom prst="rect">
            <a:avLst/>
          </a:prstGeom>
          <a:noFill/>
        </p:spPr>
        <p:txBody>
          <a:bodyPr wrap="square" rtlCol="0">
            <a:spAutoFit/>
          </a:bodyPr>
          <a:lstStyle/>
          <a:p>
            <a:r>
              <a:rPr lang="en-US" b="1" dirty="0"/>
              <a:t>LAYOUT DESIGN OF SAPON METHOD</a:t>
            </a:r>
            <a:endParaRPr lang="en-IN" b="1" dirty="0"/>
          </a:p>
        </p:txBody>
      </p:sp>
      <p:pic>
        <p:nvPicPr>
          <p:cNvPr id="4" name="Picture 3">
            <a:extLst>
              <a:ext uri="{FF2B5EF4-FFF2-40B4-BE49-F238E27FC236}">
                <a16:creationId xmlns:a16="http://schemas.microsoft.com/office/drawing/2014/main" id="{0EA2B859-DD0A-0214-FD5C-18E716BD7F88}"/>
              </a:ext>
            </a:extLst>
          </p:cNvPr>
          <p:cNvPicPr>
            <a:picLocks noChangeAspect="1"/>
          </p:cNvPicPr>
          <p:nvPr/>
        </p:nvPicPr>
        <p:blipFill>
          <a:blip r:embed="rId2"/>
          <a:stretch>
            <a:fillRect/>
          </a:stretch>
        </p:blipFill>
        <p:spPr>
          <a:xfrm>
            <a:off x="930165" y="523218"/>
            <a:ext cx="10477063" cy="5893348"/>
          </a:xfrm>
          <a:prstGeom prst="rect">
            <a:avLst/>
          </a:prstGeom>
        </p:spPr>
      </p:pic>
    </p:spTree>
    <p:extLst>
      <p:ext uri="{BB962C8B-B14F-4D97-AF65-F5344CB8AC3E}">
        <p14:creationId xmlns:p14="http://schemas.microsoft.com/office/powerpoint/2010/main" val="776484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85874" y="5497331"/>
            <a:ext cx="7473393" cy="369332"/>
          </a:xfrm>
          <a:prstGeom prst="rect">
            <a:avLst/>
          </a:prstGeom>
        </p:spPr>
        <p:txBody>
          <a:bodyPr wrap="none">
            <a:spAutoFit/>
          </a:bodyPr>
          <a:lstStyle/>
          <a:p>
            <a:r>
              <a:rPr lang="en-US" b="1" dirty="0">
                <a:latin typeface="Times New Roman" pitchFamily="18" charset="0"/>
                <a:cs typeface="Times New Roman" pitchFamily="18" charset="0"/>
              </a:rPr>
              <a:t>MOS COUNT ,POWER CONSUMPTION AND FREQUENCY VALUES </a:t>
            </a:r>
            <a:endParaRPr lang="en-IN" dirty="0"/>
          </a:p>
        </p:txBody>
      </p:sp>
      <p:graphicFrame>
        <p:nvGraphicFramePr>
          <p:cNvPr id="2" name="Table 1">
            <a:extLst>
              <a:ext uri="{FF2B5EF4-FFF2-40B4-BE49-F238E27FC236}">
                <a16:creationId xmlns:a16="http://schemas.microsoft.com/office/drawing/2014/main" id="{06144731-91E7-FD4B-DF4A-9A02FBFAE3FA}"/>
              </a:ext>
            </a:extLst>
          </p:cNvPr>
          <p:cNvGraphicFramePr>
            <a:graphicFrameLocks noGrp="1"/>
          </p:cNvGraphicFramePr>
          <p:nvPr>
            <p:extLst>
              <p:ext uri="{D42A27DB-BD31-4B8C-83A1-F6EECF244321}">
                <p14:modId xmlns:p14="http://schemas.microsoft.com/office/powerpoint/2010/main" val="134525823"/>
              </p:ext>
            </p:extLst>
          </p:nvPr>
        </p:nvGraphicFramePr>
        <p:xfrm>
          <a:off x="2283791" y="2720744"/>
          <a:ext cx="8128000" cy="214096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76735847"/>
                    </a:ext>
                  </a:extLst>
                </a:gridCol>
                <a:gridCol w="2032000">
                  <a:extLst>
                    <a:ext uri="{9D8B030D-6E8A-4147-A177-3AD203B41FA5}">
                      <a16:colId xmlns:a16="http://schemas.microsoft.com/office/drawing/2014/main" val="71819755"/>
                    </a:ext>
                  </a:extLst>
                </a:gridCol>
                <a:gridCol w="2032000">
                  <a:extLst>
                    <a:ext uri="{9D8B030D-6E8A-4147-A177-3AD203B41FA5}">
                      <a16:colId xmlns:a16="http://schemas.microsoft.com/office/drawing/2014/main" val="2407816887"/>
                    </a:ext>
                  </a:extLst>
                </a:gridCol>
                <a:gridCol w="2032000">
                  <a:extLst>
                    <a:ext uri="{9D8B030D-6E8A-4147-A177-3AD203B41FA5}">
                      <a16:colId xmlns:a16="http://schemas.microsoft.com/office/drawing/2014/main" val="4196541413"/>
                    </a:ext>
                  </a:extLst>
                </a:gridCol>
              </a:tblGrid>
              <a:tr h="370840">
                <a:tc>
                  <a:txBody>
                    <a:bodyPr/>
                    <a:lstStyle/>
                    <a:p>
                      <a:pPr algn="ctr">
                        <a:lnSpc>
                          <a:spcPct val="150000"/>
                        </a:lnSpc>
                        <a:spcAft>
                          <a:spcPts val="8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Mos count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Power consumption(uw)</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Frequency (GHz)</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0276408"/>
                  </a:ext>
                </a:extLst>
              </a:tr>
              <a:tr h="370840">
                <a:tc>
                  <a:txBody>
                    <a:bodyPr/>
                    <a:lstStyle/>
                    <a:p>
                      <a:pPr algn="ctr">
                        <a:lnSpc>
                          <a:spcPct val="150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Enhanced conventional </a:t>
                      </a:r>
                    </a:p>
                  </a:txBody>
                  <a:tcPr marL="68580" marR="68580" marT="0" marB="0"/>
                </a:tc>
                <a:tc>
                  <a:txBody>
                    <a:bodyPr/>
                    <a:lstStyle/>
                    <a:p>
                      <a:pPr algn="ctr">
                        <a:lnSpc>
                          <a:spcPct val="150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18</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492.0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36.36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5124464"/>
                  </a:ext>
                </a:extLst>
              </a:tr>
              <a:tr h="370840">
                <a:tc>
                  <a:txBody>
                    <a:bodyPr/>
                    <a:lstStyle/>
                    <a:p>
                      <a:pPr algn="ctr">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SAPON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20</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277.7</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28.44</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1390382"/>
                  </a:ext>
                </a:extLst>
              </a:tr>
            </a:tbl>
          </a:graphicData>
        </a:graphic>
      </p:graphicFrame>
    </p:spTree>
    <p:extLst>
      <p:ext uri="{BB962C8B-B14F-4D97-AF65-F5344CB8AC3E}">
        <p14:creationId xmlns:p14="http://schemas.microsoft.com/office/powerpoint/2010/main" val="2729383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444" y="646287"/>
            <a:ext cx="8911687" cy="1280890"/>
          </a:xfrm>
        </p:spPr>
        <p:txBody>
          <a:bodyPr/>
          <a:lstStyle/>
          <a:p>
            <a:pPr algn="ctr"/>
            <a:r>
              <a:rPr lang="en-US" sz="2400" b="1" dirty="0">
                <a:latin typeface="Times New Roman" panose="02020603050405020304" pitchFamily="18" charset="0"/>
                <a:cs typeface="Times New Roman" panose="02020603050405020304" pitchFamily="18" charset="0"/>
              </a:rPr>
              <a:t>Results and Interpretation</a:t>
            </a:r>
          </a:p>
        </p:txBody>
      </p:sp>
      <p:sp>
        <p:nvSpPr>
          <p:cNvPr id="3" name="Content Placeholder 2"/>
          <p:cNvSpPr>
            <a:spLocks noGrp="1"/>
          </p:cNvSpPr>
          <p:nvPr>
            <p:ph idx="1"/>
          </p:nvPr>
        </p:nvSpPr>
        <p:spPr>
          <a:xfrm>
            <a:off x="845713" y="2388358"/>
            <a:ext cx="10576404" cy="2688139"/>
          </a:xfrm>
        </p:spPr>
        <p:txBody>
          <a:bodyPr>
            <a:normAutofit/>
          </a:bodyPr>
          <a:lstStyle/>
          <a:p>
            <a:pPr marL="0" indent="0">
              <a:lnSpc>
                <a:spcPct val="150000"/>
              </a:lnSpc>
              <a:buNone/>
            </a:pPr>
            <a:r>
              <a:rPr lang="en-US" dirty="0">
                <a:solidFill>
                  <a:srgbClr val="000000"/>
                </a:solidFill>
                <a:latin typeface="Times New Roman" panose="02020603050405020304" pitchFamily="18" charset="0"/>
              </a:rPr>
              <a:t>Enhanced Conventional method </a:t>
            </a:r>
            <a:r>
              <a:rPr lang="en-US" sz="1800" b="0" i="0" u="none" strike="noStrike" baseline="0" dirty="0">
                <a:solidFill>
                  <a:srgbClr val="000000"/>
                </a:solidFill>
                <a:latin typeface="Times New Roman" panose="02020603050405020304" pitchFamily="18" charset="0"/>
              </a:rPr>
              <a:t> achieved a frequency of 36.36 GHz and consumed 492 </a:t>
            </a:r>
            <a:r>
              <a:rPr lang="en-US" sz="1800" b="0" i="0" u="none" strike="noStrike" baseline="0" dirty="0" err="1">
                <a:solidFill>
                  <a:srgbClr val="000000"/>
                </a:solidFill>
                <a:latin typeface="Times New Roman" panose="02020603050405020304" pitchFamily="18" charset="0"/>
              </a:rPr>
              <a:t>μW</a:t>
            </a:r>
            <a:r>
              <a:rPr lang="en-US" sz="1800" b="0" i="0" u="none" strike="noStrike" baseline="0" dirty="0">
                <a:solidFill>
                  <a:srgbClr val="000000"/>
                </a:solidFill>
                <a:latin typeface="Times New Roman" panose="02020603050405020304" pitchFamily="18" charset="0"/>
              </a:rPr>
              <a:t> of power. The SAPON included design achieved a lower power consumption of 277.77 </a:t>
            </a:r>
            <a:r>
              <a:rPr lang="en-US" sz="1800" b="0" i="0" u="none" strike="noStrike" baseline="0" dirty="0" err="1">
                <a:solidFill>
                  <a:srgbClr val="000000"/>
                </a:solidFill>
                <a:latin typeface="Times New Roman" panose="02020603050405020304" pitchFamily="18" charset="0"/>
              </a:rPr>
              <a:t>μW</a:t>
            </a:r>
            <a:r>
              <a:rPr lang="en-US" sz="1800" b="0" i="0" u="none" strike="noStrike" baseline="0" dirty="0">
                <a:solidFill>
                  <a:srgbClr val="000000"/>
                </a:solidFill>
                <a:latin typeface="Times New Roman" panose="02020603050405020304" pitchFamily="18" charset="0"/>
              </a:rPr>
              <a:t> while maintaining a decent frequency of 28.44 GHz. This project highlights how circuit-level modifications can achieve significant gains in energy efficiency without a substantial sacrifice in performance. A detailed comparison of waveforms and schematic behavior is also presented to validate the effectiveness of the proposed changes. The results clearly show that the SAPON-included design is more power- efficient and better suited for 5G applications. </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862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DCE87-0A39-3232-F56A-A7E85E2C7C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888E3-E938-F402-9BC2-E62B60DA3F2B}"/>
              </a:ext>
            </a:extLst>
          </p:cNvPr>
          <p:cNvSpPr>
            <a:spLocks noGrp="1"/>
          </p:cNvSpPr>
          <p:nvPr>
            <p:ph type="title"/>
          </p:nvPr>
        </p:nvSpPr>
        <p:spPr>
          <a:xfrm>
            <a:off x="1153444" y="646287"/>
            <a:ext cx="8911687" cy="1280890"/>
          </a:xfrm>
        </p:spPr>
        <p:txBody>
          <a:bodyPr>
            <a:normAutofit/>
          </a:bodyPr>
          <a:lstStyle/>
          <a:p>
            <a:pPr algn="ctr"/>
            <a:r>
              <a:rPr lang="en-IN" sz="2800" b="1" i="0" u="none" strike="noStrike" baseline="0" dirty="0">
                <a:solidFill>
                  <a:srgbClr val="000000"/>
                </a:solidFill>
                <a:latin typeface="Times New Roman" panose="02020603050405020304" pitchFamily="18" charset="0"/>
              </a:rPr>
              <a:t>Conclusion and Future Scope </a:t>
            </a: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021AB6-3B79-8A8B-1DAD-0AEABF729149}"/>
              </a:ext>
            </a:extLst>
          </p:cNvPr>
          <p:cNvSpPr>
            <a:spLocks noGrp="1"/>
          </p:cNvSpPr>
          <p:nvPr>
            <p:ph idx="1"/>
          </p:nvPr>
        </p:nvSpPr>
        <p:spPr>
          <a:xfrm>
            <a:off x="862032" y="1182296"/>
            <a:ext cx="9094445" cy="2853677"/>
          </a:xfrm>
        </p:spPr>
        <p:txBody>
          <a:bodyPr>
            <a:normAutofit fontScale="92500"/>
          </a:bodyPr>
          <a:lstStyle/>
          <a:p>
            <a:pPr marL="0" indent="0">
              <a:buNone/>
            </a:pPr>
            <a:r>
              <a:rPr lang="en-IN" sz="1800" b="1" i="0" u="none" strike="noStrike" baseline="0" dirty="0">
                <a:solidFill>
                  <a:srgbClr val="000000"/>
                </a:solidFill>
                <a:latin typeface="Times New Roman" panose="02020603050405020304" pitchFamily="18" charset="0"/>
              </a:rPr>
              <a:t>Conclusion </a:t>
            </a:r>
            <a:endParaRPr lang="en-IN" sz="1800" b="0" i="0" u="none" strike="noStrike" baseline="0" dirty="0">
              <a:solidFill>
                <a:srgbClr val="000000"/>
              </a:solidFill>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This project explored the enhancement of CMOS ring oscillators with a focus on achieving high- speed performance and low power consumption, aligned with the needs of 5G communication systems. By evolving from a basic current-starved architecture to a negatively skewed version and finally integrating the SAPON technique, each design demonstrated specific strengths in either frequency optimization or power efficiency. The simulations validated that these architectural modifications can significantly improve oscillator performance, while the successful layout implementation in advanced CMOS technology confirmed the practical viability and scalability of the designs. Together, these results highlight the effectiveness of combining timing control and adaptive power techniques in creating efficient, next-generation analog oscillators. </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7BCEB00-283E-CA97-059E-117F417E0074}"/>
              </a:ext>
            </a:extLst>
          </p:cNvPr>
          <p:cNvSpPr txBox="1"/>
          <p:nvPr/>
        </p:nvSpPr>
        <p:spPr>
          <a:xfrm>
            <a:off x="802890" y="4035973"/>
            <a:ext cx="9262241" cy="2585323"/>
          </a:xfrm>
          <a:prstGeom prst="rect">
            <a:avLst/>
          </a:prstGeom>
          <a:noFill/>
        </p:spPr>
        <p:txBody>
          <a:bodyPr wrap="square" rtlCol="0">
            <a:spAutoFit/>
          </a:bodyPr>
          <a:lstStyle/>
          <a:p>
            <a:r>
              <a:rPr lang="en-IN" sz="1800" b="1" i="0" u="none" strike="noStrike" baseline="0" dirty="0">
                <a:solidFill>
                  <a:srgbClr val="000000"/>
                </a:solidFill>
                <a:latin typeface="Times New Roman" panose="02020603050405020304" pitchFamily="18" charset="0"/>
              </a:rPr>
              <a:t>Future Scope </a:t>
            </a:r>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The next phase of this work involves fabricating the proposed designs and conducting real-time testing to validate their behavior under physical conditions, including temperature, noise, and process variations. Integrating these oscillators into complex RF systems such as PLLs or frequency synthesizers can further assess their application readiness. The SAPON mechanism offers room for improvement through the addition of dynamic feedback control, allowing real- time adaptation to power demands. Additionally, future studies could incorporate AI-based tuning algorithms to enhance performance adaptability, making these designs smarter and more efficient for diverse operational environments in modern wireless technologies. </a:t>
            </a:r>
            <a:endParaRPr lang="en-IN" dirty="0"/>
          </a:p>
        </p:txBody>
      </p:sp>
    </p:spTree>
    <p:extLst>
      <p:ext uri="{BB962C8B-B14F-4D97-AF65-F5344CB8AC3E}">
        <p14:creationId xmlns:p14="http://schemas.microsoft.com/office/powerpoint/2010/main" val="110737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24065-D36C-ECBA-7730-6227417A5C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BD4A71-9023-EE84-A1B5-74663F32638D}"/>
              </a:ext>
            </a:extLst>
          </p:cNvPr>
          <p:cNvSpPr>
            <a:spLocks noGrp="1"/>
          </p:cNvSpPr>
          <p:nvPr>
            <p:ph type="title"/>
          </p:nvPr>
        </p:nvSpPr>
        <p:spPr>
          <a:xfrm>
            <a:off x="1153444" y="646287"/>
            <a:ext cx="8911687" cy="1280890"/>
          </a:xfrm>
        </p:spPr>
        <p:txBody>
          <a:bodyPr/>
          <a:lstStyle/>
          <a:p>
            <a:pPr algn="ctr"/>
            <a:r>
              <a:rPr lang="en-US" sz="2400" b="1" dirty="0">
                <a:latin typeface="Times New Roman" panose="02020603050405020304" pitchFamily="18" charset="0"/>
                <a:cs typeface="Times New Roman" panose="02020603050405020304" pitchFamily="18" charset="0"/>
              </a:rPr>
              <a:t>Tools Used</a:t>
            </a:r>
          </a:p>
        </p:txBody>
      </p:sp>
      <p:sp>
        <p:nvSpPr>
          <p:cNvPr id="3" name="Content Placeholder 2">
            <a:extLst>
              <a:ext uri="{FF2B5EF4-FFF2-40B4-BE49-F238E27FC236}">
                <a16:creationId xmlns:a16="http://schemas.microsoft.com/office/drawing/2014/main" id="{A7121204-A731-6D06-DA5E-96351CBB00AB}"/>
              </a:ext>
            </a:extLst>
          </p:cNvPr>
          <p:cNvSpPr>
            <a:spLocks noGrp="1"/>
          </p:cNvSpPr>
          <p:nvPr>
            <p:ph idx="1"/>
          </p:nvPr>
        </p:nvSpPr>
        <p:spPr>
          <a:xfrm>
            <a:off x="845713" y="2388358"/>
            <a:ext cx="6953064" cy="2218811"/>
          </a:xfrm>
        </p:spPr>
        <p:txBody>
          <a:bodyPr>
            <a:normAutofit/>
          </a:bodyPr>
          <a:lstStyle/>
          <a:p>
            <a:pPr>
              <a:lnSpc>
                <a:spcPct val="150000"/>
              </a:lnSpc>
              <a:buFont typeface="Wingdings" pitchFamily="2" charset="2"/>
              <a:buChar char="q"/>
            </a:pPr>
            <a:r>
              <a:rPr lang="en-US" sz="2000" dirty="0">
                <a:solidFill>
                  <a:schemeClr val="tx1"/>
                </a:solidFill>
                <a:latin typeface="Times New Roman" panose="02020603050405020304" pitchFamily="18" charset="0"/>
                <a:cs typeface="Times New Roman" panose="02020603050405020304" pitchFamily="18" charset="0"/>
              </a:rPr>
              <a:t>Cadence virtuoso</a:t>
            </a:r>
          </a:p>
          <a:p>
            <a:pPr>
              <a:lnSpc>
                <a:spcPct val="150000"/>
              </a:lnSpc>
              <a:buFont typeface="Wingdings"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Technology used: 45nm</a:t>
            </a:r>
          </a:p>
        </p:txBody>
      </p:sp>
    </p:spTree>
    <p:extLst>
      <p:ext uri="{BB962C8B-B14F-4D97-AF65-F5344CB8AC3E}">
        <p14:creationId xmlns:p14="http://schemas.microsoft.com/office/powerpoint/2010/main" val="991094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722" y="212333"/>
            <a:ext cx="8389242" cy="551691"/>
          </a:xfrm>
        </p:spPr>
        <p:txBody>
          <a:bodyPr/>
          <a:lstStyle/>
          <a:p>
            <a:pPr algn="ctr"/>
            <a:r>
              <a:rPr lang="en-US" sz="2400" b="1" dirty="0">
                <a:latin typeface="Times New Roman" pitchFamily="18" charset="0"/>
                <a:cs typeface="Times New Roman" pitchFamily="18" charset="0"/>
              </a:rPr>
              <a:t>References</a:t>
            </a:r>
          </a:p>
        </p:txBody>
      </p:sp>
      <p:sp>
        <p:nvSpPr>
          <p:cNvPr id="4" name="Rectangle 3"/>
          <p:cNvSpPr/>
          <p:nvPr/>
        </p:nvSpPr>
        <p:spPr>
          <a:xfrm>
            <a:off x="679938" y="764024"/>
            <a:ext cx="10855569" cy="5940088"/>
          </a:xfrm>
          <a:prstGeom prst="rect">
            <a:avLst/>
          </a:prstGeom>
        </p:spPr>
        <p:txBody>
          <a:bodyPr wrap="square">
            <a:spAutoFit/>
          </a:bodyPr>
          <a:lstStyle/>
          <a:p>
            <a:pPr marL="342900" indent="-342900">
              <a:buFont typeface="Arial" panose="020B0604020202020204" pitchFamily="34" charset="0"/>
              <a:buChar char="•"/>
            </a:pPr>
            <a:r>
              <a:rPr lang="en-IN" sz="2000" dirty="0"/>
              <a:t>K. H. Yeo, S. H. M. Ali, P. S. Menon, and M. S. Islam, “Comparison of CMOS rectifiers for micropower energy harvesters,” 2015 IEEE Conference on Energy Conversion (CENCON), pp. 419-423, 2015.</a:t>
            </a:r>
          </a:p>
          <a:p>
            <a:pPr marL="342900" indent="-342900">
              <a:buFont typeface="Arial" panose="020B0604020202020204" pitchFamily="34" charset="0"/>
              <a:buChar char="•"/>
            </a:pPr>
            <a:r>
              <a:rPr lang="en-IN" sz="2000" dirty="0"/>
              <a:t>M. Hsu and P. Chen, “5GHz Low Power CMOS LC VCO for IEEE 802.11a Application,” Proceedings of the Asia-Pacific Microwave Conference, pp. 263-266, Dec. 2010.</a:t>
            </a:r>
          </a:p>
          <a:p>
            <a:pPr marL="342900" indent="-342900">
              <a:buFont typeface="Arial" panose="020B0604020202020204" pitchFamily="34" charset="0"/>
              <a:buChar char="•"/>
            </a:pPr>
            <a:r>
              <a:rPr lang="en-IN" sz="2000" dirty="0"/>
              <a:t>M. Kulkarni and K. Hosur, “Design of a Linear and Wide Range Current Starved Voltage Controlled Oscillator,” International Journal of Cybernetics and Informatics, vol. 2, no. 1, pp. 23-30, 2013.</a:t>
            </a:r>
          </a:p>
          <a:p>
            <a:pPr marL="342900" indent="-342900">
              <a:buFont typeface="Arial" panose="020B0604020202020204" pitchFamily="34" charset="0"/>
              <a:buChar char="•"/>
            </a:pPr>
            <a:r>
              <a:rPr lang="en-IN" sz="2000" dirty="0"/>
              <a:t>J. H. Kim and S. Lee, “High-Performance VCO Design with Low Phase Noise,” IEEE Transactions on Circuits and Systems I: Regular Papers, vol. 67, no. 6, pp. 1850-1862, 2020.</a:t>
            </a:r>
          </a:p>
          <a:p>
            <a:pPr marL="342900" indent="-342900">
              <a:buFont typeface="Arial" panose="020B0604020202020204" pitchFamily="34" charset="0"/>
              <a:buChar char="•"/>
            </a:pPr>
            <a:r>
              <a:rPr lang="en-IN" sz="2000" dirty="0"/>
              <a:t>P. Andreani and X. Wang, “Analysis and Design of CMOS Ring Oscillators for Low Power Applications,” Journal of Solid-State Circuits, vol. 48, no. 3, pp. 650-662, 2013.</a:t>
            </a:r>
          </a:p>
          <a:p>
            <a:pPr marL="342900" indent="-342900">
              <a:buFont typeface="Arial" panose="020B0604020202020204" pitchFamily="34" charset="0"/>
              <a:buChar char="•"/>
            </a:pPr>
            <a:r>
              <a:rPr lang="en-IN" sz="2000" dirty="0"/>
              <a:t>A. Singh and R. Patel, “Voltage Controlled Ring Oscillators for 5G Technology,” 2016 IEEE International Symposium on Circuits and Systems (ISCAS), pp. 202-205.</a:t>
            </a:r>
          </a:p>
          <a:p>
            <a:pPr marL="342900" indent="-342900">
              <a:buFont typeface="Arial" panose="020B0604020202020204" pitchFamily="34" charset="0"/>
              <a:buChar char="•"/>
            </a:pPr>
            <a:r>
              <a:rPr lang="en-IN" sz="2000" dirty="0"/>
              <a:t>M. Shankar and L. Gupta, “Design of a CMOS Current-Starved VCO for IoT Applications,” Electronics Letters, vol. 55, no. 7, pp. 401-403, 2019.</a:t>
            </a:r>
          </a:p>
          <a:p>
            <a:pPr marL="342900" indent="-342900">
              <a:buFont typeface="Arial" panose="020B0604020202020204" pitchFamily="34" charset="0"/>
              <a:buChar char="•"/>
            </a:pPr>
            <a:r>
              <a:rPr lang="en-IN" sz="2000" dirty="0"/>
              <a:t>L. Tan and B. Zhao, “A Low-Power CMOS VCO for </a:t>
            </a:r>
            <a:r>
              <a:rPr lang="en-IN" sz="2000" dirty="0" err="1"/>
              <a:t>Millimeter</a:t>
            </a:r>
            <a:r>
              <a:rPr lang="en-IN" sz="2000" dirty="0"/>
              <a:t>-Wave Applications,” IEEE Microwave and Wireless Components Letters, vol. 31, no. 4, pp. 245-247, 2021.</a:t>
            </a:r>
          </a:p>
        </p:txBody>
      </p:sp>
    </p:spTree>
    <p:extLst>
      <p:ext uri="{BB962C8B-B14F-4D97-AF65-F5344CB8AC3E}">
        <p14:creationId xmlns:p14="http://schemas.microsoft.com/office/powerpoint/2010/main" val="3483260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390" y="1310053"/>
            <a:ext cx="11233532" cy="5014337"/>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The ideal characteristics for the VCO design should be low phase noise, low power consumption, and high frequency swing. </a:t>
            </a:r>
          </a:p>
          <a:p>
            <a:r>
              <a:rPr lang="en-US" sz="2000" dirty="0">
                <a:latin typeface="Times New Roman" panose="02020603050405020304" pitchFamily="18" charset="0"/>
                <a:cs typeface="Times New Roman" panose="02020603050405020304" pitchFamily="18" charset="0"/>
              </a:rPr>
              <a:t>There are two distinct designs for VCOs: ring oscillator and LC oscillator. The voltage-to-current converter's voltage-to-current converter provides current to the inverter-type ring oscillator at the heart of the VCO. </a:t>
            </a:r>
          </a:p>
          <a:p>
            <a:r>
              <a:rPr lang="en-US" sz="2000" dirty="0">
                <a:latin typeface="Times New Roman" panose="02020603050405020304" pitchFamily="18" charset="0"/>
                <a:cs typeface="Times New Roman" panose="02020603050405020304" pitchFamily="18" charset="0"/>
              </a:rPr>
              <a:t>Ring oscillators perform superior to relaxation oscillators in terms of efficiency. Although they may achieve a greater tuning range, relaxation oscillators are less power-efficient. </a:t>
            </a:r>
          </a:p>
          <a:p>
            <a:r>
              <a:rPr lang="en-US" sz="2000" dirty="0">
                <a:latin typeface="Times New Roman" panose="02020603050405020304" pitchFamily="18" charset="0"/>
                <a:cs typeface="Times New Roman" panose="02020603050405020304" pitchFamily="18" charset="0"/>
              </a:rPr>
              <a:t>The LC oscillator takes up a lot of space on a die, has a narrow tuning range, and its performance with regard to phase noise is influenced by its quality level. </a:t>
            </a:r>
          </a:p>
          <a:p>
            <a:r>
              <a:rPr lang="en-US" sz="2000" dirty="0">
                <a:latin typeface="Times New Roman" panose="02020603050405020304" pitchFamily="18" charset="0"/>
                <a:cs typeface="Times New Roman" panose="02020603050405020304" pitchFamily="18" charset="0"/>
              </a:rPr>
              <a:t>Due to their small size, digital compatibility, and ease of portability, ring oscillators are therefore preferred for use in. </a:t>
            </a:r>
          </a:p>
          <a:p>
            <a:r>
              <a:rPr lang="en-US" sz="2000" dirty="0">
                <a:latin typeface="Times New Roman" panose="02020603050405020304" pitchFamily="18" charset="0"/>
                <a:cs typeface="Times New Roman" panose="02020603050405020304" pitchFamily="18" charset="0"/>
              </a:rPr>
              <a:t>As a result of the ring oscillator's low power dissipation and 5G operating frequency design, the device's performance was enhanced. </a:t>
            </a:r>
          </a:p>
          <a:p>
            <a:pPr marL="0" indent="0">
              <a:buNone/>
            </a:pPr>
            <a:r>
              <a:rPr lang="en-US" sz="20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619345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307F-2576-1412-A3EA-21A1A21BC7BC}"/>
              </a:ext>
            </a:extLst>
          </p:cNvPr>
          <p:cNvSpPr>
            <a:spLocks noGrp="1"/>
          </p:cNvSpPr>
          <p:nvPr>
            <p:ph type="title"/>
          </p:nvPr>
        </p:nvSpPr>
        <p:spPr/>
        <p:txBody>
          <a:bodyPr/>
          <a:lstStyle/>
          <a:p>
            <a:r>
              <a:rPr lang="en-US" sz="3200" b="1" spc="522" dirty="0">
                <a:solidFill>
                  <a:srgbClr val="231F20"/>
                </a:solidFill>
                <a:latin typeface="Times New Roman" panose="02020603050405020304" pitchFamily="18" charset="0"/>
                <a:ea typeface="Oswald Bold"/>
                <a:cs typeface="Times New Roman" panose="02020603050405020304" pitchFamily="18" charset="0"/>
                <a:sym typeface="Oswald Bold"/>
              </a:rPr>
              <a:t>Problem Statement</a:t>
            </a:r>
            <a:br>
              <a:rPr lang="en-US" sz="3600" b="1" spc="522" dirty="0">
                <a:solidFill>
                  <a:srgbClr val="231F20"/>
                </a:solidFill>
                <a:latin typeface="Oswald Bold"/>
                <a:ea typeface="Oswald Bold"/>
                <a:cs typeface="Oswald Bold"/>
                <a:sym typeface="Oswald Bold"/>
              </a:rPr>
            </a:br>
            <a:endParaRPr lang="en-IN" dirty="0"/>
          </a:p>
        </p:txBody>
      </p:sp>
      <p:sp>
        <p:nvSpPr>
          <p:cNvPr id="3" name="Content Placeholder 2">
            <a:extLst>
              <a:ext uri="{FF2B5EF4-FFF2-40B4-BE49-F238E27FC236}">
                <a16:creationId xmlns:a16="http://schemas.microsoft.com/office/drawing/2014/main" id="{B82E9AE2-6E08-55F5-FBAD-290B835FD01A}"/>
              </a:ext>
            </a:extLst>
          </p:cNvPr>
          <p:cNvSpPr>
            <a:spLocks noGrp="1"/>
          </p:cNvSpPr>
          <p:nvPr>
            <p:ph idx="1"/>
          </p:nvPr>
        </p:nvSpPr>
        <p:spPr>
          <a:xfrm>
            <a:off x="1563077" y="1422400"/>
            <a:ext cx="9941535" cy="4488822"/>
          </a:xfrm>
        </p:spPr>
        <p:txBody>
          <a:bodyPr>
            <a:normAutofit fontScale="92500" lnSpcReduction="20000"/>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rapid advancement of 5G technology necessitates high-frequency oscillators that operate efficiently within the millimeter-wave spectrum.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Designing CMOS oscillators for 5G applications presents significant challenges, particularly:</a:t>
            </a:r>
          </a:p>
          <a:p>
            <a:pPr marL="0" marR="0" lvl="0" indent="0" algn="just" defTabSz="914400" rtl="0" eaLnBrk="0" fontAlgn="base" latinLnBrk="0" hangingPunct="0">
              <a:lnSpc>
                <a:spcPct val="100000"/>
              </a:lnSpc>
              <a:spcBef>
                <a:spcPct val="0"/>
              </a:spcBef>
              <a:spcAft>
                <a:spcPct val="0"/>
              </a:spcAft>
              <a:buClrTx/>
              <a:buSzTx/>
              <a:buNone/>
              <a:tabLst/>
            </a:pP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Achieving low power consumption.</a:t>
            </a:r>
          </a:p>
          <a:p>
            <a:pPr marL="0" marR="0" lvl="0" indent="0" algn="just" defTabSz="914400" rtl="0" eaLnBrk="0" fontAlgn="base" latinLnBrk="0" hangingPunct="0">
              <a:lnSpc>
                <a:spcPct val="100000"/>
              </a:lnSpc>
              <a:spcBef>
                <a:spcPct val="0"/>
              </a:spcBef>
              <a:spcAft>
                <a:spcPct val="0"/>
              </a:spcAft>
              <a:buClrTx/>
              <a:buSzTx/>
              <a:buNone/>
              <a:tabLst/>
            </a:pPr>
            <a:r>
              <a:rPr lang="en-US" altLang="en-US" sz="2200" dirty="0">
                <a:solidFill>
                  <a:schemeClr val="tx1"/>
                </a:solidFill>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optimal delay performance.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Maintaining high-frequency stability.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oscillator designs often face trade-offs between: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Power efficiency.</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Delay optimization.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Overall system performance.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trade-offs can hinder system performance, making it difficult to meet 5G requirements.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focuses on addressing these challenges by:</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Designing and optimizing CMOS ring oscillator for 5G communication systems.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Reducing power consumption.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Minimizing propagation delays.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Maintaining frequency stability.</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integration capability.</a:t>
            </a:r>
          </a:p>
          <a:p>
            <a:pPr algn="just"/>
            <a:endParaRPr lang="en-IN" dirty="0"/>
          </a:p>
        </p:txBody>
      </p:sp>
    </p:spTree>
    <p:extLst>
      <p:ext uri="{BB962C8B-B14F-4D97-AF65-F5344CB8AC3E}">
        <p14:creationId xmlns:p14="http://schemas.microsoft.com/office/powerpoint/2010/main" val="134213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744415"/>
          </a:xfrm>
        </p:spPr>
        <p:txBody>
          <a:bodyPr>
            <a:normAutofit/>
          </a:bodyPr>
          <a:lstStyle/>
          <a:p>
            <a:pPr algn="ctr"/>
            <a:r>
              <a:rPr lang="en-US" sz="3200" b="1" dirty="0">
                <a:latin typeface="Times New Roman" panose="02020603050405020304" pitchFamily="18" charset="0"/>
                <a:cs typeface="Times New Roman" panose="02020603050405020304" pitchFamily="18" charset="0"/>
              </a:rPr>
              <a:t>OBJECTIVE</a:t>
            </a:r>
            <a:endParaRPr lang="en-IN" sz="32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1417166" y="1927593"/>
            <a:ext cx="8596668" cy="3042139"/>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objective of the project is to improve the performance and energy efficiency of a 5G communication system by implementing low-power ring oscillator delay cells.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66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266" y="111653"/>
            <a:ext cx="8596668" cy="475202"/>
          </a:xfrm>
        </p:spPr>
        <p:txBody>
          <a:bodyPr/>
          <a:lstStyle/>
          <a:p>
            <a:pPr algn="ctr"/>
            <a:r>
              <a:rPr lang="en-US" sz="2400" b="1" dirty="0">
                <a:latin typeface="Times New Roman" panose="02020603050405020304" pitchFamily="18" charset="0"/>
                <a:cs typeface="Times New Roman" panose="02020603050405020304" pitchFamily="18" charset="0"/>
              </a:rPr>
              <a:t>Conventional CMOS oscillator</a:t>
            </a:r>
          </a:p>
        </p:txBody>
      </p:sp>
      <p:sp>
        <p:nvSpPr>
          <p:cNvPr id="6" name="Rectangle 5"/>
          <p:cNvSpPr/>
          <p:nvPr/>
        </p:nvSpPr>
        <p:spPr>
          <a:xfrm>
            <a:off x="1136228" y="1316616"/>
            <a:ext cx="9474645" cy="4920834"/>
          </a:xfrm>
          <a:prstGeom prst="rect">
            <a:avLst/>
          </a:prstGeom>
        </p:spPr>
        <p:txBody>
          <a:bodyPr wrap="square">
            <a:spAutoFit/>
          </a:bodyPr>
          <a:lstStyle/>
          <a:p>
            <a:pPr marL="342900" indent="-342900" algn="just">
              <a:lnSpc>
                <a:spcPct val="150000"/>
              </a:lnSpc>
              <a:spcAft>
                <a:spcPts val="8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Delay cells can be used in the ring oscillator circuit in a variety of ways, in essence. Depending on the important factor they took into account when designing, several designers employed differential, source follower, and starved current delay cells.</a:t>
            </a:r>
          </a:p>
          <a:p>
            <a:pPr marL="342900" indent="-342900" algn="just">
              <a:lnSpc>
                <a:spcPct val="150000"/>
              </a:lnSpc>
              <a:spcAft>
                <a:spcPts val="8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As a result of the delay cell being utilized, the current starved ring oscillator's tuning range and power efficiency may be enhanced, leading to the widespread adoption of this design. </a:t>
            </a:r>
          </a:p>
          <a:p>
            <a:pPr marL="342900" indent="-342900" algn="just">
              <a:lnSpc>
                <a:spcPct val="150000"/>
              </a:lnSpc>
              <a:spcAft>
                <a:spcPts val="800"/>
              </a:spcAft>
              <a:buFont typeface="Wingdings" panose="05000000000000000000" pitchFamily="2" charset="2"/>
              <a:buChar char="Ø"/>
            </a:pPr>
            <a:r>
              <a:rPr lang="en-US" dirty="0">
                <a:latin typeface="Times New Roman" panose="02020603050405020304" pitchFamily="18" charset="0"/>
                <a:ea typeface="Calibri" panose="020F0502020204030204" pitchFamily="34" charset="0"/>
                <a:cs typeface="Times New Roman" panose="02020603050405020304" pitchFamily="18" charset="0"/>
              </a:rPr>
              <a:t>To achieve minimal power consumption, this sort of circuit must have the minimum supply voltage and current tail values. Furthermore, compared to other circuits, his circuit's implementation is easier.</a:t>
            </a:r>
          </a:p>
          <a:p>
            <a:pPr algn="just">
              <a:lnSpc>
                <a:spcPct val="150000"/>
              </a:lnSpc>
              <a:spcAft>
                <a:spcPts val="800"/>
              </a:spcAft>
            </a:pPr>
            <a:r>
              <a:rPr lang="en-US" b="1" dirty="0">
                <a:latin typeface="Times New Roman" panose="02020603050405020304" pitchFamily="18" charset="0"/>
                <a:cs typeface="Times New Roman" panose="02020603050405020304" pitchFamily="18" charset="0"/>
              </a:rPr>
              <a:t>Proposed Starved Current Ring Oscillator</a:t>
            </a:r>
            <a:r>
              <a:rPr lang="en-US" dirty="0">
                <a:latin typeface="Times New Roman" panose="02020603050405020304" pitchFamily="18" charset="0"/>
                <a:cs typeface="Times New Roman" panose="02020603050405020304" pitchFamily="18" charset="0"/>
              </a:rPr>
              <a:t>: A three-stage ring oscillator is initially employed to evaluate the oscillation frequency. When the ring oscillator circuit depends only on voltage supply, VDD, the output frequency becomes unstable.</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119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862" y="1184449"/>
            <a:ext cx="5605753" cy="5339443"/>
          </a:xfrm>
        </p:spPr>
        <p:txBody>
          <a:bodyPr>
            <a:normAutofit lnSpcReduction="10000"/>
          </a:bodyPr>
          <a:lstStyle/>
          <a:p>
            <a:pPr algn="just">
              <a:lnSpc>
                <a:spcPct val="150000"/>
              </a:lnSpc>
            </a:pPr>
            <a:r>
              <a:rPr lang="en-US" sz="1600" dirty="0">
                <a:latin typeface="Times New Roman" panose="02020603050405020304" pitchFamily="18" charset="0"/>
                <a:cs typeface="Times New Roman" panose="02020603050405020304" pitchFamily="18" charset="0"/>
              </a:rPr>
              <a:t>In order to solve this issue, current is now introduced to each inverter rather than VDD. In order to deliver current to each inverter instead of </a:t>
            </a:r>
            <a:r>
              <a:rPr lang="en-US" sz="1600" dirty="0" err="1">
                <a:latin typeface="Times New Roman" panose="02020603050405020304" pitchFamily="18" charset="0"/>
                <a:cs typeface="Times New Roman" panose="02020603050405020304" pitchFamily="18" charset="0"/>
              </a:rPr>
              <a:t>Vdd</a:t>
            </a:r>
            <a:r>
              <a:rPr lang="en-US" sz="1600" dirty="0">
                <a:latin typeface="Times New Roman" panose="02020603050405020304" pitchFamily="18" charset="0"/>
                <a:cs typeface="Times New Roman" panose="02020603050405020304" pitchFamily="18" charset="0"/>
              </a:rPr>
              <a:t>, each delay cell was linked to PMOS and NMOS transistors. </a:t>
            </a:r>
          </a:p>
          <a:p>
            <a:pPr algn="just">
              <a:lnSpc>
                <a:spcPct val="150000"/>
              </a:lnSpc>
            </a:pPr>
            <a:r>
              <a:rPr lang="en-US" sz="1600" dirty="0">
                <a:latin typeface="Times New Roman" panose="02020603050405020304" pitchFamily="18" charset="0"/>
                <a:cs typeface="Times New Roman" panose="02020603050405020304" pitchFamily="18" charset="0"/>
              </a:rPr>
              <a:t>Due to the ring oscillator's dependence on the </a:t>
            </a:r>
            <a:r>
              <a:rPr lang="en-US" sz="1600" dirty="0" err="1">
                <a:latin typeface="Times New Roman" panose="02020603050405020304" pitchFamily="18" charset="0"/>
                <a:cs typeface="Times New Roman" panose="02020603050405020304" pitchFamily="18" charset="0"/>
              </a:rPr>
              <a:t>Vdd</a:t>
            </a:r>
            <a:r>
              <a:rPr lang="en-US" sz="1600" dirty="0">
                <a:latin typeface="Times New Roman" panose="02020603050405020304" pitchFamily="18" charset="0"/>
                <a:cs typeface="Times New Roman" panose="02020603050405020304" pitchFamily="18" charset="0"/>
              </a:rPr>
              <a:t> supply voltage, it stabilizes the output frequency as a result. For instance, the M7 and M8 transistors serve as current sources for the M1 and M2 transistors in the first stage of the inverter. </a:t>
            </a:r>
          </a:p>
          <a:p>
            <a:pPr algn="just">
              <a:lnSpc>
                <a:spcPct val="150000"/>
              </a:lnSpc>
            </a:pPr>
            <a:r>
              <a:rPr lang="en-US" sz="1600" dirty="0">
                <a:latin typeface="Times New Roman" panose="02020603050405020304" pitchFamily="18" charset="0"/>
                <a:cs typeface="Times New Roman" panose="02020603050405020304" pitchFamily="18" charset="0"/>
              </a:rPr>
              <a:t>The inverter is considered to be starving for current at this moment because M7 and M8 are restricting the flow of current via M1 and M2. The input control voltages were used to set the behavior of M13 and M14 as current mirrors. Each current source stage receives the current that has been reflected.</a:t>
            </a:r>
          </a:p>
          <a:p>
            <a:pPr>
              <a:lnSpc>
                <a:spcPct val="160000"/>
              </a:lnSpc>
            </a:pPr>
            <a:endParaRPr lang="en-US" dirty="0"/>
          </a:p>
        </p:txBody>
      </p:sp>
      <p:sp>
        <p:nvSpPr>
          <p:cNvPr id="5" name="Rectangle 4"/>
          <p:cNvSpPr/>
          <p:nvPr/>
        </p:nvSpPr>
        <p:spPr>
          <a:xfrm>
            <a:off x="6540669" y="5140367"/>
            <a:ext cx="3888828" cy="1477328"/>
          </a:xfrm>
          <a:prstGeom prst="rect">
            <a:avLst/>
          </a:prstGeom>
        </p:spPr>
        <p:txBody>
          <a:bodyPr wrap="square">
            <a:spAutoFit/>
          </a:bodyPr>
          <a:lstStyle/>
          <a:p>
            <a:pPr algn="ctr">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Fig. 1: The schematic of ring oscillator with starved current circuit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6154615" y="1184449"/>
            <a:ext cx="3815862" cy="3736731"/>
          </a:xfrm>
          <a:prstGeom prst="rect">
            <a:avLst/>
          </a:prstGeom>
        </p:spPr>
      </p:pic>
    </p:spTree>
    <p:extLst>
      <p:ext uri="{BB962C8B-B14F-4D97-AF65-F5344CB8AC3E}">
        <p14:creationId xmlns:p14="http://schemas.microsoft.com/office/powerpoint/2010/main" val="101245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502" y="254833"/>
            <a:ext cx="8911687" cy="738698"/>
          </a:xfrm>
        </p:spPr>
        <p:txBody>
          <a:bodyPr>
            <a:normAutofit/>
          </a:bodyPr>
          <a:lstStyle/>
          <a:p>
            <a:pPr algn="ctr"/>
            <a:r>
              <a:rPr lang="en-US" sz="2800" b="1" dirty="0">
                <a:latin typeface="Times New Roman" panose="02020603050405020304" pitchFamily="18" charset="0"/>
                <a:cs typeface="Times New Roman" panose="02020603050405020304" pitchFamily="18" charset="0"/>
              </a:rPr>
              <a:t>Disadvantages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68315"/>
            <a:ext cx="8915400" cy="4442907"/>
          </a:xfrm>
        </p:spPr>
        <p:txBody>
          <a:bodyPr/>
          <a:lstStyle/>
          <a:p>
            <a:r>
              <a:rPr lang="en-US" dirty="0">
                <a:latin typeface="Times New Roman" panose="02020603050405020304" pitchFamily="18" charset="0"/>
                <a:cs typeface="Times New Roman" panose="02020603050405020304" pitchFamily="18" charset="0"/>
              </a:rPr>
              <a:t>High Power Consumption</a:t>
            </a:r>
          </a:p>
          <a:p>
            <a:r>
              <a:rPr lang="en-US" dirty="0">
                <a:latin typeface="Times New Roman" panose="02020603050405020304" pitchFamily="18" charset="0"/>
                <a:cs typeface="Times New Roman" panose="02020603050405020304" pitchFamily="18" charset="0"/>
              </a:rPr>
              <a:t>Limited applicability</a:t>
            </a:r>
          </a:p>
          <a:p>
            <a:r>
              <a:rPr lang="en-US" dirty="0">
                <a:latin typeface="Times New Roman" panose="02020603050405020304" pitchFamily="18" charset="0"/>
                <a:cs typeface="Times New Roman" panose="02020603050405020304" pitchFamily="18" charset="0"/>
              </a:rPr>
              <a:t>Increased design effort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93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7352" y="193065"/>
            <a:ext cx="8912225" cy="730250"/>
          </a:xfrm>
        </p:spPr>
        <p:txBody>
          <a:bodyPr>
            <a:normAutofit/>
          </a:bodyPr>
          <a:lstStyle/>
          <a:p>
            <a:pPr algn="ctr"/>
            <a:r>
              <a:rPr lang="en-US" sz="2800" b="1" dirty="0">
                <a:latin typeface="Times New Roman" panose="02020603050405020304" pitchFamily="18" charset="0"/>
                <a:cs typeface="Times New Roman" panose="02020603050405020304" pitchFamily="18" charset="0"/>
              </a:rPr>
              <a:t>Enhanced Conventional CMOS Oscillator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495483" y="1632857"/>
            <a:ext cx="5448117" cy="4469005"/>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proposed architecture aims to leverage the advantages of distinct designs while mitigating their drawbacks. The design's primary goal is to create a system optimized for 5G devices, where size, frequency, and power consumption are critical factors. </a:t>
            </a:r>
          </a:p>
          <a:p>
            <a:pPr algn="just">
              <a:lnSpc>
                <a:spcPct val="150000"/>
              </a:lnSpc>
            </a:pPr>
            <a:r>
              <a:rPr lang="en-US" sz="2000" dirty="0">
                <a:latin typeface="Times New Roman" panose="02020603050405020304" pitchFamily="18" charset="0"/>
                <a:cs typeface="Times New Roman" panose="02020603050405020304" pitchFamily="18" charset="0"/>
              </a:rPr>
              <a:t>The architectural schematic, shown in Figure 2, is inspired by both current-starved and negatively skewed oscillator designs.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206EDF7-DD99-03DB-D2BE-9925F35B2715}"/>
              </a:ext>
            </a:extLst>
          </p:cNvPr>
          <p:cNvPicPr>
            <a:picLocks noChangeAspect="1"/>
          </p:cNvPicPr>
          <p:nvPr/>
        </p:nvPicPr>
        <p:blipFill>
          <a:blip r:embed="rId2"/>
          <a:stretch>
            <a:fillRect/>
          </a:stretch>
        </p:blipFill>
        <p:spPr>
          <a:xfrm>
            <a:off x="6552299" y="1632857"/>
            <a:ext cx="5144218" cy="3515216"/>
          </a:xfrm>
          <a:prstGeom prst="rect">
            <a:avLst/>
          </a:prstGeom>
        </p:spPr>
      </p:pic>
      <p:sp>
        <p:nvSpPr>
          <p:cNvPr id="5" name="TextBox 4">
            <a:extLst>
              <a:ext uri="{FF2B5EF4-FFF2-40B4-BE49-F238E27FC236}">
                <a16:creationId xmlns:a16="http://schemas.microsoft.com/office/drawing/2014/main" id="{40DF35AA-6D56-7D83-443E-000C769B2096}"/>
              </a:ext>
            </a:extLst>
          </p:cNvPr>
          <p:cNvSpPr txBox="1"/>
          <p:nvPr/>
        </p:nvSpPr>
        <p:spPr>
          <a:xfrm>
            <a:off x="6930886" y="5482063"/>
            <a:ext cx="4633109" cy="375552"/>
          </a:xfrm>
          <a:prstGeom prst="rect">
            <a:avLst/>
          </a:prstGeom>
          <a:noFill/>
        </p:spPr>
        <p:txBody>
          <a:bodyPr wrap="square">
            <a:spAutoFit/>
          </a:bodyPr>
          <a:lstStyle/>
          <a:p>
            <a:pPr algn="just">
              <a:lnSpc>
                <a:spcPct val="107000"/>
              </a:lnSpc>
              <a:spcAft>
                <a:spcPts val="800"/>
              </a:spcAf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 2: The schematic of Proposed circuit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2602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2323</TotalTime>
  <Words>1992</Words>
  <Application>Microsoft Office PowerPoint</Application>
  <PresentationFormat>Widescreen</PresentationFormat>
  <Paragraphs>112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Wisp</vt:lpstr>
      <vt:lpstr>DESIGN AND OPTIMIZATION OF CMOS RING OSCILLATOR IN 5G TECHNOLOGY </vt:lpstr>
      <vt:lpstr>Introduction</vt:lpstr>
      <vt:lpstr>PowerPoint Presentation</vt:lpstr>
      <vt:lpstr>Problem Statement </vt:lpstr>
      <vt:lpstr>OBJECTIVE</vt:lpstr>
      <vt:lpstr>Conventional CMOS oscillator</vt:lpstr>
      <vt:lpstr>PowerPoint Presentation</vt:lpstr>
      <vt:lpstr>Disadvantages</vt:lpstr>
      <vt:lpstr>Enhanced Conventional CMOS Oscillator  </vt:lpstr>
      <vt:lpstr>PowerPoint Presentation</vt:lpstr>
      <vt:lpstr>Advantages</vt:lpstr>
      <vt:lpstr>PowerPoint Presentation</vt:lpstr>
      <vt:lpstr>Proposed SAPON method </vt:lpstr>
      <vt:lpstr>PowerPoint Presentation</vt:lpstr>
      <vt:lpstr>PowerPoint Presentation</vt:lpstr>
      <vt:lpstr>PowerPoint Presentation</vt:lpstr>
      <vt:lpstr>frequency</vt:lpstr>
      <vt:lpstr>PowerPoint Presentation</vt:lpstr>
      <vt:lpstr>PowerPoint Presentation</vt:lpstr>
      <vt:lpstr>frequency</vt:lpstr>
      <vt:lpstr>PowerPoint Presentation</vt:lpstr>
      <vt:lpstr>PowerPoint Presentation</vt:lpstr>
      <vt:lpstr>Results and Interpretation</vt:lpstr>
      <vt:lpstr>Conclusion and Future Scope </vt:lpstr>
      <vt:lpstr>Tools Used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Efficient design of SRAM cell for Security Applications</dc:title>
  <dc:creator>rahul</dc:creator>
  <cp:lastModifiedBy>Ponnathota Venkata Sai Rahul</cp:lastModifiedBy>
  <cp:revision>219</cp:revision>
  <dcterms:created xsi:type="dcterms:W3CDTF">2019-11-12T10:39:03Z</dcterms:created>
  <dcterms:modified xsi:type="dcterms:W3CDTF">2025-05-18T02:04:36Z</dcterms:modified>
</cp:coreProperties>
</file>