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422036577/f/17a0e72b-420c-46d6-a032-27093f446dac/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Employees Data Performance Analysis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Sheet1!$B$2:$B$3</c:f>
              <c:strCache>
                <c:ptCount val="2"/>
                <c:pt idx="0">
                  <c:v>Working performance </c:v>
                </c:pt>
                <c:pt idx="1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Sheet1!$A$4:$A$25</c:f>
              <c:strCache>
                <c:ptCount val="22"/>
                <c:pt idx="0">
                  <c:v>Aerial</c:v>
                </c:pt>
                <c:pt idx="1">
                  <c:v>Billable Consultants</c:v>
                </c:pt>
                <c:pt idx="2">
                  <c:v>Catv</c:v>
                </c:pt>
                <c:pt idx="3">
                  <c:v>Engineers</c:v>
                </c:pt>
                <c:pt idx="4">
                  <c:v>Executive</c:v>
                </c:pt>
                <c:pt idx="5">
                  <c:v>Field Operations</c:v>
                </c:pt>
                <c:pt idx="6">
                  <c:v>Fielders</c:v>
                </c:pt>
                <c:pt idx="7">
                  <c:v>Finance &amp; Accounting</c:v>
                </c:pt>
                <c:pt idx="8">
                  <c:v>General - Con</c:v>
                </c:pt>
                <c:pt idx="9">
                  <c:v>General - Eng</c:v>
                </c:pt>
                <c:pt idx="10">
                  <c:v>General - Sga</c:v>
                </c:pt>
                <c:pt idx="11">
                  <c:v>People Services</c:v>
                </c:pt>
                <c:pt idx="12">
                  <c:v>Project Management - Con</c:v>
                </c:pt>
                <c:pt idx="13">
                  <c:v>Project Management - Eng</c:v>
                </c:pt>
                <c:pt idx="14">
                  <c:v>Shop (Fleet)</c:v>
                </c:pt>
                <c:pt idx="15">
                  <c:v>Splicing</c:v>
                </c:pt>
                <c:pt idx="16">
                  <c:v>Technology / It</c:v>
                </c:pt>
                <c:pt idx="17">
                  <c:v>Underground</c:v>
                </c:pt>
                <c:pt idx="18">
                  <c:v>Wireless</c:v>
                </c:pt>
                <c:pt idx="19">
                  <c:v>Wireline Construction</c:v>
                </c:pt>
                <c:pt idx="20">
                  <c:v>Yard (Material Handling)</c:v>
                </c:pt>
                <c:pt idx="21">
                  <c:v>Grand Total</c:v>
                </c:pt>
              </c:strCache>
            </c:strRef>
          </c:cat>
          <c:val>
            <c:numRef>
              <c:f>Sheet1!$B$4:$B$25</c:f>
              <c:numCache>
                <c:formatCode>General</c:formatCode>
                <c:ptCount val="22"/>
                <c:pt idx="0">
                  <c:v>3.0</c:v>
                </c:pt>
                <c:pt idx="2">
                  <c:v>1.0</c:v>
                </c:pt>
                <c:pt idx="3">
                  <c:v>5.0</c:v>
                </c:pt>
                <c:pt idx="5">
                  <c:v>21.0</c:v>
                </c:pt>
                <c:pt idx="6">
                  <c:v>4.0</c:v>
                </c:pt>
                <c:pt idx="7">
                  <c:v>3.0</c:v>
                </c:pt>
                <c:pt idx="8">
                  <c:v>10.0</c:v>
                </c:pt>
                <c:pt idx="9">
                  <c:v>2.0</c:v>
                </c:pt>
                <c:pt idx="10">
                  <c:v>3.0</c:v>
                </c:pt>
                <c:pt idx="12">
                  <c:v>5.0</c:v>
                </c:pt>
                <c:pt idx="13">
                  <c:v>1.0</c:v>
                </c:pt>
                <c:pt idx="15">
                  <c:v>2.0</c:v>
                </c:pt>
                <c:pt idx="16">
                  <c:v>1.0</c:v>
                </c:pt>
                <c:pt idx="19">
                  <c:v>3.0</c:v>
                </c:pt>
                <c:pt idx="20">
                  <c:v>3.0</c:v>
                </c:pt>
                <c:pt idx="21">
                  <c:v>67.0</c:v>
                </c:pt>
              </c:numCache>
            </c:numRef>
          </c:val>
        </c:ser>
        <c:ser>
          <c:idx val="1"/>
          <c:order val="1"/>
          <c:tx>
            <c:strRef>
              <c:f>Sheet1!$C$2:$C$3</c:f>
              <c:strCache>
                <c:ptCount val="2"/>
                <c:pt idx="0">
                  <c:v>Working performance </c:v>
                </c:pt>
                <c:pt idx="1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Sheet1!$A$4:$A$25</c:f>
              <c:strCache>
                <c:ptCount val="22"/>
                <c:pt idx="0">
                  <c:v>Aerial</c:v>
                </c:pt>
                <c:pt idx="1">
                  <c:v>Billable Consultants</c:v>
                </c:pt>
                <c:pt idx="2">
                  <c:v>Catv</c:v>
                </c:pt>
                <c:pt idx="3">
                  <c:v>Engineers</c:v>
                </c:pt>
                <c:pt idx="4">
                  <c:v>Executive</c:v>
                </c:pt>
                <c:pt idx="5">
                  <c:v>Field Operations</c:v>
                </c:pt>
                <c:pt idx="6">
                  <c:v>Fielders</c:v>
                </c:pt>
                <c:pt idx="7">
                  <c:v>Finance &amp; Accounting</c:v>
                </c:pt>
                <c:pt idx="8">
                  <c:v>General - Con</c:v>
                </c:pt>
                <c:pt idx="9">
                  <c:v>General - Eng</c:v>
                </c:pt>
                <c:pt idx="10">
                  <c:v>General - Sga</c:v>
                </c:pt>
                <c:pt idx="11">
                  <c:v>People Services</c:v>
                </c:pt>
                <c:pt idx="12">
                  <c:v>Project Management - Con</c:v>
                </c:pt>
                <c:pt idx="13">
                  <c:v>Project Management - Eng</c:v>
                </c:pt>
                <c:pt idx="14">
                  <c:v>Shop (Fleet)</c:v>
                </c:pt>
                <c:pt idx="15">
                  <c:v>Splicing</c:v>
                </c:pt>
                <c:pt idx="16">
                  <c:v>Technology / It</c:v>
                </c:pt>
                <c:pt idx="17">
                  <c:v>Underground</c:v>
                </c:pt>
                <c:pt idx="18">
                  <c:v>Wireless</c:v>
                </c:pt>
                <c:pt idx="19">
                  <c:v>Wireline Construction</c:v>
                </c:pt>
                <c:pt idx="20">
                  <c:v>Yard (Material Handling)</c:v>
                </c:pt>
                <c:pt idx="21">
                  <c:v>Grand Total</c:v>
                </c:pt>
              </c:strCache>
            </c:strRef>
          </c:cat>
          <c:val>
            <c:numRef>
              <c:f>Sheet1!$C$4:$C$25</c:f>
              <c:numCache>
                <c:formatCode>General</c:formatCode>
                <c:ptCount val="22"/>
                <c:pt idx="0">
                  <c:v>8.0</c:v>
                </c:pt>
                <c:pt idx="2">
                  <c:v>4.0</c:v>
                </c:pt>
                <c:pt idx="3">
                  <c:v>4.0</c:v>
                </c:pt>
                <c:pt idx="5">
                  <c:v>30.0</c:v>
                </c:pt>
                <c:pt idx="6">
                  <c:v>5.0</c:v>
                </c:pt>
                <c:pt idx="7">
                  <c:v>4.0</c:v>
                </c:pt>
                <c:pt idx="8">
                  <c:v>17.0</c:v>
                </c:pt>
                <c:pt idx="9">
                  <c:v>3.0</c:v>
                </c:pt>
                <c:pt idx="10">
                  <c:v>5.0</c:v>
                </c:pt>
                <c:pt idx="11">
                  <c:v>2.0</c:v>
                </c:pt>
                <c:pt idx="12">
                  <c:v>8.0</c:v>
                </c:pt>
                <c:pt idx="13">
                  <c:v>2.0</c:v>
                </c:pt>
                <c:pt idx="14">
                  <c:v>5.0</c:v>
                </c:pt>
                <c:pt idx="15">
                  <c:v>3.0</c:v>
                </c:pt>
                <c:pt idx="17">
                  <c:v>1.0</c:v>
                </c:pt>
                <c:pt idx="18">
                  <c:v>2.0</c:v>
                </c:pt>
                <c:pt idx="19">
                  <c:v>9.0</c:v>
                </c:pt>
                <c:pt idx="20">
                  <c:v>2.0</c:v>
                </c:pt>
                <c:pt idx="21">
                  <c:v>114.0</c:v>
                </c:pt>
              </c:numCache>
            </c:numRef>
          </c:val>
        </c:ser>
        <c:ser>
          <c:idx val="2"/>
          <c:order val="2"/>
          <c:tx>
            <c:strRef>
              <c:f>Sheet1!$D$2:$D$3</c:f>
              <c:strCache>
                <c:ptCount val="2"/>
                <c:pt idx="0">
                  <c:v>Working performance </c:v>
                </c:pt>
                <c:pt idx="1">
                  <c:v>MEDIUM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Sheet1!$A$4:$A$25</c:f>
              <c:strCache>
                <c:ptCount val="22"/>
                <c:pt idx="0">
                  <c:v>Aerial</c:v>
                </c:pt>
                <c:pt idx="1">
                  <c:v>Billable Consultants</c:v>
                </c:pt>
                <c:pt idx="2">
                  <c:v>Catv</c:v>
                </c:pt>
                <c:pt idx="3">
                  <c:v>Engineers</c:v>
                </c:pt>
                <c:pt idx="4">
                  <c:v>Executive</c:v>
                </c:pt>
                <c:pt idx="5">
                  <c:v>Field Operations</c:v>
                </c:pt>
                <c:pt idx="6">
                  <c:v>Fielders</c:v>
                </c:pt>
                <c:pt idx="7">
                  <c:v>Finance &amp; Accounting</c:v>
                </c:pt>
                <c:pt idx="8">
                  <c:v>General - Con</c:v>
                </c:pt>
                <c:pt idx="9">
                  <c:v>General - Eng</c:v>
                </c:pt>
                <c:pt idx="10">
                  <c:v>General - Sga</c:v>
                </c:pt>
                <c:pt idx="11">
                  <c:v>People Services</c:v>
                </c:pt>
                <c:pt idx="12">
                  <c:v>Project Management - Con</c:v>
                </c:pt>
                <c:pt idx="13">
                  <c:v>Project Management - Eng</c:v>
                </c:pt>
                <c:pt idx="14">
                  <c:v>Shop (Fleet)</c:v>
                </c:pt>
                <c:pt idx="15">
                  <c:v>Splicing</c:v>
                </c:pt>
                <c:pt idx="16">
                  <c:v>Technology / It</c:v>
                </c:pt>
                <c:pt idx="17">
                  <c:v>Underground</c:v>
                </c:pt>
                <c:pt idx="18">
                  <c:v>Wireless</c:v>
                </c:pt>
                <c:pt idx="19">
                  <c:v>Wireline Construction</c:v>
                </c:pt>
                <c:pt idx="20">
                  <c:v>Yard (Material Handling)</c:v>
                </c:pt>
                <c:pt idx="21">
                  <c:v>Grand Total</c:v>
                </c:pt>
              </c:strCache>
            </c:strRef>
          </c:cat>
          <c:val>
            <c:numRef>
              <c:f>Sheet1!$D$4:$D$25</c:f>
              <c:numCache>
                <c:formatCode>General</c:formatCode>
                <c:ptCount val="22"/>
                <c:pt idx="0">
                  <c:v>5.0</c:v>
                </c:pt>
                <c:pt idx="1">
                  <c:v>3.0</c:v>
                </c:pt>
                <c:pt idx="2">
                  <c:v>3.0</c:v>
                </c:pt>
                <c:pt idx="3">
                  <c:v>12.0</c:v>
                </c:pt>
                <c:pt idx="4">
                  <c:v>2.0</c:v>
                </c:pt>
                <c:pt idx="5">
                  <c:v>27.0</c:v>
                </c:pt>
                <c:pt idx="7">
                  <c:v>3.0</c:v>
                </c:pt>
                <c:pt idx="8">
                  <c:v>12.0</c:v>
                </c:pt>
                <c:pt idx="9">
                  <c:v>1.0</c:v>
                </c:pt>
                <c:pt idx="10">
                  <c:v>2.0</c:v>
                </c:pt>
                <c:pt idx="11">
                  <c:v>1.0</c:v>
                </c:pt>
                <c:pt idx="12">
                  <c:v>3.0</c:v>
                </c:pt>
                <c:pt idx="14">
                  <c:v>1.0</c:v>
                </c:pt>
                <c:pt idx="15">
                  <c:v>4.0</c:v>
                </c:pt>
                <c:pt idx="17">
                  <c:v>3.0</c:v>
                </c:pt>
                <c:pt idx="18">
                  <c:v>1.0</c:v>
                </c:pt>
                <c:pt idx="19">
                  <c:v>3.0</c:v>
                </c:pt>
                <c:pt idx="20">
                  <c:v>2.0</c:v>
                </c:pt>
                <c:pt idx="21">
                  <c:v>88.0</c:v>
                </c:pt>
              </c:numCache>
            </c:numRef>
          </c:val>
        </c:ser>
        <c:ser>
          <c:idx val="3"/>
          <c:order val="3"/>
          <c:tx>
            <c:strRef>
              <c:f>Sheet1!$E$2:$E$3</c:f>
              <c:strCache>
                <c:ptCount val="2"/>
                <c:pt idx="0">
                  <c:v>Working performance </c:v>
                </c:pt>
                <c:pt idx="1">
                  <c:v>VERY HIGH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Sheet1!$A$4:$A$25</c:f>
              <c:strCache>
                <c:ptCount val="22"/>
                <c:pt idx="0">
                  <c:v>Aerial</c:v>
                </c:pt>
                <c:pt idx="1">
                  <c:v>Billable Consultants</c:v>
                </c:pt>
                <c:pt idx="2">
                  <c:v>Catv</c:v>
                </c:pt>
                <c:pt idx="3">
                  <c:v>Engineers</c:v>
                </c:pt>
                <c:pt idx="4">
                  <c:v>Executive</c:v>
                </c:pt>
                <c:pt idx="5">
                  <c:v>Field Operations</c:v>
                </c:pt>
                <c:pt idx="6">
                  <c:v>Fielders</c:v>
                </c:pt>
                <c:pt idx="7">
                  <c:v>Finance &amp; Accounting</c:v>
                </c:pt>
                <c:pt idx="8">
                  <c:v>General - Con</c:v>
                </c:pt>
                <c:pt idx="9">
                  <c:v>General - Eng</c:v>
                </c:pt>
                <c:pt idx="10">
                  <c:v>General - Sga</c:v>
                </c:pt>
                <c:pt idx="11">
                  <c:v>People Services</c:v>
                </c:pt>
                <c:pt idx="12">
                  <c:v>Project Management - Con</c:v>
                </c:pt>
                <c:pt idx="13">
                  <c:v>Project Management - Eng</c:v>
                </c:pt>
                <c:pt idx="14">
                  <c:v>Shop (Fleet)</c:v>
                </c:pt>
                <c:pt idx="15">
                  <c:v>Splicing</c:v>
                </c:pt>
                <c:pt idx="16">
                  <c:v>Technology / It</c:v>
                </c:pt>
                <c:pt idx="17">
                  <c:v>Underground</c:v>
                </c:pt>
                <c:pt idx="18">
                  <c:v>Wireless</c:v>
                </c:pt>
                <c:pt idx="19">
                  <c:v>Wireline Construction</c:v>
                </c:pt>
                <c:pt idx="20">
                  <c:v>Yard (Material Handling)</c:v>
                </c:pt>
                <c:pt idx="21">
                  <c:v>Grand Total</c:v>
                </c:pt>
              </c:strCache>
            </c:strRef>
          </c:cat>
          <c:val>
            <c:numRef>
              <c:f>Sheet1!$E$4:$E$25</c:f>
              <c:numCache>
                <c:formatCode>General</c:formatCode>
                <c:ptCount val="22"/>
                <c:pt idx="0">
                  <c:v>2.0</c:v>
                </c:pt>
                <c:pt idx="3">
                  <c:v>3.0</c:v>
                </c:pt>
                <c:pt idx="5">
                  <c:v>10.0</c:v>
                </c:pt>
                <c:pt idx="6">
                  <c:v>1.0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2">
                  <c:v>3.0</c:v>
                </c:pt>
                <c:pt idx="14">
                  <c:v>1.0</c:v>
                </c:pt>
                <c:pt idx="15">
                  <c:v>1.0</c:v>
                </c:pt>
                <c:pt idx="17">
                  <c:v>1.0</c:v>
                </c:pt>
                <c:pt idx="19">
                  <c:v>1.0</c:v>
                </c:pt>
                <c:pt idx="21">
                  <c:v>29.0</c:v>
                </c:pt>
              </c:numCache>
            </c:numRef>
          </c:val>
        </c:ser>
        <c:ser>
          <c:idx val="4"/>
          <c:order val="4"/>
          <c:tx>
            <c:strRef>
              <c:f>Sheet1!$F$2:$F$3</c:f>
              <c:strCache>
                <c:ptCount val="2"/>
                <c:pt idx="0">
                  <c:v>Working performance 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Sheet1!$A$4:$A$25</c:f>
              <c:strCache>
                <c:ptCount val="22"/>
                <c:pt idx="0">
                  <c:v>Aerial</c:v>
                </c:pt>
                <c:pt idx="1">
                  <c:v>Billable Consultants</c:v>
                </c:pt>
                <c:pt idx="2">
                  <c:v>Catv</c:v>
                </c:pt>
                <c:pt idx="3">
                  <c:v>Engineers</c:v>
                </c:pt>
                <c:pt idx="4">
                  <c:v>Executive</c:v>
                </c:pt>
                <c:pt idx="5">
                  <c:v>Field Operations</c:v>
                </c:pt>
                <c:pt idx="6">
                  <c:v>Fielders</c:v>
                </c:pt>
                <c:pt idx="7">
                  <c:v>Finance &amp; Accounting</c:v>
                </c:pt>
                <c:pt idx="8">
                  <c:v>General - Con</c:v>
                </c:pt>
                <c:pt idx="9">
                  <c:v>General - Eng</c:v>
                </c:pt>
                <c:pt idx="10">
                  <c:v>General - Sga</c:v>
                </c:pt>
                <c:pt idx="11">
                  <c:v>People Services</c:v>
                </c:pt>
                <c:pt idx="12">
                  <c:v>Project Management - Con</c:v>
                </c:pt>
                <c:pt idx="13">
                  <c:v>Project Management - Eng</c:v>
                </c:pt>
                <c:pt idx="14">
                  <c:v>Shop (Fleet)</c:v>
                </c:pt>
                <c:pt idx="15">
                  <c:v>Splicing</c:v>
                </c:pt>
                <c:pt idx="16">
                  <c:v>Technology / It</c:v>
                </c:pt>
                <c:pt idx="17">
                  <c:v>Underground</c:v>
                </c:pt>
                <c:pt idx="18">
                  <c:v>Wireless</c:v>
                </c:pt>
                <c:pt idx="19">
                  <c:v>Wireline Construction</c:v>
                </c:pt>
                <c:pt idx="20">
                  <c:v>Yard (Material Handling)</c:v>
                </c:pt>
                <c:pt idx="21">
                  <c:v>Grand Total</c:v>
                </c:pt>
              </c:strCache>
            </c:strRef>
          </c:cat>
          <c:val>
            <c:numRef>
              <c:f>Sheet1!$F$4:$F$25</c:f>
              <c:numCache>
                <c:formatCode>General</c:formatCode>
                <c:ptCount val="22"/>
                <c:pt idx="0">
                  <c:v>18.0</c:v>
                </c:pt>
                <c:pt idx="1">
                  <c:v>3.0</c:v>
                </c:pt>
                <c:pt idx="2">
                  <c:v>8.0</c:v>
                </c:pt>
                <c:pt idx="3">
                  <c:v>24.0</c:v>
                </c:pt>
                <c:pt idx="4">
                  <c:v>2.0</c:v>
                </c:pt>
                <c:pt idx="5">
                  <c:v>88.0</c:v>
                </c:pt>
                <c:pt idx="6">
                  <c:v>10.0</c:v>
                </c:pt>
                <c:pt idx="7">
                  <c:v>10.0</c:v>
                </c:pt>
                <c:pt idx="8">
                  <c:v>42.0</c:v>
                </c:pt>
                <c:pt idx="9">
                  <c:v>7.0</c:v>
                </c:pt>
                <c:pt idx="10">
                  <c:v>12.0</c:v>
                </c:pt>
                <c:pt idx="11">
                  <c:v>3.0</c:v>
                </c:pt>
                <c:pt idx="12">
                  <c:v>19.0</c:v>
                </c:pt>
                <c:pt idx="13">
                  <c:v>3.0</c:v>
                </c:pt>
                <c:pt idx="14">
                  <c:v>7.0</c:v>
                </c:pt>
                <c:pt idx="15">
                  <c:v>10.0</c:v>
                </c:pt>
                <c:pt idx="16">
                  <c:v>1.0</c:v>
                </c:pt>
                <c:pt idx="17">
                  <c:v>5.0</c:v>
                </c:pt>
                <c:pt idx="18">
                  <c:v>3.0</c:v>
                </c:pt>
                <c:pt idx="19">
                  <c:v>16.0</c:v>
                </c:pt>
                <c:pt idx="20">
                  <c:v>7.0</c:v>
                </c:pt>
                <c:pt idx="21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9503287"/>
        <c:axId val="489530229"/>
      </c:barChart>
      <c:catAx>
        <c:axId val="8195032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530229"/>
        <c:crosses val="autoZero"/>
        <c:auto val="1"/>
        <c:lblAlgn val="ctr"/>
        <c:lblOffset val="100"/>
        <c:noMultiLvlLbl val="0"/>
      </c:catAx>
      <c:valAx>
        <c:axId val="48953022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503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Ma</a:t>
            </a:r>
            <a:r>
              <a:rPr sz="2400" lang="en-US"/>
              <a:t>d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u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.</a:t>
            </a:r>
            <a:r>
              <a:rPr sz="2400" lang="en-US"/>
              <a:t>P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7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devi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82752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739775" y="1633002"/>
            <a:ext cx="10140000" cy="3444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ollection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 </a:t>
            </a:r>
            <a:r>
              <a:rPr b="0" sz="2800" lang="en-US">
                <a:solidFill>
                  <a:srgbClr val="000000"/>
                </a:solidFill>
              </a:rPr>
              <a:t>have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red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q</a:t>
            </a:r>
            <a:r>
              <a:rPr b="1" sz="2800" lang="en-US">
                <a:solidFill>
                  <a:srgbClr val="000000"/>
                </a:solidFill>
              </a:rPr>
              <a:t>ues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filter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ult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art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Pivot </a:t>
            </a:r>
            <a:r>
              <a:rPr b="1" sz="2800" lang="en-US">
                <a:solidFill>
                  <a:srgbClr val="000000"/>
                </a:solidFill>
              </a:rPr>
              <a:t>table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cular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tails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rom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ollection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d </a:t>
            </a:r>
            <a:r>
              <a:rPr b="1" sz="2800" lang="en-US">
                <a:solidFill>
                  <a:srgbClr val="000000"/>
                </a:solidFill>
              </a:rPr>
              <a:t>graph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pivot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formation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ting </a:t>
            </a:r>
            <a:r>
              <a:rPr b="0" sz="2800" lang="en-US">
                <a:solidFill>
                  <a:srgbClr val="000000"/>
                </a:solidFill>
              </a:rPr>
              <a:t>enter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18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1417462" y="1357102"/>
          <a:ext cx="7799804" cy="3705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1" y="1313196"/>
            <a:ext cx="8866409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sy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about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ganization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 </a:t>
            </a:r>
            <a:r>
              <a:rPr sz="2800" lang="en-US">
                <a:solidFill>
                  <a:srgbClr val="000000"/>
                </a:solidFill>
              </a:rPr>
              <a:t>you</a:t>
            </a:r>
            <a:r>
              <a:rPr sz="2800" lang="en-US">
                <a:solidFill>
                  <a:srgbClr val="000000"/>
                </a:solidFill>
              </a:rPr>
              <a:t>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68616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17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221229"/>
            <a:ext cx="698840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ortant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th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739774" y="2425699"/>
            <a:ext cx="841195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ifferent </a:t>
            </a:r>
            <a:r>
              <a:rPr sz="2800" lang="en-US">
                <a:solidFill>
                  <a:srgbClr val="000000"/>
                </a:solidFill>
              </a:rPr>
              <a:t>met</a:t>
            </a:r>
            <a:r>
              <a:rPr sz="2800" lang="en-US">
                <a:solidFill>
                  <a:srgbClr val="000000"/>
                </a:solidFill>
              </a:rPr>
              <a:t>ric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eet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2" y="2304797"/>
            <a:ext cx="8392478" cy="3444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panies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erent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dustries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sector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399" y="2499360"/>
            <a:ext cx="8901963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aph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755332" y="1400485"/>
            <a:ext cx="806775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Low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ree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leted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there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533650" y="348058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854769" y="3480583"/>
            <a:ext cx="768261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thing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ecial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2024-09-04T10:45:55Z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b0e186c50eee4eed88873c81933cf753</vt:lpwstr>
  </property>
</Properties>
</file>