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15"/>
  </p:notesMasterIdLst>
  <p:sldIdLst>
    <p:sldId id="256" r:id="rId2"/>
    <p:sldId id="315" r:id="rId3"/>
    <p:sldId id="257" r:id="rId4"/>
    <p:sldId id="263" r:id="rId5"/>
    <p:sldId id="303" r:id="rId6"/>
    <p:sldId id="304" r:id="rId7"/>
    <p:sldId id="293" r:id="rId8"/>
    <p:sldId id="292" r:id="rId9"/>
    <p:sldId id="314" r:id="rId10"/>
    <p:sldId id="322" r:id="rId11"/>
    <p:sldId id="316" r:id="rId12"/>
    <p:sldId id="276" r:id="rId13"/>
    <p:sldId id="28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018" autoAdjust="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F1EFC0-6DF6-4F13-BB4A-B5A393853DC1}" type="datetimeFigureOut">
              <a:rPr lang="en-US" smtClean="0"/>
              <a:pPr/>
              <a:t>2/14/2021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6E48D8-E6F6-4569-BCC6-84F908CA06D0}" type="slidenum">
              <a:rPr lang="en-US" smtClean="0"/>
              <a:pPr/>
              <a:t>‹#›</a:t>
            </a:fld>
            <a:endParaRPr lang="en-US"/>
          </a:p>
        </p:txBody>
      </p:sp>
    </p:spTree>
    <p:extLst>
      <p:ext uri="{BB962C8B-B14F-4D97-AF65-F5344CB8AC3E}">
        <p14:creationId xmlns:p14="http://schemas.microsoft.com/office/powerpoint/2010/main" val="189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50A6-F9F7-475D-98C3-A43C7541DA9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3C8DA74-8ECB-4363-89F1-AEA07E29815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AC97E-1398-4575-8343-8D9C5EDF2373}"/>
              </a:ext>
            </a:extLst>
          </p:cNvPr>
          <p:cNvSpPr>
            <a:spLocks noGrp="1"/>
          </p:cNvSpPr>
          <p:nvPr>
            <p:ph type="dt" sz="half" idx="10"/>
          </p:nvPr>
        </p:nvSpPr>
        <p:spPr/>
        <p:txBody>
          <a:bodyPr/>
          <a:lstStyle/>
          <a:p>
            <a:fld id="{1D8BD707-D9CF-40AE-B4C6-C98DA3205C09}" type="datetimeFigureOut">
              <a:rPr lang="en-US" smtClean="0"/>
              <a:pPr/>
              <a:t>2/14/2021</a:t>
            </a:fld>
            <a:endParaRPr lang="en-US"/>
          </a:p>
        </p:txBody>
      </p:sp>
      <p:sp>
        <p:nvSpPr>
          <p:cNvPr id="5" name="Footer Placeholder 4">
            <a:extLst>
              <a:ext uri="{FF2B5EF4-FFF2-40B4-BE49-F238E27FC236}">
                <a16:creationId xmlns:a16="http://schemas.microsoft.com/office/drawing/2014/main" id="{77571CBA-FC98-4D6B-9B85-F4838554D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65B5F-7142-4943-A73A-F8054AAFBD7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88402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AC7E-93F1-4965-8E2B-4540334088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89D53D-A170-498C-A579-ABB55600D1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CAD6B-9838-4070-9EE0-A4F3472DE24E}"/>
              </a:ext>
            </a:extLst>
          </p:cNvPr>
          <p:cNvSpPr>
            <a:spLocks noGrp="1"/>
          </p:cNvSpPr>
          <p:nvPr>
            <p:ph type="dt" sz="half" idx="10"/>
          </p:nvPr>
        </p:nvSpPr>
        <p:spPr/>
        <p:txBody>
          <a:bodyPr/>
          <a:lstStyle/>
          <a:p>
            <a:fld id="{1D8BD707-D9CF-40AE-B4C6-C98DA3205C09}" type="datetimeFigureOut">
              <a:rPr lang="en-US" smtClean="0"/>
              <a:pPr/>
              <a:t>2/14/2021</a:t>
            </a:fld>
            <a:endParaRPr lang="en-US"/>
          </a:p>
        </p:txBody>
      </p:sp>
      <p:sp>
        <p:nvSpPr>
          <p:cNvPr id="5" name="Footer Placeholder 4">
            <a:extLst>
              <a:ext uri="{FF2B5EF4-FFF2-40B4-BE49-F238E27FC236}">
                <a16:creationId xmlns:a16="http://schemas.microsoft.com/office/drawing/2014/main" id="{9655C209-0D2D-454F-8EDD-39284C5DB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85929-3E6A-4019-9489-4A981D1963D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732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DEE4F-FEE6-4DE8-935C-6C764B35A63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3535D3-D327-4FB7-BF9A-E494478A650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EEFF2-CAE2-4E76-986F-47732D7951AF}"/>
              </a:ext>
            </a:extLst>
          </p:cNvPr>
          <p:cNvSpPr>
            <a:spLocks noGrp="1"/>
          </p:cNvSpPr>
          <p:nvPr>
            <p:ph type="dt" sz="half" idx="10"/>
          </p:nvPr>
        </p:nvSpPr>
        <p:spPr/>
        <p:txBody>
          <a:bodyPr/>
          <a:lstStyle/>
          <a:p>
            <a:fld id="{1D8BD707-D9CF-40AE-B4C6-C98DA3205C09}" type="datetimeFigureOut">
              <a:rPr lang="en-US" smtClean="0"/>
              <a:pPr/>
              <a:t>2/14/2021</a:t>
            </a:fld>
            <a:endParaRPr lang="en-US"/>
          </a:p>
        </p:txBody>
      </p:sp>
      <p:sp>
        <p:nvSpPr>
          <p:cNvPr id="5" name="Footer Placeholder 4">
            <a:extLst>
              <a:ext uri="{FF2B5EF4-FFF2-40B4-BE49-F238E27FC236}">
                <a16:creationId xmlns:a16="http://schemas.microsoft.com/office/drawing/2014/main" id="{44DE884B-0103-4BD1-A383-CE08A5A39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D5E0-817D-47CF-B8FA-F031DB4F2B6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624802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191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15AF-BAD6-458A-8097-4874AFA05B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DE2130-5726-4E6D-9106-ACCE1B294C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33A2BD-BF91-49FF-9313-75B2415C3381}"/>
              </a:ext>
            </a:extLst>
          </p:cNvPr>
          <p:cNvSpPr>
            <a:spLocks noGrp="1"/>
          </p:cNvSpPr>
          <p:nvPr>
            <p:ph type="dt" sz="half" idx="10"/>
          </p:nvPr>
        </p:nvSpPr>
        <p:spPr/>
        <p:txBody>
          <a:bodyPr/>
          <a:lstStyle/>
          <a:p>
            <a:fld id="{1D8BD707-D9CF-40AE-B4C6-C98DA3205C09}" type="datetimeFigureOut">
              <a:rPr lang="en-US" smtClean="0"/>
              <a:pPr/>
              <a:t>2/14/2021</a:t>
            </a:fld>
            <a:endParaRPr lang="en-US"/>
          </a:p>
        </p:txBody>
      </p:sp>
      <p:sp>
        <p:nvSpPr>
          <p:cNvPr id="5" name="Footer Placeholder 4">
            <a:extLst>
              <a:ext uri="{FF2B5EF4-FFF2-40B4-BE49-F238E27FC236}">
                <a16:creationId xmlns:a16="http://schemas.microsoft.com/office/drawing/2014/main" id="{C0AC828B-9ED7-4668-A13F-6281C3D9F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825DF-4BD1-4C56-AEE4-AB3F36D7E7F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152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929F-09CF-4816-84E2-91DF3D024E0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4E5B2F-A8AA-44F8-BCC2-8CFA2F1F4D7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88F4BC-E920-4D08-BF81-7D34EAD8FAD9}"/>
              </a:ext>
            </a:extLst>
          </p:cNvPr>
          <p:cNvSpPr>
            <a:spLocks noGrp="1"/>
          </p:cNvSpPr>
          <p:nvPr>
            <p:ph type="dt" sz="half" idx="10"/>
          </p:nvPr>
        </p:nvSpPr>
        <p:spPr/>
        <p:txBody>
          <a:bodyPr/>
          <a:lstStyle/>
          <a:p>
            <a:fld id="{1D8BD707-D9CF-40AE-B4C6-C98DA3205C09}" type="datetimeFigureOut">
              <a:rPr lang="en-US" smtClean="0"/>
              <a:pPr/>
              <a:t>2/14/2021</a:t>
            </a:fld>
            <a:endParaRPr lang="en-US"/>
          </a:p>
        </p:txBody>
      </p:sp>
      <p:sp>
        <p:nvSpPr>
          <p:cNvPr id="5" name="Footer Placeholder 4">
            <a:extLst>
              <a:ext uri="{FF2B5EF4-FFF2-40B4-BE49-F238E27FC236}">
                <a16:creationId xmlns:a16="http://schemas.microsoft.com/office/drawing/2014/main" id="{0CB1A0BC-3BA9-47BF-9428-57754AD28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887CD-F847-463F-93AB-191DCC8900A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624958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D56A-8AA4-47A3-AC52-94DE91109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637892-1508-4420-A523-BBD93D8DA92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746F15-0F09-463C-A5AD-B7DDFA99B11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93D8FB-5F4B-4324-BE68-BD1CE25E6733}"/>
              </a:ext>
            </a:extLst>
          </p:cNvPr>
          <p:cNvSpPr>
            <a:spLocks noGrp="1"/>
          </p:cNvSpPr>
          <p:nvPr>
            <p:ph type="dt" sz="half" idx="10"/>
          </p:nvPr>
        </p:nvSpPr>
        <p:spPr/>
        <p:txBody>
          <a:bodyPr/>
          <a:lstStyle/>
          <a:p>
            <a:fld id="{1D8BD707-D9CF-40AE-B4C6-C98DA3205C09}" type="datetimeFigureOut">
              <a:rPr lang="en-US" smtClean="0"/>
              <a:pPr/>
              <a:t>2/14/2021</a:t>
            </a:fld>
            <a:endParaRPr lang="en-US"/>
          </a:p>
        </p:txBody>
      </p:sp>
      <p:sp>
        <p:nvSpPr>
          <p:cNvPr id="6" name="Footer Placeholder 5">
            <a:extLst>
              <a:ext uri="{FF2B5EF4-FFF2-40B4-BE49-F238E27FC236}">
                <a16:creationId xmlns:a16="http://schemas.microsoft.com/office/drawing/2014/main" id="{7A4B4699-7F8A-408F-AC89-6626832C7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F69FA-8A0A-4F1B-B749-15376570428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625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D947-6D8B-4BC8-A185-5C0E35E705D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FF6F9A-E2A3-4BD6-9A20-BA44724FEDF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EB6DB2A-82B5-4722-9B22-26BD9BB20487}"/>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67ACF9-8FBA-4AF5-A13F-BE446FD97CE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5197433-F88D-402D-B780-79FE492D468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FF64FA-A2BB-43DD-8272-8D05505313AB}"/>
              </a:ext>
            </a:extLst>
          </p:cNvPr>
          <p:cNvSpPr>
            <a:spLocks noGrp="1"/>
          </p:cNvSpPr>
          <p:nvPr>
            <p:ph type="dt" sz="half" idx="10"/>
          </p:nvPr>
        </p:nvSpPr>
        <p:spPr/>
        <p:txBody>
          <a:bodyPr/>
          <a:lstStyle/>
          <a:p>
            <a:fld id="{1D8BD707-D9CF-40AE-B4C6-C98DA3205C09}" type="datetimeFigureOut">
              <a:rPr lang="en-US" smtClean="0"/>
              <a:pPr/>
              <a:t>2/14/2021</a:t>
            </a:fld>
            <a:endParaRPr lang="en-US"/>
          </a:p>
        </p:txBody>
      </p:sp>
      <p:sp>
        <p:nvSpPr>
          <p:cNvPr id="8" name="Footer Placeholder 7">
            <a:extLst>
              <a:ext uri="{FF2B5EF4-FFF2-40B4-BE49-F238E27FC236}">
                <a16:creationId xmlns:a16="http://schemas.microsoft.com/office/drawing/2014/main" id="{982A3825-10AE-4504-82D0-3D838E272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EC87D3-E99F-4512-9C51-BC758298F62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303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C44A-BB45-4792-8123-77440A6FF9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1B210B-89BE-484F-AA5B-AFD3432694EC}"/>
              </a:ext>
            </a:extLst>
          </p:cNvPr>
          <p:cNvSpPr>
            <a:spLocks noGrp="1"/>
          </p:cNvSpPr>
          <p:nvPr>
            <p:ph type="dt" sz="half" idx="10"/>
          </p:nvPr>
        </p:nvSpPr>
        <p:spPr/>
        <p:txBody>
          <a:bodyPr/>
          <a:lstStyle/>
          <a:p>
            <a:fld id="{1D8BD707-D9CF-40AE-B4C6-C98DA3205C09}" type="datetimeFigureOut">
              <a:rPr lang="en-US" smtClean="0"/>
              <a:pPr/>
              <a:t>2/14/2021</a:t>
            </a:fld>
            <a:endParaRPr lang="en-US"/>
          </a:p>
        </p:txBody>
      </p:sp>
      <p:sp>
        <p:nvSpPr>
          <p:cNvPr id="4" name="Footer Placeholder 3">
            <a:extLst>
              <a:ext uri="{FF2B5EF4-FFF2-40B4-BE49-F238E27FC236}">
                <a16:creationId xmlns:a16="http://schemas.microsoft.com/office/drawing/2014/main" id="{4D560772-7FC8-4BE2-8CCD-9F534D3345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537617-D37D-4743-BC1C-D29CEB60A0C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223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B5EC3-E52E-4F7D-84A4-637A867D897E}"/>
              </a:ext>
            </a:extLst>
          </p:cNvPr>
          <p:cNvSpPr>
            <a:spLocks noGrp="1"/>
          </p:cNvSpPr>
          <p:nvPr>
            <p:ph type="dt" sz="half" idx="10"/>
          </p:nvPr>
        </p:nvSpPr>
        <p:spPr/>
        <p:txBody>
          <a:bodyPr/>
          <a:lstStyle/>
          <a:p>
            <a:fld id="{1D8BD707-D9CF-40AE-B4C6-C98DA3205C09}" type="datetimeFigureOut">
              <a:rPr lang="en-US" smtClean="0"/>
              <a:pPr/>
              <a:t>2/14/2021</a:t>
            </a:fld>
            <a:endParaRPr lang="en-US"/>
          </a:p>
        </p:txBody>
      </p:sp>
      <p:sp>
        <p:nvSpPr>
          <p:cNvPr id="3" name="Footer Placeholder 2">
            <a:extLst>
              <a:ext uri="{FF2B5EF4-FFF2-40B4-BE49-F238E27FC236}">
                <a16:creationId xmlns:a16="http://schemas.microsoft.com/office/drawing/2014/main" id="{F7FEF8C1-4CDE-43E4-8102-99FFAA5948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4F0D7B-D959-4414-A979-7699D9A77BC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483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C615-1B47-4DA0-A0EC-91DC3DA0861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B4609D-EDF9-4CC9-B0A5-A63AEB55806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9D2348-B840-4F1C-B287-7821758AC3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A8B5947-4F09-4887-9400-06BEB6392558}"/>
              </a:ext>
            </a:extLst>
          </p:cNvPr>
          <p:cNvSpPr>
            <a:spLocks noGrp="1"/>
          </p:cNvSpPr>
          <p:nvPr>
            <p:ph type="dt" sz="half" idx="10"/>
          </p:nvPr>
        </p:nvSpPr>
        <p:spPr/>
        <p:txBody>
          <a:bodyPr/>
          <a:lstStyle/>
          <a:p>
            <a:fld id="{1D8BD707-D9CF-40AE-B4C6-C98DA3205C09}" type="datetimeFigureOut">
              <a:rPr lang="en-US" smtClean="0"/>
              <a:pPr/>
              <a:t>2/14/2021</a:t>
            </a:fld>
            <a:endParaRPr lang="en-US"/>
          </a:p>
        </p:txBody>
      </p:sp>
      <p:sp>
        <p:nvSpPr>
          <p:cNvPr id="6" name="Footer Placeholder 5">
            <a:extLst>
              <a:ext uri="{FF2B5EF4-FFF2-40B4-BE49-F238E27FC236}">
                <a16:creationId xmlns:a16="http://schemas.microsoft.com/office/drawing/2014/main" id="{05DC82DC-7259-4B8F-858B-51BEC188E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E5CD1-27CB-44DE-A847-9C9C1A173E3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95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9D82-0B3B-4382-8280-055EF210294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6C17AD-99BA-466B-8D4F-125583E8461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25ACD7A-E0EA-4813-91F2-B32A8C6088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EF355D9-5CEC-46E9-81B2-51C74354DFDF}"/>
              </a:ext>
            </a:extLst>
          </p:cNvPr>
          <p:cNvSpPr>
            <a:spLocks noGrp="1"/>
          </p:cNvSpPr>
          <p:nvPr>
            <p:ph type="dt" sz="half" idx="10"/>
          </p:nvPr>
        </p:nvSpPr>
        <p:spPr/>
        <p:txBody>
          <a:bodyPr/>
          <a:lstStyle/>
          <a:p>
            <a:fld id="{1D8BD707-D9CF-40AE-B4C6-C98DA3205C09}" type="datetimeFigureOut">
              <a:rPr lang="en-US" smtClean="0"/>
              <a:pPr/>
              <a:t>2/14/2021</a:t>
            </a:fld>
            <a:endParaRPr lang="en-US"/>
          </a:p>
        </p:txBody>
      </p:sp>
      <p:sp>
        <p:nvSpPr>
          <p:cNvPr id="6" name="Footer Placeholder 5">
            <a:extLst>
              <a:ext uri="{FF2B5EF4-FFF2-40B4-BE49-F238E27FC236}">
                <a16:creationId xmlns:a16="http://schemas.microsoft.com/office/drawing/2014/main" id="{35317125-E309-4EDE-9E05-46A927F4C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26B25A-EFD9-4B55-97F8-5E3AEEEA62A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762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AAEF3-0AB9-4EC2-8074-5EB81DCFDE9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A95935-2978-48AA-9B74-9CBF32E4C6E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30FEE9-E5B8-4E3F-ACA3-35063B0C7C0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2/14/2021</a:t>
            </a:fld>
            <a:endParaRPr lang="en-US"/>
          </a:p>
        </p:txBody>
      </p:sp>
      <p:sp>
        <p:nvSpPr>
          <p:cNvPr id="5" name="Footer Placeholder 4">
            <a:extLst>
              <a:ext uri="{FF2B5EF4-FFF2-40B4-BE49-F238E27FC236}">
                <a16:creationId xmlns:a16="http://schemas.microsoft.com/office/drawing/2014/main" id="{7FEE5752-BD78-4F87-84F5-A794BB8F72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AD102-DA49-47C0-BE87-6A762DE13C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5746316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2609851"/>
          </a:xfrm>
        </p:spPr>
        <p:txBody>
          <a:bodyPr>
            <a:noAutofit/>
          </a:bodyPr>
          <a:lstStyle/>
          <a:p>
            <a:r>
              <a:rPr lang="en-US" sz="4800" b="0" i="0" u="none" strike="noStrike" baseline="0" dirty="0">
                <a:latin typeface="Martel-Regular"/>
              </a:rPr>
              <a:t>Using Deep learning to Predict Plant Growth and yield in the greenhouse Environments</a:t>
            </a:r>
            <a:endParaRPr lang="en-US" sz="8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3886200"/>
            <a:ext cx="9144000" cy="2971800"/>
          </a:xfrm>
        </p:spPr>
        <p:txBody>
          <a:bodyPr>
            <a:normAutofit/>
          </a:bodyPr>
          <a:lstStyle/>
          <a:p>
            <a:pPr algn="l"/>
            <a:r>
              <a:rPr lang="en-US" sz="2000" b="1" dirty="0">
                <a:solidFill>
                  <a:schemeClr val="tx1"/>
                </a:solidFill>
                <a:latin typeface="Times New Roman" pitchFamily="18" charset="0"/>
                <a:cs typeface="Times New Roman" pitchFamily="18" charset="0"/>
              </a:rPr>
              <a:t>   SUPERVISOR		                 	          BATCH MEMBER</a:t>
            </a:r>
          </a:p>
          <a:p>
            <a:pPr algn="l"/>
            <a:r>
              <a:rPr lang="en-US" sz="2000" b="1"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Name ,	   	</a:t>
            </a:r>
            <a:r>
              <a:rPr lang="en-US" sz="2000" dirty="0">
                <a:latin typeface="Times New Roman" pitchFamily="18" charset="0"/>
                <a:cs typeface="Times New Roman" pitchFamily="18" charset="0"/>
              </a:rPr>
              <a:t>	        	         		Student1 Name</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Reg</a:t>
            </a:r>
            <a:r>
              <a:rPr lang="en-US" sz="2000" dirty="0">
                <a:solidFill>
                  <a:schemeClr val="tx1"/>
                </a:solidFill>
                <a:latin typeface="Times New Roman" pitchFamily="18" charset="0"/>
                <a:cs typeface="Times New Roman" pitchFamily="18" charset="0"/>
              </a:rPr>
              <a:t> no)</a:t>
            </a:r>
          </a:p>
          <a:p>
            <a:pPr algn="l"/>
            <a:r>
              <a:rPr lang="en-US" sz="2000" dirty="0">
                <a:solidFill>
                  <a:schemeClr val="tx1"/>
                </a:solidFill>
                <a:latin typeface="Times New Roman" pitchFamily="18" charset="0"/>
                <a:cs typeface="Times New Roman" pitchFamily="18" charset="0"/>
              </a:rPr>
              <a:t>  </a:t>
            </a:r>
            <a:r>
              <a:rPr lang="en-US" sz="2000" dirty="0">
                <a:latin typeface="Times New Roman" pitchFamily="18" charset="0"/>
                <a:cs typeface="Times New Roman" pitchFamily="18" charset="0"/>
              </a:rPr>
              <a:t>Designation</a:t>
            </a:r>
            <a:r>
              <a:rPr lang="en-US" sz="2000" dirty="0">
                <a:solidFill>
                  <a:schemeClr val="tx1"/>
                </a:solidFill>
                <a:latin typeface="Times New Roman" pitchFamily="18" charset="0"/>
                <a:cs typeface="Times New Roman" pitchFamily="18" charset="0"/>
              </a:rPr>
              <a:t>,		               	      	</a:t>
            </a:r>
            <a:r>
              <a:rPr lang="en-US" sz="2000" dirty="0">
                <a:latin typeface="Times New Roman" pitchFamily="18" charset="0"/>
                <a:cs typeface="Times New Roman" pitchFamily="18" charset="0"/>
              </a:rPr>
              <a:t>Student2 Name  (</a:t>
            </a:r>
            <a:r>
              <a:rPr lang="en-US" sz="2000" dirty="0" err="1">
                <a:latin typeface="Times New Roman" pitchFamily="18" charset="0"/>
                <a:cs typeface="Times New Roman" pitchFamily="18" charset="0"/>
              </a:rPr>
              <a:t>Reg</a:t>
            </a:r>
            <a:r>
              <a:rPr lang="en-US" sz="2000" dirty="0">
                <a:latin typeface="Times New Roman" pitchFamily="18" charset="0"/>
                <a:cs typeface="Times New Roman" pitchFamily="18" charset="0"/>
              </a:rPr>
              <a:t> no)</a:t>
            </a:r>
          </a:p>
          <a:p>
            <a:pPr algn="l"/>
            <a:r>
              <a:rPr lang="en-US" sz="1600"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Department						</a:t>
            </a:r>
            <a:r>
              <a:rPr lang="en-US" sz="2000" dirty="0">
                <a:latin typeface="Times New Roman" pitchFamily="18" charset="0"/>
                <a:cs typeface="Times New Roman" pitchFamily="18" charset="0"/>
              </a:rPr>
              <a:t>Student3 Name  (</a:t>
            </a:r>
            <a:r>
              <a:rPr lang="en-US" sz="2000" dirty="0" err="1">
                <a:latin typeface="Times New Roman" pitchFamily="18" charset="0"/>
                <a:cs typeface="Times New Roman" pitchFamily="18" charset="0"/>
              </a:rPr>
              <a:t>Reg</a:t>
            </a:r>
            <a:r>
              <a:rPr lang="en-US" sz="2000" dirty="0">
                <a:latin typeface="Times New Roman" pitchFamily="18" charset="0"/>
                <a:cs typeface="Times New Roman" pitchFamily="18" charset="0"/>
              </a:rPr>
              <a:t> no)</a:t>
            </a:r>
            <a:endParaRPr lang="en-US" sz="2000" dirty="0">
              <a:solidFill>
                <a:schemeClr val="tx1"/>
              </a:solidFill>
              <a:latin typeface="Times New Roman" pitchFamily="18" charset="0"/>
              <a:cs typeface="Times New Roman" pitchFamily="18" charset="0"/>
            </a:endParaRPr>
          </a:p>
          <a:p>
            <a:pPr algn="l"/>
            <a:r>
              <a:rPr lang="en-US" sz="1600" dirty="0">
                <a:solidFill>
                  <a:schemeClr val="tx1"/>
                </a:solidFill>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                                     </a:t>
            </a:r>
            <a:r>
              <a:rPr lang="en-US" sz="1400"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algn="l"/>
            <a:endParaRPr lang="en-US" sz="1600" dirty="0">
              <a:solidFill>
                <a:schemeClr val="tx1"/>
              </a:solidFill>
              <a:latin typeface="Times New Roman" pitchFamily="18" charset="0"/>
              <a:cs typeface="Times New Roman" pitchFamily="18" charset="0"/>
            </a:endParaRPr>
          </a:p>
          <a:p>
            <a:endParaRPr lang="en-US" sz="2400" dirty="0">
              <a:solidFill>
                <a:schemeClr val="tx1"/>
              </a:solidFill>
              <a:latin typeface="Times New Roman" pitchFamily="18" charset="0"/>
              <a:cs typeface="Times New Roman" pitchFamily="18" charset="0"/>
            </a:endParaRP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61950"/>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8156-3758-41D2-B7E3-D6E10B5F6D3E}"/>
              </a:ext>
            </a:extLst>
          </p:cNvPr>
          <p:cNvSpPr>
            <a:spLocks noGrp="1"/>
          </p:cNvSpPr>
          <p:nvPr>
            <p:ph type="title"/>
          </p:nvPr>
        </p:nvSpPr>
        <p:spPr>
          <a:xfrm>
            <a:off x="761773" y="838200"/>
            <a:ext cx="7765322" cy="609600"/>
          </a:xfrm>
        </p:spPr>
        <p:txBody>
          <a:bodyPr>
            <a:normAutofit fontScale="90000"/>
          </a:bodyPr>
          <a:lstStyle/>
          <a:p>
            <a:pPr algn="ct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LIST OF MODULES</a:t>
            </a:r>
          </a:p>
        </p:txBody>
      </p:sp>
      <p:sp>
        <p:nvSpPr>
          <p:cNvPr id="3" name="Text Placeholder 2">
            <a:extLst>
              <a:ext uri="{FF2B5EF4-FFF2-40B4-BE49-F238E27FC236}">
                <a16:creationId xmlns:a16="http://schemas.microsoft.com/office/drawing/2014/main" id="{838C9FB8-8800-417A-A9E8-433B438CB704}"/>
              </a:ext>
            </a:extLst>
          </p:cNvPr>
          <p:cNvSpPr>
            <a:spLocks noGrp="1"/>
          </p:cNvSpPr>
          <p:nvPr>
            <p:ph type="body" sz="half" idx="2"/>
          </p:nvPr>
        </p:nvSpPr>
        <p:spPr>
          <a:xfrm>
            <a:off x="765766" y="1447800"/>
            <a:ext cx="7612468" cy="5181600"/>
          </a:xfrm>
        </p:spPr>
        <p:txBody>
          <a:bodyPr>
            <a:normAutofit/>
          </a:bodyPr>
          <a:lstStyle/>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upload dataset: using this module we will upload FICUS plant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cleaning: using this module we will find out empty values in the dataset and replace with mean or 0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Train &amp; Test Split: Using this module we will split dataset into two parts called and training and testing. All machine learning algorithms take 80% dataset to train classifier and 20% dataset is used to test classifier prediction accuracy. If classifier prediction accuracy high then Mean Square Error, Root Mean Square Error and Mean Absolute Error will be dropped.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Run SVR Classifier: Using this module we will train SVR classifier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80% data and used 20% data to calculate it performance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Run Random Forest Classifier: Using this module we will train Random Forest classifier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80% data and used 20% data to calculate it performance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Run LSTM Classifier: Using this module we will train LSTM classifier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80% data and used 20% data to calculate it performance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Predict Plant &amp; Yield Growth: Using this module we will upload test data and then apply LSTM classifier to predict it growth 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61950"/>
            <a:ext cx="5715000" cy="628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04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1829D-66A1-4B0A-8BDF-68292315A1A4}"/>
              </a:ext>
            </a:extLst>
          </p:cNvPr>
          <p:cNvSpPr>
            <a:spLocks noGrp="1"/>
          </p:cNvSpPr>
          <p:nvPr>
            <p:ph type="title"/>
          </p:nvPr>
        </p:nvSpPr>
        <p:spPr>
          <a:xfrm>
            <a:off x="4619" y="1066800"/>
            <a:ext cx="9143999" cy="762000"/>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Expected Outcome/Result</a:t>
            </a:r>
            <a:br>
              <a:rPr lang="en-IN" sz="3200" dirty="0">
                <a:effectLst/>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1D5EF9-E550-4866-BBA3-9B06DC8AC5F6}"/>
              </a:ext>
            </a:extLst>
          </p:cNvPr>
          <p:cNvSpPr>
            <a:spLocks noGrp="1"/>
          </p:cNvSpPr>
          <p:nvPr>
            <p:ph idx="1"/>
          </p:nvPr>
        </p:nvSpPr>
        <p:spPr>
          <a:xfrm>
            <a:off x="457200" y="1600200"/>
            <a:ext cx="8077200" cy="4572000"/>
          </a:xfrm>
        </p:spPr>
        <p:txBody>
          <a:bodyPr>
            <a:normAutofit/>
          </a:bodyPr>
          <a:lstStyle/>
          <a:p>
            <a:pPr marL="457200" lvl="1" indent="0">
              <a:buNone/>
            </a:pPr>
            <a:endParaRPr lang="en-US" sz="1400" dirty="0">
              <a:effectLst/>
            </a:endParaRPr>
          </a:p>
          <a:p>
            <a:pPr marL="0" indent="0">
              <a:buNone/>
            </a:pPr>
            <a:endParaRPr lang="en-US"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6557" y="0"/>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C89F1BD-0B31-4319-A950-3F51901D7CDF}"/>
              </a:ext>
            </a:extLst>
          </p:cNvPr>
          <p:cNvPicPr/>
          <p:nvPr/>
        </p:nvPicPr>
        <p:blipFill>
          <a:blip r:embed="rId3"/>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384028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38200"/>
            <a:ext cx="6781800" cy="685800"/>
          </a:xfrm>
        </p:spPr>
        <p:txBody>
          <a:bodyPr>
            <a:no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381000" y="1676400"/>
            <a:ext cx="8229600" cy="4953000"/>
          </a:xfrm>
        </p:spPr>
        <p:txBody>
          <a:bodyPr>
            <a:normAutofit/>
          </a:bodyPr>
          <a:lstStyle/>
          <a:p>
            <a:pPr algn="just"/>
            <a:r>
              <a:rPr lang="en-US" sz="2400" b="0" i="0" u="none" strike="noStrike" baseline="0" dirty="0">
                <a:solidFill>
                  <a:srgbClr val="000000"/>
                </a:solidFill>
                <a:latin typeface="Cambria" panose="02040503050406030204" pitchFamily="18" charset="0"/>
              </a:rPr>
              <a:t>1.Abreu, P., </a:t>
            </a:r>
            <a:r>
              <a:rPr lang="en-US" sz="2400" b="0" i="0" u="none" strike="noStrike" baseline="0" dirty="0" err="1">
                <a:solidFill>
                  <a:srgbClr val="000000"/>
                </a:solidFill>
                <a:latin typeface="Cambria" panose="02040503050406030204" pitchFamily="18" charset="0"/>
              </a:rPr>
              <a:t>Meneses</a:t>
            </a:r>
            <a:r>
              <a:rPr lang="en-US" sz="2400" b="0" i="0" u="none" strike="noStrike" baseline="0" dirty="0">
                <a:solidFill>
                  <a:srgbClr val="000000"/>
                </a:solidFill>
                <a:latin typeface="Cambria" panose="02040503050406030204" pitchFamily="18" charset="0"/>
              </a:rPr>
              <a:t>, J. &amp; Gary, C. 1998, "</a:t>
            </a:r>
            <a:r>
              <a:rPr lang="en-US" sz="2400" b="0" i="0" u="none" strike="noStrike" baseline="0" dirty="0" err="1">
                <a:solidFill>
                  <a:srgbClr val="000000"/>
                </a:solidFill>
                <a:latin typeface="Cambria" panose="02040503050406030204" pitchFamily="18" charset="0"/>
              </a:rPr>
              <a:t>Tompousse</a:t>
            </a:r>
            <a:r>
              <a:rPr lang="en-US" sz="2400" b="0" i="0" u="none" strike="noStrike" baseline="0" dirty="0">
                <a:solidFill>
                  <a:srgbClr val="000000"/>
                </a:solidFill>
                <a:latin typeface="Cambria" panose="02040503050406030204" pitchFamily="18" charset="0"/>
              </a:rPr>
              <a:t>, a model of yield prediction for tomato crops: calibration study for unheated plastic greenhouses", </a:t>
            </a:r>
            <a:r>
              <a:rPr lang="en-US" sz="2400" b="0" i="1" u="none" strike="noStrike" baseline="0" dirty="0">
                <a:solidFill>
                  <a:srgbClr val="000000"/>
                </a:solidFill>
                <a:latin typeface="Cambria" panose="02040503050406030204" pitchFamily="18" charset="0"/>
              </a:rPr>
              <a:t>XXV International Horticultural Congress, Part 9: Computers and Automation, Electronic Information in Horticulture 519</a:t>
            </a:r>
            <a:r>
              <a:rPr lang="en-US" sz="2400" b="0" i="0" u="none" strike="noStrike" baseline="0" dirty="0">
                <a:solidFill>
                  <a:srgbClr val="000000"/>
                </a:solidFill>
                <a:latin typeface="Cambria" panose="02040503050406030204" pitchFamily="18" charset="0"/>
              </a:rPr>
              <a:t>, pp. 141. </a:t>
            </a:r>
          </a:p>
          <a:p>
            <a:pPr algn="just"/>
            <a:r>
              <a:rPr lang="en-US" sz="2400" dirty="0">
                <a:solidFill>
                  <a:srgbClr val="000000"/>
                </a:solidFill>
                <a:latin typeface="Cambria" panose="02040503050406030204" pitchFamily="18" charset="0"/>
              </a:rPr>
              <a:t>2.</a:t>
            </a:r>
            <a:r>
              <a:rPr lang="en-US" sz="2400" b="0" i="0" u="none" strike="noStrike" baseline="0" dirty="0">
                <a:solidFill>
                  <a:srgbClr val="000000"/>
                </a:solidFill>
                <a:latin typeface="Cambria" panose="02040503050406030204" pitchFamily="18" charset="0"/>
              </a:rPr>
              <a:t> Adams, S. 2001, "Predicting the weekly fluctuations in glasshouse tomato yields", </a:t>
            </a:r>
            <a:r>
              <a:rPr lang="en-US" sz="2400" b="0" i="1" u="none" strike="noStrike" baseline="0" dirty="0">
                <a:solidFill>
                  <a:srgbClr val="000000"/>
                </a:solidFill>
                <a:latin typeface="Cambria" panose="02040503050406030204" pitchFamily="18" charset="0"/>
              </a:rPr>
              <a:t>IV International Symposium on Models for Plant Growth and Control in Greenhouses: Modeling for the 21st Century-Agronomic and 593</a:t>
            </a:r>
            <a:r>
              <a:rPr lang="en-US" sz="2400" b="0" i="0" u="none" strike="noStrike" baseline="0" dirty="0">
                <a:solidFill>
                  <a:srgbClr val="000000"/>
                </a:solidFill>
                <a:latin typeface="Cambria" panose="02040503050406030204" pitchFamily="18" charset="0"/>
              </a:rPr>
              <a:t>, pp. 19. </a:t>
            </a:r>
          </a:p>
          <a:p>
            <a:pPr algn="just"/>
            <a:r>
              <a:rPr lang="en-US" sz="2400" b="0" i="0" u="none" strike="noStrike" baseline="0" dirty="0" err="1">
                <a:solidFill>
                  <a:srgbClr val="000000"/>
                </a:solidFill>
                <a:latin typeface="Cambria" panose="02040503050406030204" pitchFamily="18" charset="0"/>
              </a:rPr>
              <a:t>Atanasova</a:t>
            </a:r>
            <a:r>
              <a:rPr lang="en-US" sz="2400" b="0" i="0" u="none" strike="noStrike" baseline="0" dirty="0">
                <a:solidFill>
                  <a:srgbClr val="000000"/>
                </a:solidFill>
                <a:latin typeface="Cambria" panose="02040503050406030204" pitchFamily="18" charset="0"/>
              </a:rPr>
              <a:t>, N., </a:t>
            </a:r>
            <a:r>
              <a:rPr lang="en-US" sz="2400" b="0" i="0" u="none" strike="noStrike" baseline="0" dirty="0" err="1">
                <a:solidFill>
                  <a:srgbClr val="000000"/>
                </a:solidFill>
                <a:latin typeface="Cambria" panose="02040503050406030204" pitchFamily="18" charset="0"/>
              </a:rPr>
              <a:t>Todorovski</a:t>
            </a:r>
            <a:r>
              <a:rPr lang="en-US" sz="2400" b="0" i="0" u="none" strike="noStrike" baseline="0" dirty="0">
                <a:solidFill>
                  <a:srgbClr val="000000"/>
                </a:solidFill>
                <a:latin typeface="Cambria" panose="02040503050406030204" pitchFamily="18" charset="0"/>
              </a:rPr>
              <a:t>, L., </a:t>
            </a:r>
            <a:r>
              <a:rPr lang="en-US" sz="2400" b="0" i="0" u="none" strike="noStrike" baseline="0" dirty="0" err="1">
                <a:solidFill>
                  <a:srgbClr val="000000"/>
                </a:solidFill>
                <a:latin typeface="Cambria" panose="02040503050406030204" pitchFamily="18" charset="0"/>
              </a:rPr>
              <a:t>Džeroski</a:t>
            </a:r>
            <a:r>
              <a:rPr lang="en-US" sz="2400" b="0" i="0" u="none" strike="noStrike" baseline="0" dirty="0">
                <a:solidFill>
                  <a:srgbClr val="000000"/>
                </a:solidFill>
                <a:latin typeface="Cambria" panose="02040503050406030204" pitchFamily="18" charset="0"/>
              </a:rPr>
              <a:t>, S. &amp; </a:t>
            </a:r>
            <a:r>
              <a:rPr lang="en-US" sz="2400" b="0" i="0" u="none" strike="noStrike" baseline="0" dirty="0" err="1">
                <a:solidFill>
                  <a:srgbClr val="000000"/>
                </a:solidFill>
                <a:latin typeface="Cambria" panose="02040503050406030204" pitchFamily="18" charset="0"/>
              </a:rPr>
              <a:t>Kompare</a:t>
            </a:r>
            <a:r>
              <a:rPr lang="en-US" sz="2400" b="0" i="0" u="none" strike="noStrike" baseline="0" dirty="0">
                <a:solidFill>
                  <a:srgbClr val="000000"/>
                </a:solidFill>
                <a:latin typeface="Cambria" panose="02040503050406030204" pitchFamily="18" charset="0"/>
              </a:rPr>
              <a:t>, B. 2008, "Application of automated model discovery from data and expert knowledge to a real-world domain: Lake </a:t>
            </a:r>
            <a:r>
              <a:rPr lang="en-US" sz="2400" b="0" i="0" u="none" strike="noStrike" baseline="0" dirty="0" err="1">
                <a:solidFill>
                  <a:srgbClr val="000000"/>
                </a:solidFill>
                <a:latin typeface="Cambria" panose="02040503050406030204" pitchFamily="18" charset="0"/>
              </a:rPr>
              <a:t>Glumsø</a:t>
            </a:r>
            <a:r>
              <a:rPr lang="en-US" sz="2400" b="0" i="0" u="none" strike="noStrike" baseline="0" dirty="0">
                <a:solidFill>
                  <a:srgbClr val="000000"/>
                </a:solidFill>
                <a:latin typeface="Cambria" panose="02040503050406030204" pitchFamily="18" charset="0"/>
              </a:rPr>
              <a:t>", </a:t>
            </a:r>
            <a:r>
              <a:rPr lang="en-US" sz="2400" b="0" i="1" u="none" strike="noStrike" baseline="0" dirty="0">
                <a:solidFill>
                  <a:srgbClr val="000000"/>
                </a:solidFill>
                <a:latin typeface="Cambria" panose="02040503050406030204" pitchFamily="18" charset="0"/>
              </a:rPr>
              <a:t>Ecological Modelling, </a:t>
            </a:r>
            <a:r>
              <a:rPr lang="en-US" sz="2400" b="0" i="0" u="none" strike="noStrike" baseline="0" dirty="0">
                <a:solidFill>
                  <a:srgbClr val="000000"/>
                </a:solidFill>
                <a:latin typeface="Cambria" panose="02040503050406030204" pitchFamily="18" charset="0"/>
              </a:rPr>
              <a:t>vol. 212, no. 1-2, pp. 92-98. </a:t>
            </a:r>
            <a:endParaRPr lang="en-US" sz="2400"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61950"/>
            <a:ext cx="5715000" cy="628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pPr algn="ctr"/>
            <a:r>
              <a:rPr lang="en-US" sz="4000" b="1" i="1" dirty="0">
                <a:latin typeface="Times New Roman" panose="02020603050405020304" pitchFamily="18" charset="0"/>
                <a:cs typeface="Times New Roman" panose="02020603050405020304" pitchFamily="18" charset="0"/>
              </a:rPr>
              <a:t>THANK YOU</a:t>
            </a:r>
          </a:p>
        </p:txBody>
      </p:sp>
      <p:pic>
        <p:nvPicPr>
          <p:cNvPr id="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61950"/>
            <a:ext cx="6858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0ECA-7606-434F-9354-76D42115464C}"/>
              </a:ext>
            </a:extLst>
          </p:cNvPr>
          <p:cNvSpPr>
            <a:spLocks noGrp="1"/>
          </p:cNvSpPr>
          <p:nvPr>
            <p:ph type="title"/>
          </p:nvPr>
        </p:nvSpPr>
        <p:spPr>
          <a:xfrm>
            <a:off x="1752600" y="381000"/>
            <a:ext cx="6702059" cy="685800"/>
          </a:xfrm>
        </p:spPr>
        <p:txBody>
          <a:bodyPr>
            <a:normAutofit fontScale="90000"/>
          </a:bodyPr>
          <a:lstStyle/>
          <a:p>
            <a:pPr algn="ct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CONTENTS OF THE PROJECT</a:t>
            </a:r>
          </a:p>
        </p:txBody>
      </p:sp>
      <p:sp>
        <p:nvSpPr>
          <p:cNvPr id="3" name="Content Placeholder 2">
            <a:extLst>
              <a:ext uri="{FF2B5EF4-FFF2-40B4-BE49-F238E27FC236}">
                <a16:creationId xmlns:a16="http://schemas.microsoft.com/office/drawing/2014/main" id="{C2B60731-E022-40D9-B49D-527C792CA88B}"/>
              </a:ext>
            </a:extLst>
          </p:cNvPr>
          <p:cNvSpPr>
            <a:spLocks noGrp="1"/>
          </p:cNvSpPr>
          <p:nvPr>
            <p:ph idx="1"/>
          </p:nvPr>
        </p:nvSpPr>
        <p:spPr>
          <a:xfrm>
            <a:off x="628648" y="1219200"/>
            <a:ext cx="7886700" cy="5181600"/>
          </a:xfrm>
        </p:spPr>
        <p:txBody>
          <a:bodyPr>
            <a:noAutofit/>
          </a:bodyPr>
          <a:lstStyle/>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Literature Survey- Min 10 papers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Existing System and Drawbacks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Proposed System  Diagram</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List of Modules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Expected Outcome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IN" sz="1800"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28600"/>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185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685800"/>
            <a:ext cx="7696200" cy="5791200"/>
          </a:xfrm>
        </p:spPr>
        <p:txBody>
          <a:bodyPr>
            <a:normAutofit/>
          </a:bodyPr>
          <a:lstStyle/>
          <a:p>
            <a:pPr algn="ctr"/>
            <a:endParaRPr lang="en-US" sz="4000" b="1" cap="none" dirty="0">
              <a:solidFill>
                <a:schemeClr val="tx1"/>
              </a:solidFill>
              <a:latin typeface="Times New Roman" panose="02020603050405020304" pitchFamily="18" charset="0"/>
              <a:cs typeface="Times New Roman" panose="02020603050405020304" pitchFamily="18" charset="0"/>
            </a:endParaRPr>
          </a:p>
          <a:p>
            <a:pPr algn="ctr"/>
            <a:r>
              <a:rPr lang="en-US" sz="4000" b="1" cap="none" dirty="0">
                <a:solidFill>
                  <a:schemeClr val="tx1"/>
                </a:solidFill>
                <a:latin typeface="Times New Roman" panose="02020603050405020304" pitchFamily="18" charset="0"/>
                <a:cs typeface="Times New Roman" panose="02020603050405020304" pitchFamily="18" charset="0"/>
              </a:rPr>
              <a:t>OBJECTIVE</a:t>
            </a:r>
          </a:p>
          <a:p>
            <a:pPr algn="just"/>
            <a:r>
              <a:rPr lang="en-IN" sz="2800" dirty="0">
                <a:effectLst/>
                <a:latin typeface="Calibri" panose="020F0502020204030204" pitchFamily="34" charset="0"/>
                <a:ea typeface="Calibri" panose="020F0502020204030204" pitchFamily="34" charset="0"/>
                <a:cs typeface="Times New Roman" panose="02020603050405020304" pitchFamily="18" charset="0"/>
              </a:rPr>
              <a:t>predicting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ficus</a:t>
            </a:r>
            <a:r>
              <a:rPr lang="en-IN" sz="2800" dirty="0">
                <a:effectLst/>
                <a:latin typeface="Calibri" panose="020F0502020204030204" pitchFamily="34" charset="0"/>
                <a:ea typeface="Calibri" panose="020F0502020204030204" pitchFamily="34" charset="0"/>
                <a:cs typeface="Times New Roman" panose="02020603050405020304" pitchFamily="18" charset="0"/>
              </a:rPr>
              <a:t> plant growth/crop yield by evaluating performance of various machine learning algorithms such as SVR (Support Vector Regression), Random Forest Regression (RF) and LSTM (Long Short Term Memory) deep neural network algorithm. SVR and RF are the traditional old algorithms whose performance of prediction will be low due to unavailable of deep learning technique.</a:t>
            </a:r>
            <a:endParaRPr lang="en-US" sz="4800" b="1" dirty="0">
              <a:solidFill>
                <a:schemeClr val="tx1"/>
              </a:solidFill>
            </a:endParaRP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76200"/>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957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543800" cy="609600"/>
          </a:xfrm>
        </p:spPr>
        <p:txBody>
          <a:bodyPr>
            <a:normAutofit/>
          </a:bodyPr>
          <a:lstStyle/>
          <a:p>
            <a:pPr algn="ctr"/>
            <a:r>
              <a:rPr lang="en-US" sz="3600" b="1" dirty="0">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extLst>
              <p:ext uri="{D42A27DB-BD31-4B8C-83A1-F6EECF244321}">
                <p14:modId xmlns:p14="http://schemas.microsoft.com/office/powerpoint/2010/main" val="3494055662"/>
              </p:ext>
            </p:extLst>
          </p:nvPr>
        </p:nvGraphicFramePr>
        <p:xfrm>
          <a:off x="76200" y="914400"/>
          <a:ext cx="8991599" cy="635508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gridCol w="1286045">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gridCol w="1266171">
                  <a:extLst>
                    <a:ext uri="{9D8B030D-6E8A-4147-A177-3AD203B41FA5}">
                      <a16:colId xmlns:a16="http://schemas.microsoft.com/office/drawing/2014/main" val="20003"/>
                    </a:ext>
                  </a:extLst>
                </a:gridCol>
                <a:gridCol w="1892784">
                  <a:extLst>
                    <a:ext uri="{9D8B030D-6E8A-4147-A177-3AD203B41FA5}">
                      <a16:colId xmlns:a16="http://schemas.microsoft.com/office/drawing/2014/main" val="20004"/>
                    </a:ext>
                  </a:extLst>
                </a:gridCol>
                <a:gridCol w="1602380">
                  <a:extLst>
                    <a:ext uri="{9D8B030D-6E8A-4147-A177-3AD203B41FA5}">
                      <a16:colId xmlns:a16="http://schemas.microsoft.com/office/drawing/2014/main" val="20005"/>
                    </a:ext>
                  </a:extLst>
                </a:gridCol>
                <a:gridCol w="759819">
                  <a:extLst>
                    <a:ext uri="{9D8B030D-6E8A-4147-A177-3AD203B41FA5}">
                      <a16:colId xmlns:a16="http://schemas.microsoft.com/office/drawing/2014/main" val="20006"/>
                    </a:ext>
                  </a:extLst>
                </a:gridCol>
              </a:tblGrid>
              <a:tr h="914735">
                <a:tc>
                  <a:txBody>
                    <a:bodyPr/>
                    <a:lstStyle/>
                    <a:p>
                      <a:pPr algn="ctr"/>
                      <a:r>
                        <a:rPr lang="en-US" sz="1600" b="1" dirty="0">
                          <a:latin typeface="Times New Roman" panose="02020603050405020304" pitchFamily="18" charset="0"/>
                          <a:cs typeface="Times New Roman" panose="02020603050405020304" pitchFamily="18" charset="0"/>
                        </a:rPr>
                        <a:t>S.NO</a:t>
                      </a:r>
                    </a:p>
                  </a:txBody>
                  <a:tcPr/>
                </a:tc>
                <a:tc>
                  <a:txBody>
                    <a:bodyPr/>
                    <a:lstStyle/>
                    <a:p>
                      <a:pPr algn="ctr"/>
                      <a:r>
                        <a:rPr lang="en-US" sz="1600" b="1" dirty="0">
                          <a:latin typeface="Times New Roman" panose="02020603050405020304" pitchFamily="18" charset="0"/>
                          <a:cs typeface="Times New Roman" panose="02020603050405020304" pitchFamily="18" charset="0"/>
                        </a:rPr>
                        <a:t>TITLE OF    THE PROJECT</a:t>
                      </a:r>
                    </a:p>
                  </a:txBody>
                  <a:tcPr/>
                </a:tc>
                <a:tc>
                  <a:txBody>
                    <a:bodyPr/>
                    <a:lstStyle/>
                    <a:p>
                      <a:pPr algn="ctr"/>
                      <a:r>
                        <a:rPr lang="en-US" sz="1600" b="1" dirty="0">
                          <a:latin typeface="Times New Roman" panose="02020603050405020304" pitchFamily="18" charset="0"/>
                          <a:cs typeface="Times New Roman" panose="02020603050405020304" pitchFamily="18" charset="0"/>
                        </a:rPr>
                        <a:t>AUTHOR</a:t>
                      </a:r>
                      <a:r>
                        <a:rPr lang="en-US" sz="1600" b="1" baseline="0" dirty="0">
                          <a:latin typeface="Times New Roman" panose="02020603050405020304" pitchFamily="18" charset="0"/>
                          <a:cs typeface="Times New Roman" panose="02020603050405020304" pitchFamily="18" charset="0"/>
                        </a:rPr>
                        <a:t> NAME</a:t>
                      </a:r>
                      <a:endParaRPr lang="en-US"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JOURNAL</a:t>
                      </a:r>
                    </a:p>
                  </a:txBody>
                  <a:tcPr/>
                </a:tc>
                <a:tc>
                  <a:txBody>
                    <a:bodyPr/>
                    <a:lstStyle/>
                    <a:p>
                      <a:pPr algn="ctr"/>
                      <a:r>
                        <a:rPr lang="en-US" sz="1600" b="1" dirty="0">
                          <a:latin typeface="Times New Roman" panose="02020603050405020304" pitchFamily="18" charset="0"/>
                          <a:cs typeface="Times New Roman" panose="02020603050405020304" pitchFamily="18" charset="0"/>
                        </a:rPr>
                        <a:t>METHOD AND DESCRIPTION</a:t>
                      </a:r>
                    </a:p>
                  </a:txBody>
                  <a:tcPr/>
                </a:tc>
                <a:tc>
                  <a:txBody>
                    <a:bodyPr/>
                    <a:lstStyle/>
                    <a:p>
                      <a:pPr algn="ctr"/>
                      <a:r>
                        <a:rPr lang="en-US" sz="1600" b="1" dirty="0">
                          <a:latin typeface="Times New Roman" panose="02020603050405020304" pitchFamily="18" charset="0"/>
                          <a:cs typeface="Times New Roman" panose="02020603050405020304" pitchFamily="18" charset="0"/>
                        </a:rPr>
                        <a:t>DRAWBACKS </a:t>
                      </a:r>
                    </a:p>
                  </a:txBody>
                  <a:tcPr/>
                </a:tc>
                <a:tc>
                  <a:txBody>
                    <a:bodyPr/>
                    <a:lstStyle/>
                    <a:p>
                      <a:pPr algn="ctr"/>
                      <a:r>
                        <a:rPr lang="en-US" sz="1600" b="1" dirty="0">
                          <a:latin typeface="Times New Roman" panose="02020603050405020304" pitchFamily="18" charset="0"/>
                          <a:cs typeface="Times New Roman" panose="02020603050405020304" pitchFamily="18" charset="0"/>
                        </a:rPr>
                        <a:t>YEAR</a:t>
                      </a:r>
                      <a:r>
                        <a:rPr lang="en-US" sz="1600" b="1" baseline="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057065">
                <a:tc>
                  <a:txBody>
                    <a:bodyPr/>
                    <a:lstStyle/>
                    <a:p>
                      <a:pPr algn="ctr"/>
                      <a:r>
                        <a:rPr lang="en-US" sz="1600" b="1" dirty="0">
                          <a:latin typeface="Times New Roman" panose="02020603050405020304" pitchFamily="18" charset="0"/>
                          <a:cs typeface="Times New Roman" panose="02020603050405020304" pitchFamily="18" charset="0"/>
                        </a:rPr>
                        <a:t>1.</a:t>
                      </a:r>
                    </a:p>
                  </a:txBody>
                  <a:tcPr/>
                </a:tc>
                <a:tc>
                  <a:txBody>
                    <a:bodyPr/>
                    <a:lstStyle/>
                    <a:p>
                      <a:r>
                        <a:rPr lang="en-US" sz="1350" b="0" i="0" u="none" strike="noStrike" kern="1200" baseline="0" dirty="0" err="1">
                          <a:solidFill>
                            <a:schemeClr val="tx1"/>
                          </a:solidFill>
                          <a:latin typeface="+mn-lt"/>
                          <a:ea typeface="+mn-ea"/>
                          <a:cs typeface="+mn-cs"/>
                        </a:rPr>
                        <a:t>Tompousse</a:t>
                      </a:r>
                      <a:r>
                        <a:rPr lang="en-US" sz="1350" b="0" i="0" u="none" strike="noStrike" kern="1200" baseline="0" dirty="0">
                          <a:solidFill>
                            <a:schemeClr val="tx1"/>
                          </a:solidFill>
                          <a:latin typeface="+mn-lt"/>
                          <a:ea typeface="+mn-ea"/>
                          <a:cs typeface="+mn-cs"/>
                        </a:rPr>
                        <a:t>, a model of yield prediction for tomato crops: calibration study for unheated plastic greenhouses.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350" b="0" i="0" kern="1200" dirty="0">
                          <a:solidFill>
                            <a:schemeClr val="tx1"/>
                          </a:solidFill>
                          <a:effectLst/>
                          <a:latin typeface="+mn-lt"/>
                          <a:ea typeface="+mn-ea"/>
                          <a:cs typeface="+mn-cs"/>
                        </a:rPr>
                        <a:t>P. Abreu, J.F. </a:t>
                      </a:r>
                      <a:r>
                        <a:rPr lang="en-US" sz="1350" b="0" i="0" kern="1200" dirty="0" err="1">
                          <a:solidFill>
                            <a:schemeClr val="tx1"/>
                          </a:solidFill>
                          <a:effectLst/>
                          <a:latin typeface="+mn-lt"/>
                          <a:ea typeface="+mn-ea"/>
                          <a:cs typeface="+mn-cs"/>
                        </a:rPr>
                        <a:t>Meneses</a:t>
                      </a:r>
                      <a:r>
                        <a:rPr lang="en-US" sz="1350" b="0" i="0" kern="1200" dirty="0">
                          <a:solidFill>
                            <a:schemeClr val="tx1"/>
                          </a:solidFill>
                          <a:effectLst/>
                          <a:latin typeface="+mn-lt"/>
                          <a:ea typeface="+mn-ea"/>
                          <a:cs typeface="+mn-cs"/>
                        </a:rPr>
                        <a:t>, C. Gary</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lang="en-US" sz="1350" b="0" i="0" u="none" strike="noStrike" kern="1200" baseline="0" dirty="0">
                          <a:solidFill>
                            <a:schemeClr val="tx1"/>
                          </a:solidFill>
                          <a:latin typeface="+mn-lt"/>
                          <a:ea typeface="+mn-ea"/>
                          <a:cs typeface="+mn-cs"/>
                        </a:rPr>
                        <a:t>International Horticultural Congress </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350" b="0" i="0" kern="1200" dirty="0">
                          <a:solidFill>
                            <a:schemeClr val="tx1"/>
                          </a:solidFill>
                          <a:effectLst/>
                          <a:latin typeface="+mn-lt"/>
                          <a:ea typeface="+mn-ea"/>
                          <a:cs typeface="+mn-cs"/>
                        </a:rPr>
                        <a:t> a data set of three production cycles was used to calibrate some growth and development relations of the model and to assess the quality of the simulations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350" b="0" i="0" kern="1200" dirty="0" err="1">
                          <a:solidFill>
                            <a:schemeClr val="tx1"/>
                          </a:solidFill>
                          <a:effectLst/>
                          <a:latin typeface="+mn-lt"/>
                          <a:ea typeface="+mn-ea"/>
                          <a:cs typeface="+mn-cs"/>
                        </a:rPr>
                        <a:t>Tompousse</a:t>
                      </a:r>
                      <a:r>
                        <a:rPr lang="en-US" sz="1350" b="0" i="0" kern="1200" dirty="0">
                          <a:solidFill>
                            <a:schemeClr val="tx1"/>
                          </a:solidFill>
                          <a:effectLst/>
                          <a:latin typeface="+mn-lt"/>
                          <a:ea typeface="+mn-ea"/>
                          <a:cs typeface="+mn-cs"/>
                        </a:rPr>
                        <a:t> was selected because it requires a little amount of climatic and crop data which is an important aspect at the grower's level.</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1998</a:t>
                      </a:r>
                    </a:p>
                  </a:txBody>
                  <a:tcPr/>
                </a:tc>
                <a:extLst>
                  <a:ext uri="{0D108BD9-81ED-4DB2-BD59-A6C34878D82A}">
                    <a16:rowId xmlns:a16="http://schemas.microsoft.com/office/drawing/2014/main" val="10001"/>
                  </a:ext>
                </a:extLst>
              </a:tr>
              <a:tr h="1759105">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l"/>
                      <a:r>
                        <a:rPr lang="en-US" sz="1600" dirty="0">
                          <a:latin typeface="Times New Roman" panose="02020603050405020304" pitchFamily="18" charset="0"/>
                          <a:cs typeface="Times New Roman" panose="02020603050405020304" pitchFamily="18" charset="0"/>
                        </a:rPr>
                        <a:t>Predicting the weekly fluctuations in glasshouse tomato yields</a:t>
                      </a:r>
                    </a:p>
                  </a:txBody>
                  <a:tcPr/>
                </a:tc>
                <a:tc>
                  <a:txBody>
                    <a:bodyPr/>
                    <a:lstStyle/>
                    <a:p>
                      <a:r>
                        <a:rPr lang="en-US" sz="1350" b="0" i="0" kern="1200" dirty="0">
                          <a:solidFill>
                            <a:schemeClr val="tx1"/>
                          </a:solidFill>
                          <a:effectLst/>
                          <a:latin typeface="+mn-lt"/>
                          <a:ea typeface="+mn-ea"/>
                          <a:cs typeface="+mn-cs"/>
                        </a:rPr>
                        <a:t>S.R. Adams</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350" b="0" i="1" u="none" strike="noStrike" kern="1200" baseline="0" dirty="0">
                          <a:solidFill>
                            <a:schemeClr val="tx1"/>
                          </a:solidFill>
                          <a:latin typeface="+mn-lt"/>
                          <a:ea typeface="+mn-ea"/>
                          <a:cs typeface="+mn-cs"/>
                        </a:rPr>
                        <a:t>International Symposium on Models for Plant Growth and Control in Greenhouses </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350" b="0" i="0" kern="1200" dirty="0">
                          <a:solidFill>
                            <a:schemeClr val="tx1"/>
                          </a:solidFill>
                          <a:effectLst/>
                          <a:latin typeface="+mn-lt"/>
                          <a:ea typeface="+mn-ea"/>
                          <a:cs typeface="+mn-cs"/>
                        </a:rPr>
                        <a:t> This paper reports on progress in quantifying these relationships and in developing a model that can be used by growers, combined with better weather forecasting systems, for prediction of crop yields. Such a system should also provide information on how the aerial environment can be manipulated to modify the pattern of yield.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They have only initialized the problem.</a:t>
                      </a:r>
                    </a:p>
                  </a:txBody>
                  <a:tcPr/>
                </a:tc>
                <a:tc>
                  <a:txBody>
                    <a:bodyPr/>
                    <a:lstStyle/>
                    <a:p>
                      <a:r>
                        <a:rPr lang="en-US" sz="1600" dirty="0">
                          <a:latin typeface="Times New Roman" panose="02020603050405020304" pitchFamily="18" charset="0"/>
                          <a:cs typeface="Times New Roman" panose="02020603050405020304" pitchFamily="18" charset="0"/>
                        </a:rPr>
                        <a:t>2015</a:t>
                      </a:r>
                    </a:p>
                  </a:txBody>
                  <a:tcPr/>
                </a:tc>
                <a:extLst>
                  <a:ext uri="{0D108BD9-81ED-4DB2-BD59-A6C34878D82A}">
                    <a16:rowId xmlns:a16="http://schemas.microsoft.com/office/drawing/2014/main" val="10002"/>
                  </a:ext>
                </a:extLst>
              </a:tr>
            </a:tbl>
          </a:graphicData>
        </a:graphic>
      </p:graphicFrame>
      <p:pic>
        <p:nvPicPr>
          <p:cNvPr id="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624" y="-466725"/>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1195-BF61-4C7D-8737-9BEFC1B1E3EA}"/>
              </a:ext>
            </a:extLst>
          </p:cNvPr>
          <p:cNvSpPr>
            <a:spLocks noGrp="1"/>
          </p:cNvSpPr>
          <p:nvPr>
            <p:ph type="title"/>
          </p:nvPr>
        </p:nvSpPr>
        <p:spPr>
          <a:xfrm>
            <a:off x="508000" y="762000"/>
            <a:ext cx="8229600" cy="762000"/>
          </a:xfrm>
        </p:spPr>
        <p:txBody>
          <a:bodyPr>
            <a:normAutofit/>
          </a:bodyPr>
          <a:lstStyle/>
          <a:p>
            <a:pPr algn="ctr"/>
            <a:r>
              <a:rPr lang="en-US" sz="4000" b="1" dirty="0">
                <a:latin typeface="Times New Roman" panose="02020603050405020304" pitchFamily="18" charset="0"/>
                <a:cs typeface="Times New Roman" panose="02020603050405020304" pitchFamily="18" charset="0"/>
              </a:rPr>
              <a:t>EXISTING SYSTEM</a:t>
            </a:r>
            <a:endParaRPr lang="en-IN" sz="21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B06598-7C23-4E02-B688-D182D7CD7AFE}"/>
              </a:ext>
            </a:extLst>
          </p:cNvPr>
          <p:cNvSpPr>
            <a:spLocks noGrp="1"/>
          </p:cNvSpPr>
          <p:nvPr>
            <p:ph idx="1"/>
          </p:nvPr>
        </p:nvSpPr>
        <p:spPr>
          <a:xfrm>
            <a:off x="508000" y="990600"/>
            <a:ext cx="8026400" cy="5334000"/>
          </a:xfrm>
        </p:spPr>
        <p:txBody>
          <a:bodyPr>
            <a:normAutofit/>
          </a:bodyPr>
          <a:lstStyle/>
          <a:p>
            <a:pPr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Effective plant growth and yield prediction is an essential task for greenhouse growers and for agriculture in general. Developing models which can effectively model growth and yield can help growers improve the environmental control for better production, match supply and market demand and lower costs. Recent developments in Machine Learning (ML) and, in particular, Deep Learning (DL) can provide powerful new analytical tools. The proposed study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utilises</a:t>
            </a:r>
            <a:r>
              <a:rPr lang="en-US" sz="2400" dirty="0">
                <a:effectLst/>
                <a:latin typeface="Calibri" panose="020F0502020204030204" pitchFamily="34" charset="0"/>
                <a:ea typeface="Calibri" panose="020F0502020204030204" pitchFamily="34" charset="0"/>
                <a:cs typeface="Times New Roman" panose="02020603050405020304" pitchFamily="18" charset="0"/>
              </a:rPr>
              <a:t> ML and DL techniques to predict yield and plant growth variation across two different scenarios, tomato yield forecasting and Ficus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benjamina</a:t>
            </a:r>
            <a:r>
              <a:rPr lang="en-US" sz="2400" dirty="0">
                <a:effectLst/>
                <a:latin typeface="Calibri" panose="020F0502020204030204" pitchFamily="34" charset="0"/>
                <a:ea typeface="Calibri" panose="020F0502020204030204" pitchFamily="34" charset="0"/>
                <a:cs typeface="Times New Roman" panose="02020603050405020304" pitchFamily="18" charset="0"/>
              </a:rPr>
              <a:t> stem growth, in controlled greenhouse environments.</a:t>
            </a:r>
            <a:endParaRPr lang="en-IN" sz="2800"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04775"/>
            <a:ext cx="5715000" cy="790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499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53E488-5E04-4253-9866-30D298295F84}"/>
              </a:ext>
            </a:extLst>
          </p:cNvPr>
          <p:cNvSpPr>
            <a:spLocks noGrp="1"/>
          </p:cNvSpPr>
          <p:nvPr>
            <p:ph type="subTitle" idx="1"/>
          </p:nvPr>
        </p:nvSpPr>
        <p:spPr>
          <a:xfrm>
            <a:off x="457200" y="381000"/>
            <a:ext cx="8229600" cy="6096000"/>
          </a:xfrm>
        </p:spPr>
        <p:txBody>
          <a:bodyPr>
            <a:normAutofit/>
          </a:bodyPr>
          <a:lstStyle/>
          <a:p>
            <a:pPr marL="342900" indent="-34290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algn="l"/>
            <a:endParaRPr lang="en-IN" sz="3200" b="1" u="sng" dirty="0"/>
          </a:p>
          <a:p>
            <a:pPr algn="l"/>
            <a:r>
              <a:rPr lang="en-IN" sz="3200" b="1" u="sng" dirty="0"/>
              <a:t>Drawback of the Existing System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Deep Learning extends classical ML by adding more "depth" (complexity) into the model, as well as transforming the data using various functions that create data representations in a hierarchical way, through several levels of abstraction.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 strong advantage of DL is feature learning, i.e., automatic feature extraction from raw data, with features in higher levels of the hierarchy being formed through composition of lower level features.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DL can solve complex problems particularly well and fast, due to the more complex models used, which also allow massive parallelization</a:t>
            </a:r>
            <a:endParaRPr lang="en-US" sz="3200" cap="none"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chemeClr val="tx1"/>
              </a:solidFill>
              <a:cs typeface="Times New Roman" panose="02020603050405020304" pitchFamily="18" charset="0"/>
            </a:endParaRPr>
          </a:p>
          <a:p>
            <a:pPr marL="457200" indent="-457200" algn="just">
              <a:buFont typeface="Wingdings" panose="05000000000000000000" pitchFamily="2" charset="2"/>
              <a:buChar char="Ø"/>
            </a:pPr>
            <a:endParaRPr lang="en-IN"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35805"/>
            <a:ext cx="5715000" cy="933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858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6DEB-8ECC-47D6-95A1-50CF99E142FD}"/>
              </a:ext>
            </a:extLst>
          </p:cNvPr>
          <p:cNvSpPr>
            <a:spLocks noGrp="1"/>
          </p:cNvSpPr>
          <p:nvPr>
            <p:ph type="ctrTitle"/>
          </p:nvPr>
        </p:nvSpPr>
        <p:spPr>
          <a:xfrm>
            <a:off x="685800" y="838200"/>
            <a:ext cx="7772400" cy="381000"/>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PROBLEM DEFINITION</a:t>
            </a:r>
          </a:p>
        </p:txBody>
      </p:sp>
      <p:sp>
        <p:nvSpPr>
          <p:cNvPr id="3" name="Subtitle 2">
            <a:extLst>
              <a:ext uri="{FF2B5EF4-FFF2-40B4-BE49-F238E27FC236}">
                <a16:creationId xmlns:a16="http://schemas.microsoft.com/office/drawing/2014/main" id="{C8CB2EC9-EAB1-4795-9CDA-28D5E4E3388D}"/>
              </a:ext>
            </a:extLst>
          </p:cNvPr>
          <p:cNvSpPr>
            <a:spLocks noGrp="1"/>
          </p:cNvSpPr>
          <p:nvPr>
            <p:ph type="subTitle" idx="1"/>
          </p:nvPr>
        </p:nvSpPr>
        <p:spPr>
          <a:xfrm>
            <a:off x="533400" y="1524000"/>
            <a:ext cx="8077200" cy="4953000"/>
          </a:xfrm>
        </p:spPr>
        <p:txBody>
          <a:bodyPr>
            <a:normAutofit/>
          </a:bodyPr>
          <a:lstStyle/>
          <a:p>
            <a:r>
              <a:rPr lang="en-US" sz="3200" b="0" i="0" u="none" strike="noStrike" baseline="0" dirty="0">
                <a:solidFill>
                  <a:srgbClr val="000000"/>
                </a:solidFill>
                <a:latin typeface="Cambria" panose="02040503050406030204" pitchFamily="18" charset="0"/>
              </a:rPr>
              <a:t>Growth, yield rate, tomato, </a:t>
            </a:r>
            <a:r>
              <a:rPr lang="en-US" sz="3200" b="0" i="0" u="none" strike="noStrike" baseline="0" dirty="0" err="1">
                <a:solidFill>
                  <a:srgbClr val="000000"/>
                </a:solidFill>
                <a:latin typeface="Cambria" panose="02040503050406030204" pitchFamily="18" charset="0"/>
              </a:rPr>
              <a:t>ficus</a:t>
            </a:r>
            <a:r>
              <a:rPr lang="en-US" sz="3200" b="0" i="0" u="none" strike="noStrike" baseline="0" dirty="0">
                <a:solidFill>
                  <a:srgbClr val="000000"/>
                </a:solidFill>
                <a:latin typeface="Cambria" panose="02040503050406030204" pitchFamily="18" charset="0"/>
              </a:rPr>
              <a:t>, stem diameter, prediction, deep learning, recurrent LSTM neural networks </a:t>
            </a:r>
            <a:endParaRPr lang="en-IN" sz="3200"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51870"/>
            <a:ext cx="5715000" cy="466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40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CD1D-03E4-4DAF-8861-E903A02864EE}"/>
              </a:ext>
            </a:extLst>
          </p:cNvPr>
          <p:cNvSpPr>
            <a:spLocks noGrp="1"/>
          </p:cNvSpPr>
          <p:nvPr>
            <p:ph type="title"/>
          </p:nvPr>
        </p:nvSpPr>
        <p:spPr>
          <a:xfrm>
            <a:off x="457200" y="609600"/>
            <a:ext cx="8229600" cy="838200"/>
          </a:xfrm>
        </p:spPr>
        <p:txBody>
          <a:bodyPr>
            <a:normAutofit/>
          </a:bodyPr>
          <a:lstStyle/>
          <a:p>
            <a:pPr algn="ctr"/>
            <a:r>
              <a:rPr lang="en-IN" sz="36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064D00F5-E7FD-46FD-9BCC-75961E0B5680}"/>
              </a:ext>
            </a:extLst>
          </p:cNvPr>
          <p:cNvSpPr>
            <a:spLocks noGrp="1"/>
          </p:cNvSpPr>
          <p:nvPr>
            <p:ph idx="1"/>
          </p:nvPr>
        </p:nvSpPr>
        <p:spPr>
          <a:xfrm>
            <a:off x="457200" y="1295400"/>
            <a:ext cx="8229600" cy="5257800"/>
          </a:xfrm>
        </p:spPr>
        <p:txBody>
          <a:bodyPr>
            <a:normAutofit fontScale="85000" lnSpcReduction="10000"/>
          </a:bodyPr>
          <a:lstStyle/>
          <a:p>
            <a:pPr marL="0" marR="0" algn="just">
              <a:lnSpc>
                <a:spcPct val="115000"/>
              </a:lnSpc>
              <a:spcBef>
                <a:spcPts val="0"/>
              </a:spcBef>
              <a:spcAft>
                <a:spcPts val="10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We deploy a new deep recurrent neural network (RNN), using the Long Short-Term Memory (LSTM) neuron model, in the prediction formulations. Both the former yield, growth and stem diameter values, as well as the microclimate conditions, are used by the RNN architecture to model the targeted growth parameters. A comparative study is presented, using ML methods, such as support vector regression and random forest regression,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utilising</a:t>
            </a:r>
            <a:r>
              <a:rPr lang="en-US" sz="2800" dirty="0">
                <a:effectLst/>
                <a:latin typeface="Calibri" panose="020F0502020204030204" pitchFamily="34" charset="0"/>
                <a:ea typeface="Calibri" panose="020F0502020204030204" pitchFamily="34" charset="0"/>
                <a:cs typeface="Times New Roman" panose="02020603050405020304" pitchFamily="18" charset="0"/>
              </a:rPr>
              <a:t> the mean square error criterion, in order to evaluate the performance achieved by the different methods. Very promising results, based on data that have been obtained from two greenhouses, in Belgium and the UK, in the framework of the EU Interreg SMARTGREEN project (2017-2021), are presented.</a:t>
            </a: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66675"/>
            <a:ext cx="5715000" cy="857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456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A47A-A1AC-4997-A62B-079001ED19D8}"/>
              </a:ext>
            </a:extLst>
          </p:cNvPr>
          <p:cNvSpPr>
            <a:spLocks noGrp="1"/>
          </p:cNvSpPr>
          <p:nvPr>
            <p:ph type="title"/>
          </p:nvPr>
        </p:nvSpPr>
        <p:spPr>
          <a:xfrm>
            <a:off x="685346" y="457200"/>
            <a:ext cx="7765322" cy="838200"/>
          </a:xfrm>
        </p:spPr>
        <p:txBody>
          <a:bodyPr>
            <a:normAutofit/>
          </a:bodyPr>
          <a:lstStyle/>
          <a:p>
            <a:pPr algn="ctr"/>
            <a:r>
              <a:rPr lang="en-US" b="1" dirty="0">
                <a:latin typeface="Times New Roman" panose="02020603050405020304" pitchFamily="18" charset="0"/>
                <a:cs typeface="Times New Roman" panose="02020603050405020304" pitchFamily="18" charset="0"/>
              </a:rPr>
              <a:t>ARCHITECTURE DIAGRAM</a:t>
            </a:r>
          </a:p>
        </p:txBody>
      </p:sp>
      <p:sp>
        <p:nvSpPr>
          <p:cNvPr id="3" name="Text Placeholder 2">
            <a:extLst>
              <a:ext uri="{FF2B5EF4-FFF2-40B4-BE49-F238E27FC236}">
                <a16:creationId xmlns:a16="http://schemas.microsoft.com/office/drawing/2014/main" id="{71BCD9ED-4949-4453-AB9A-DAEDD58D0639}"/>
              </a:ext>
            </a:extLst>
          </p:cNvPr>
          <p:cNvSpPr>
            <a:spLocks noGrp="1"/>
          </p:cNvSpPr>
          <p:nvPr>
            <p:ph type="body" sz="half" idx="2"/>
          </p:nvPr>
        </p:nvSpPr>
        <p:spPr>
          <a:xfrm>
            <a:off x="685347" y="1143000"/>
            <a:ext cx="7849053" cy="5257800"/>
          </a:xfrm>
        </p:spPr>
        <p:txBody>
          <a:bodyPr/>
          <a:lstStyle/>
          <a:p>
            <a:endParaRPr lang="en-US" dirty="0"/>
          </a:p>
        </p:txBody>
      </p:sp>
      <p:pic>
        <p:nvPicPr>
          <p:cNvPr id="6"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04775"/>
            <a:ext cx="6553200" cy="790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3CDDE355-497F-4CE2-9BAC-10A1B511ABBF}"/>
              </a:ext>
            </a:extLst>
          </p:cNvPr>
          <p:cNvPicPr>
            <a:picLocks noChangeAspect="1"/>
          </p:cNvPicPr>
          <p:nvPr/>
        </p:nvPicPr>
        <p:blipFill>
          <a:blip r:embed="rId3"/>
          <a:stretch>
            <a:fillRect/>
          </a:stretch>
        </p:blipFill>
        <p:spPr>
          <a:xfrm>
            <a:off x="1828800" y="1489672"/>
            <a:ext cx="4744016" cy="4716855"/>
          </a:xfrm>
          <a:prstGeom prst="rect">
            <a:avLst/>
          </a:prstGeom>
        </p:spPr>
      </p:pic>
    </p:spTree>
    <p:extLst>
      <p:ext uri="{BB962C8B-B14F-4D97-AF65-F5344CB8AC3E}">
        <p14:creationId xmlns:p14="http://schemas.microsoft.com/office/powerpoint/2010/main" val="1903509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4344</TotalTime>
  <Words>1112</Words>
  <Application>Microsoft Office PowerPoint</Application>
  <PresentationFormat>On-screen Show (4:3)</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Cambria</vt:lpstr>
      <vt:lpstr>Martel-Regular</vt:lpstr>
      <vt:lpstr>Times New Roman</vt:lpstr>
      <vt:lpstr>Wingdings</vt:lpstr>
      <vt:lpstr>Office Theme</vt:lpstr>
      <vt:lpstr>Using Deep learning to Predict Plant Growth and yield in the greenhouse Environments</vt:lpstr>
      <vt:lpstr> CONTENTS OF THE PROJECT</vt:lpstr>
      <vt:lpstr>PowerPoint Presentation</vt:lpstr>
      <vt:lpstr>LITERATURE SURVEY</vt:lpstr>
      <vt:lpstr>EXISTING SYSTEM</vt:lpstr>
      <vt:lpstr>PowerPoint Presentation</vt:lpstr>
      <vt:lpstr>PROBLEM DEFINITION</vt:lpstr>
      <vt:lpstr>PROPOSED SYSTEM</vt:lpstr>
      <vt:lpstr>ARCHITECTURE DIAGRAM</vt:lpstr>
      <vt:lpstr> LIST OF MODULES</vt:lpstr>
      <vt:lpstr>Expected Outcome/Result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Venkat</cp:lastModifiedBy>
  <cp:revision>460</cp:revision>
  <dcterms:created xsi:type="dcterms:W3CDTF">2006-08-16T00:00:00Z</dcterms:created>
  <dcterms:modified xsi:type="dcterms:W3CDTF">2021-02-14T15:03:53Z</dcterms:modified>
</cp:coreProperties>
</file>