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60" r:id="rId5"/>
    <p:sldId id="261" r:id="rId6"/>
    <p:sldId id="284"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53"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58970-5F0B-4962-B40B-420EFFDD7380}" type="datetimeFigureOut">
              <a:rPr lang="en-IN" smtClean="0"/>
              <a:t>11-04-2022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C5292-6D4D-4AD8-B388-4B1ED7392F7B}" type="slidenum">
              <a:rPr lang="en-IN" smtClean="0"/>
              <a:t>‹#›</a:t>
            </a:fld>
            <a:endParaRPr lang="en-IN"/>
          </a:p>
        </p:txBody>
      </p:sp>
    </p:spTree>
    <p:extLst>
      <p:ext uri="{BB962C8B-B14F-4D97-AF65-F5344CB8AC3E}">
        <p14:creationId xmlns:p14="http://schemas.microsoft.com/office/powerpoint/2010/main" val="337954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583" y="283335"/>
            <a:ext cx="8166420" cy="1339403"/>
          </a:xfrm>
        </p:spPr>
        <p:txBody>
          <a:bodyPr/>
          <a:lstStyle/>
          <a:p>
            <a:br>
              <a:rPr lang="en-US" dirty="0"/>
            </a:br>
            <a:endParaRPr lang="en-IN" dirty="0"/>
          </a:p>
        </p:txBody>
      </p:sp>
      <p:sp>
        <p:nvSpPr>
          <p:cNvPr id="3" name="Subtitle 2"/>
          <p:cNvSpPr>
            <a:spLocks noGrp="1"/>
          </p:cNvSpPr>
          <p:nvPr>
            <p:ph type="subTitle" idx="1"/>
          </p:nvPr>
        </p:nvSpPr>
        <p:spPr>
          <a:xfrm>
            <a:off x="528034" y="1801341"/>
            <a:ext cx="10419008" cy="4535066"/>
          </a:xfrm>
        </p:spPr>
        <p:txBody>
          <a:bodyPr>
            <a:normAutofit fontScale="92500"/>
          </a:bodyPr>
          <a:lstStyle/>
          <a:p>
            <a:pPr algn="ctr"/>
            <a:r>
              <a:rPr lang="en-US" sz="3900" dirty="0">
                <a:solidFill>
                  <a:srgbClr val="7030A0"/>
                </a:solidFill>
                <a:latin typeface="Arial Rounded MT Bold" panose="020F0704030504030204" pitchFamily="34" charset="0"/>
                <a:cs typeface="Times New Roman" panose="02020603050405020304" pitchFamily="18" charset="0"/>
              </a:rPr>
              <a:t>Using Deep learning to Predict Plant Growth and yield in the greenhouse Environments</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Under the esteemed Guidance of</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Mr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M .Nagendra Rao</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Ass.Prof,CSE.</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Presented By:</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B.Vinitha (18W91A0503)</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V.Supriya(18W91A0535)</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U.Madanmohan(18W91A0550)</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P.Saikiran(18W91A0558</a:t>
            </a:r>
            <a:r>
              <a:rPr lang="en-US" sz="2000" dirty="0">
                <a:solidFill>
                  <a:schemeClr val="tx1">
                    <a:lumMod val="95000"/>
                    <a:lumOff val="5000"/>
                  </a:schemeClr>
                </a:solidFill>
              </a:rPr>
              <a:t>)</a:t>
            </a:r>
          </a:p>
          <a:p>
            <a:endParaRPr lang="en-US" sz="2000" dirty="0">
              <a:solidFill>
                <a:schemeClr val="tx1">
                  <a:lumMod val="95000"/>
                  <a:lumOff val="5000"/>
                </a:schemeClr>
              </a:solidFill>
            </a:endParaRPr>
          </a:p>
        </p:txBody>
      </p:sp>
      <p:pic>
        <p:nvPicPr>
          <p:cNvPr id="4" name="Picture 3">
            <a:extLst>
              <a:ext uri="{FF2B5EF4-FFF2-40B4-BE49-F238E27FC236}">
                <a16:creationId xmlns:a16="http://schemas.microsoft.com/office/drawing/2014/main" id="{0268482C-F45B-4B87-AEE3-539721C95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181154"/>
            <a:ext cx="8417304" cy="1518006"/>
          </a:xfrm>
          <a:prstGeom prst="rect">
            <a:avLst/>
          </a:prstGeom>
        </p:spPr>
      </p:pic>
    </p:spTree>
    <p:extLst>
      <p:ext uri="{BB962C8B-B14F-4D97-AF65-F5344CB8AC3E}">
        <p14:creationId xmlns:p14="http://schemas.microsoft.com/office/powerpoint/2010/main" val="361725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Content</a:t>
            </a:r>
            <a:endParaRPr lang="en-IN" dirty="0">
              <a:solidFill>
                <a:schemeClr val="tx1">
                  <a:lumMod val="95000"/>
                  <a:lumOff val="5000"/>
                </a:schemeClr>
              </a:solidFill>
            </a:endParaRPr>
          </a:p>
        </p:txBody>
      </p:sp>
      <p:sp>
        <p:nvSpPr>
          <p:cNvPr id="3" name="Content Placeholder 2"/>
          <p:cNvSpPr>
            <a:spLocks noGrp="1"/>
          </p:cNvSpPr>
          <p:nvPr>
            <p:ph idx="1"/>
          </p:nvPr>
        </p:nvSpPr>
        <p:spPr>
          <a:xfrm>
            <a:off x="437882" y="1635617"/>
            <a:ext cx="8836120" cy="4405745"/>
          </a:xfrm>
        </p:spPr>
        <p:txBody>
          <a:bodyPr/>
          <a:lstStyle/>
          <a:p>
            <a:pPr>
              <a:spcBef>
                <a:spcPts val="0"/>
              </a:spcBef>
              <a:defRPr/>
            </a:pPr>
            <a:r>
              <a:rPr lang="en-US" dirty="0">
                <a:solidFill>
                  <a:schemeClr val="tx1">
                    <a:lumMod val="95000"/>
                    <a:lumOff val="5000"/>
                  </a:schemeClr>
                </a:solidFill>
                <a:latin typeface="Book Antiqua" panose="02040602050305030304" pitchFamily="18" charset="0"/>
              </a:rPr>
              <a:t>Abstract</a:t>
            </a:r>
          </a:p>
          <a:p>
            <a:pPr>
              <a:spcBef>
                <a:spcPts val="0"/>
              </a:spcBef>
              <a:defRPr/>
            </a:pPr>
            <a:r>
              <a:rPr lang="en-US" dirty="0">
                <a:solidFill>
                  <a:schemeClr val="tx1">
                    <a:lumMod val="95000"/>
                    <a:lumOff val="5000"/>
                  </a:schemeClr>
                </a:solidFill>
                <a:latin typeface="Bookman Old Style" pitchFamily="18" charset="0"/>
              </a:rPr>
              <a:t>Existing System</a:t>
            </a:r>
          </a:p>
          <a:p>
            <a:pPr>
              <a:spcBef>
                <a:spcPts val="0"/>
              </a:spcBef>
              <a:defRPr/>
            </a:pPr>
            <a:r>
              <a:rPr lang="en-US" dirty="0">
                <a:solidFill>
                  <a:schemeClr val="tx1">
                    <a:lumMod val="95000"/>
                    <a:lumOff val="5000"/>
                  </a:schemeClr>
                </a:solidFill>
                <a:latin typeface="Bookman Old Style" pitchFamily="18" charset="0"/>
              </a:rPr>
              <a:t>Proposed System</a:t>
            </a:r>
          </a:p>
          <a:p>
            <a:pPr>
              <a:spcBef>
                <a:spcPts val="0"/>
              </a:spcBef>
              <a:defRPr/>
            </a:pPr>
            <a:r>
              <a:rPr lang="en-US" dirty="0">
                <a:solidFill>
                  <a:schemeClr val="tx1">
                    <a:lumMod val="95000"/>
                    <a:lumOff val="5000"/>
                  </a:schemeClr>
                </a:solidFill>
                <a:latin typeface="Bookman Old Style" pitchFamily="18" charset="0"/>
              </a:rPr>
              <a:t>System Requirements</a:t>
            </a:r>
          </a:p>
          <a:p>
            <a:pPr>
              <a:spcBef>
                <a:spcPts val="0"/>
              </a:spcBef>
              <a:defRPr/>
            </a:pPr>
            <a:r>
              <a:rPr lang="en-US" dirty="0">
                <a:solidFill>
                  <a:schemeClr val="tx1">
                    <a:lumMod val="95000"/>
                    <a:lumOff val="5000"/>
                  </a:schemeClr>
                </a:solidFill>
                <a:latin typeface="Bookman Old Style" pitchFamily="18" charset="0"/>
              </a:rPr>
              <a:t>Conclusion</a:t>
            </a:r>
            <a:endParaRPr lang="en-IN" dirty="0"/>
          </a:p>
          <a:p>
            <a:pPr>
              <a:spcBef>
                <a:spcPts val="0"/>
              </a:spcBef>
              <a:defRPr/>
            </a:pPr>
            <a:r>
              <a:rPr lang="en-US"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3324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Abstract</a:t>
            </a:r>
            <a:endParaRPr lang="en-IN" dirty="0">
              <a:solidFill>
                <a:schemeClr val="tx1">
                  <a:lumMod val="95000"/>
                  <a:lumOff val="5000"/>
                </a:schemeClr>
              </a:solidFill>
            </a:endParaRPr>
          </a:p>
        </p:txBody>
      </p:sp>
      <p:sp>
        <p:nvSpPr>
          <p:cNvPr id="3" name="Content Placeholder 2"/>
          <p:cNvSpPr>
            <a:spLocks noGrp="1"/>
          </p:cNvSpPr>
          <p:nvPr>
            <p:ph idx="1"/>
          </p:nvPr>
        </p:nvSpPr>
        <p:spPr>
          <a:xfrm>
            <a:off x="412124" y="1725769"/>
            <a:ext cx="8861878" cy="4315593"/>
          </a:xfrm>
        </p:spPr>
        <p:txBody>
          <a:bodyPr>
            <a:normAutofit/>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Effective plant growth and yield prediction is an essential task for greenhouse growers and for agriculture in general. Developing models which can effectively model growth and yield can help growers improve the environmental control for better production, match supply and market demand and lower costs. Recent developments in Machine Learning (ML) and, in particular, Deep Learning (DL) can provide powerful new analytical tools.</a:t>
            </a:r>
            <a:r>
              <a:rPr lang="en-IN" sz="20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redicting ficus plant growth/crop yield by evaluating performance of various machine learning algorithms such as SVR (Support Vector Regression), Random Forest Regression (RF) and LSTM (Long Short Term Memory) deep neural network algorithm. SVR and RF are the traditional old algorithms whose performance of prediction will be low due to unavailable of deep learning technique.</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rgbClr val="000000"/>
                </a:solidFill>
                <a:latin typeface="Book Antiqua" panose="02040602050305030304" pitchFamily="18" charset="0"/>
              </a:rPr>
              <a:t> </a:t>
            </a:r>
            <a:endParaRPr lang="en-US" dirty="0">
              <a:latin typeface="Book Antiqua" panose="02040602050305030304" pitchFamily="18" charset="0"/>
              <a:cs typeface="Times New Roman" pitchFamily="18" charset="0"/>
            </a:endParaRPr>
          </a:p>
        </p:txBody>
      </p:sp>
    </p:spTree>
    <p:extLst>
      <p:ext uri="{BB962C8B-B14F-4D97-AF65-F5344CB8AC3E}">
        <p14:creationId xmlns:p14="http://schemas.microsoft.com/office/powerpoint/2010/main" val="39573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Existing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722121"/>
            <a:ext cx="8596668" cy="4319242"/>
          </a:xfrm>
        </p:spPr>
        <p:txBody>
          <a:bodyPr>
            <a:normAutofit/>
          </a:bodyPr>
          <a:lstStyle/>
          <a:p>
            <a:pPr algn="just">
              <a:lnSpc>
                <a:spcPct val="150000"/>
              </a:lnSpc>
              <a:buFont typeface="Wingdings" panose="05000000000000000000" pitchFamily="2" charset="2"/>
              <a:buChar char="Ø"/>
            </a:pPr>
            <a:r>
              <a:rPr lang="en-US" sz="2000" dirty="0">
                <a:latin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Existing System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ficus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plant growth/crop yield by evaluating performance of various machine learning algorithms such as SVR (Support Vector Regression), Random Forest Regression (RF) and LSTM (Long Short Term Memory) deep neural network algorithm. SVR and RF are the traditional old algorithms whose performance of prediction will be low due to unavailable of deep learning technique. To overcome from this problem author is using LSTM deep neural network algorithm to predict plant growth.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379733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lumOff val="5000"/>
                  </a:schemeClr>
                </a:solidFill>
              </a:rPr>
              <a:t>Proposed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27465"/>
            <a:ext cx="8596668" cy="3927762"/>
          </a:xfrm>
        </p:spPr>
        <p:txBody>
          <a:bodyPr>
            <a:normAutofit fontScale="92500"/>
          </a:bodyPr>
          <a:lstStyle/>
          <a:p>
            <a:pPr algn="just">
              <a:lnSpc>
                <a:spcPct val="150000"/>
              </a:lnSpc>
              <a:spcBef>
                <a:spcPts val="0"/>
              </a:spcBef>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Deep Learning extends classical ML by adding more "depth" (complexity) into the model, as well as transforming the data using various functions that create data representations in a hierarchical way, through several levels of abstraction. </a:t>
            </a:r>
            <a:endPar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deploy a new deep recurrent neural network (RNN), using the Long Short-Term Memory (LSTM) neuron model, in the prediction formulations. Both the former yield, growth and stem diameter values, as well as the microclimate conditions, are used by the RNN architecture to model the targeted growth parameters.</a:t>
            </a:r>
            <a:endParaRPr lang="en-US" sz="2100" dirty="0">
              <a:solidFill>
                <a:srgbClr val="000000"/>
              </a:solidFill>
              <a:latin typeface="Book Antiqua" panose="02040602050305030304" pitchFamily="18" charset="0"/>
              <a:ea typeface="Times New Roman" panose="02020603050405020304" pitchFamily="18" charset="0"/>
            </a:endParaRPr>
          </a:p>
          <a:p>
            <a:pPr marL="0" indent="0" algn="just">
              <a:spcBef>
                <a:spcPts val="0"/>
              </a:spcBef>
              <a:buNone/>
            </a:pPr>
            <a:endParaRPr lang="en-US" dirty="0">
              <a:solidFill>
                <a:srgbClr val="000000"/>
              </a:solidFill>
              <a:latin typeface="Book Antiqua" panose="02040602050305030304" pitchFamily="18" charset="0"/>
              <a:ea typeface="Times New Roman" panose="02020603050405020304" pitchFamily="18" charset="0"/>
            </a:endParaRPr>
          </a:p>
        </p:txBody>
      </p:sp>
    </p:spTree>
    <p:extLst>
      <p:ext uri="{BB962C8B-B14F-4D97-AF65-F5344CB8AC3E}">
        <p14:creationId xmlns:p14="http://schemas.microsoft.com/office/powerpoint/2010/main" val="212731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754E-BF6B-4065-AB84-BD2098CD3C77}"/>
              </a:ext>
            </a:extLst>
          </p:cNvPr>
          <p:cNvSpPr>
            <a:spLocks noGrp="1"/>
          </p:cNvSpPr>
          <p:nvPr>
            <p:ph type="title"/>
          </p:nvPr>
        </p:nvSpPr>
        <p:spPr/>
        <p:txBody>
          <a:bodyPr/>
          <a:lstStyle/>
          <a:p>
            <a:r>
              <a:rPr lang="en-GB" sz="2800" dirty="0">
                <a:solidFill>
                  <a:schemeClr val="tx2">
                    <a:lumMod val="75000"/>
                  </a:schemeClr>
                </a:solidFill>
                <a:latin typeface="Bookman Old Style" pitchFamily="18" charset="0"/>
                <a:cs typeface="Times New Roman" pitchFamily="18" charset="0"/>
              </a:rPr>
              <a:t>Software/Hardware Requirements</a:t>
            </a:r>
            <a:br>
              <a:rPr lang="en-GB" sz="3600" b="1" dirty="0">
                <a:solidFill>
                  <a:schemeClr val="tx2">
                    <a:lumMod val="75000"/>
                  </a:schemeClr>
                </a:solidFill>
                <a:latin typeface="Bookman Old Style"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2E681708-E591-4727-B7AC-2573B8F2C72F}"/>
              </a:ext>
            </a:extLst>
          </p:cNvPr>
          <p:cNvSpPr>
            <a:spLocks noGrp="1"/>
          </p:cNvSpPr>
          <p:nvPr>
            <p:ph idx="1"/>
          </p:nvPr>
        </p:nvSpPr>
        <p:spPr>
          <a:xfrm>
            <a:off x="573425" y="1517074"/>
            <a:ext cx="8809566" cy="4122476"/>
          </a:xfrm>
        </p:spPr>
        <p:txBody>
          <a:bodyPr>
            <a:normAutofit fontScale="92500" lnSpcReduction="20000"/>
          </a:bodyPr>
          <a:lstStyle/>
          <a:p>
            <a:pPr marL="342900" lvl="0" indent="-342900" algn="just">
              <a:lnSpc>
                <a:spcPct val="150000"/>
              </a:lnSpc>
              <a:spcAft>
                <a:spcPts val="1000"/>
              </a:spcAft>
              <a:buFont typeface="Symbol" panose="05050102010706020507" pitchFamily="18" charset="2"/>
              <a:buChar char=""/>
              <a:tabLst>
                <a:tab pos="457200" algn="l"/>
              </a:tabLst>
            </a:pPr>
            <a:r>
              <a:rPr lang="en-US" sz="1800" b="1" u="sng"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HARDWARE REQUIREMENTS:</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RAM                               :      6GB and Higher</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Processor                         :      Intel i5 and above</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Hard Disk                        :      500GB: Minimum</a:t>
            </a:r>
          </a:p>
          <a:p>
            <a:pPr marL="342900" lvl="0" indent="-342900" algn="just">
              <a:lnSpc>
                <a:spcPct val="150000"/>
              </a:lnSpc>
              <a:spcAft>
                <a:spcPts val="1000"/>
              </a:spcAft>
              <a:buFont typeface="Symbol" panose="05050102010706020507" pitchFamily="18" charset="2"/>
              <a:buChar char=""/>
              <a:tabLst>
                <a:tab pos="457200" algn="l"/>
              </a:tabLst>
            </a:pPr>
            <a:r>
              <a:rPr lang="en-US" b="1" u="sng"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rPr>
              <a:t>SOFTWARE REQUIREMENTS:</a:t>
            </a:r>
          </a:p>
          <a:p>
            <a:pPr algn="just">
              <a:lnSpc>
                <a:spcPct val="150000"/>
              </a:lnSpc>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OS                                :       Windows</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algn="just">
              <a:lnSpc>
                <a:spcPct val="150000"/>
              </a:lnSpc>
              <a:tabLst>
                <a:tab pos="457200" algn="l"/>
              </a:tabLst>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Python IDE                  :        python 3.7x and above</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114300" indent="0" algn="just">
              <a:lnSpc>
                <a:spcPct val="150000"/>
              </a:lnSpc>
              <a:buNone/>
            </a:pPr>
            <a:r>
              <a:rPr lang="en-US"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sz="1800" dirty="0">
              <a:effectLst/>
              <a:latin typeface="Book Antiqua" panose="0204060205030503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endParaRPr lang="en-IN" sz="1800" b="1" u="sng" dirty="0">
              <a:effectLst/>
              <a:latin typeface="Book Antiqua" panose="02040602050305030304" pitchFamily="18" charset="0"/>
              <a:ea typeface="Times New Roman" panose="02020603050405020304" pitchFamily="18" charset="0"/>
              <a:cs typeface="Times New Roman" panose="02020603050405020304" pitchFamily="18" charset="0"/>
            </a:endParaRPr>
          </a:p>
          <a:p>
            <a:pPr algn="just">
              <a:spcBef>
                <a:spcPts val="0"/>
              </a:spcBef>
            </a:pPr>
            <a:endParaRPr lang="en-US" sz="2000" dirty="0">
              <a:latin typeface="Bookman Old Style" pitchFamily="18" charset="0"/>
              <a:cs typeface="Times New Roman" pitchFamily="18" charset="0"/>
            </a:endParaRPr>
          </a:p>
          <a:p>
            <a:endParaRPr lang="en-US" dirty="0"/>
          </a:p>
        </p:txBody>
      </p:sp>
    </p:spTree>
    <p:extLst>
      <p:ext uri="{BB962C8B-B14F-4D97-AF65-F5344CB8AC3E}">
        <p14:creationId xmlns:p14="http://schemas.microsoft.com/office/powerpoint/2010/main" val="23687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502920" y="1569721"/>
            <a:ext cx="8771082" cy="4471642"/>
          </a:xfrm>
        </p:spPr>
        <p:txBody>
          <a:bodyPr>
            <a:normAutofit/>
          </a:bodyPr>
          <a:lstStyle/>
          <a:p>
            <a:pPr algn="just">
              <a:lnSpc>
                <a:spcPct val="150000"/>
              </a:lnSpc>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deploy a new deep recurrent neural network (RNN), using the Long Short-Term Memory (LSTM) neuron model, in the prediction formulations. Both the former yield, growth and stem diameter values, as well as the microclimate conditions, are used by the RNN architecture to model the targeted growth parameters.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995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294</TotalTime>
  <Words>502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Book Antiqua</vt:lpstr>
      <vt:lpstr>Bookman Old Style</vt:lpstr>
      <vt:lpstr>Calibri</vt:lpstr>
      <vt:lpstr>Symbol</vt:lpstr>
      <vt:lpstr>Times New Roman</vt:lpstr>
      <vt:lpstr>Trebuchet MS</vt:lpstr>
      <vt:lpstr>Wingdings</vt:lpstr>
      <vt:lpstr>Wingdings 3</vt:lpstr>
      <vt:lpstr>Facet</vt:lpstr>
      <vt:lpstr> </vt:lpstr>
      <vt:lpstr>Content</vt:lpstr>
      <vt:lpstr>Abstract</vt:lpstr>
      <vt:lpstr>Existing System</vt:lpstr>
      <vt:lpstr>Proposed System</vt:lpstr>
      <vt:lpstr>Software/Hardware Requirements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Madhan mohan</cp:lastModifiedBy>
  <cp:revision>32</cp:revision>
  <dcterms:created xsi:type="dcterms:W3CDTF">2022-01-05T06:04:29Z</dcterms:created>
  <dcterms:modified xsi:type="dcterms:W3CDTF">2022-04-11T06:45:17Z</dcterms:modified>
</cp:coreProperties>
</file>