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2131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2131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77" y="898788"/>
            <a:ext cx="847979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57" y="1471895"/>
            <a:ext cx="9965055" cy="258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2131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774192"/>
            <a:ext cx="10683240" cy="6009640"/>
            <a:chOff x="0" y="774192"/>
            <a:chExt cx="10683240" cy="6009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5335" y="931164"/>
              <a:ext cx="1328928" cy="380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74192"/>
              <a:ext cx="10683239" cy="60091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80844" y="1632204"/>
              <a:ext cx="7359650" cy="4632960"/>
            </a:xfrm>
            <a:custGeom>
              <a:avLst/>
              <a:gdLst/>
              <a:ahLst/>
              <a:cxnLst/>
              <a:rect l="l" t="t" r="r" b="b"/>
              <a:pathLst>
                <a:path w="7359650" h="4632960">
                  <a:moveTo>
                    <a:pt x="7359395" y="4632960"/>
                  </a:moveTo>
                  <a:lnTo>
                    <a:pt x="0" y="4632960"/>
                  </a:lnTo>
                  <a:lnTo>
                    <a:pt x="0" y="0"/>
                  </a:lnTo>
                  <a:lnTo>
                    <a:pt x="7359395" y="0"/>
                  </a:lnTo>
                  <a:lnTo>
                    <a:pt x="7359395" y="4632960"/>
                  </a:lnTo>
                  <a:close/>
                </a:path>
              </a:pathLst>
            </a:custGeom>
            <a:solidFill>
              <a:srgbClr val="21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80844" y="1632204"/>
              <a:ext cx="7359650" cy="4634865"/>
            </a:xfrm>
            <a:custGeom>
              <a:avLst/>
              <a:gdLst/>
              <a:ahLst/>
              <a:cxnLst/>
              <a:rect l="l" t="t" r="r" b="b"/>
              <a:pathLst>
                <a:path w="7359650" h="4634865">
                  <a:moveTo>
                    <a:pt x="0" y="0"/>
                  </a:moveTo>
                  <a:lnTo>
                    <a:pt x="7359395" y="0"/>
                  </a:lnTo>
                  <a:lnTo>
                    <a:pt x="7359395" y="4634483"/>
                  </a:lnTo>
                  <a:lnTo>
                    <a:pt x="0" y="4634483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55191" y="1973580"/>
              <a:ext cx="8159750" cy="4032885"/>
            </a:xfrm>
            <a:custGeom>
              <a:avLst/>
              <a:gdLst/>
              <a:ahLst/>
              <a:cxnLst/>
              <a:rect l="l" t="t" r="r" b="b"/>
              <a:pathLst>
                <a:path w="8159750" h="4032885">
                  <a:moveTo>
                    <a:pt x="8159495" y="4032504"/>
                  </a:moveTo>
                  <a:lnTo>
                    <a:pt x="0" y="4032504"/>
                  </a:lnTo>
                  <a:lnTo>
                    <a:pt x="0" y="0"/>
                  </a:lnTo>
                  <a:lnTo>
                    <a:pt x="8159495" y="0"/>
                  </a:lnTo>
                  <a:lnTo>
                    <a:pt x="8159495" y="403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56716" y="1975104"/>
              <a:ext cx="8159750" cy="4030979"/>
            </a:xfrm>
            <a:custGeom>
              <a:avLst/>
              <a:gdLst/>
              <a:ahLst/>
              <a:cxnLst/>
              <a:rect l="l" t="t" r="r" b="b"/>
              <a:pathLst>
                <a:path w="8159750" h="4030979">
                  <a:moveTo>
                    <a:pt x="0" y="0"/>
                  </a:moveTo>
                  <a:lnTo>
                    <a:pt x="8159496" y="0"/>
                  </a:lnTo>
                  <a:lnTo>
                    <a:pt x="8159496" y="4030979"/>
                  </a:lnTo>
                  <a:lnTo>
                    <a:pt x="0" y="4030979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10839" y="4032503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435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52273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12364" y="4034027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435" y="0"/>
                  </a:lnTo>
                  <a:lnTo>
                    <a:pt x="59435" y="522732"/>
                  </a:lnTo>
                  <a:lnTo>
                    <a:pt x="0" y="522732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6441" y="3402623"/>
            <a:ext cx="561149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2300" spc="1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2300" spc="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2300" spc="5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73976" y="4041166"/>
            <a:ext cx="438340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23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2300" spc="3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2300" spc="2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80188" y="5042384"/>
            <a:ext cx="2735580" cy="9855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5">
                <a:latin typeface="Arial MT"/>
                <a:cs typeface="Arial MT"/>
              </a:rPr>
              <a:t>Team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Mem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bers</a:t>
            </a:r>
            <a:endParaRPr sz="1400">
              <a:latin typeface="Arial MT"/>
              <a:cs typeface="Arial MT"/>
            </a:endParaRPr>
          </a:p>
          <a:p>
            <a:pPr marL="106045" marR="5080">
              <a:lnSpc>
                <a:spcPct val="107200"/>
              </a:lnSpc>
              <a:spcBef>
                <a:spcPts val="1060"/>
              </a:spcBef>
            </a:pPr>
            <a:r>
              <a:rPr dirty="0" sz="1250">
                <a:latin typeface="Arial MT"/>
                <a:cs typeface="Arial MT"/>
              </a:rPr>
              <a:t>Student</a:t>
            </a:r>
            <a:r>
              <a:rPr dirty="0" sz="1250" spc="-6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name:</a:t>
            </a:r>
            <a:r>
              <a:rPr dirty="0" sz="1250" spc="-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Korivi</a:t>
            </a:r>
            <a:r>
              <a:rPr dirty="0" sz="1250" spc="-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Madhan</a:t>
            </a:r>
            <a:r>
              <a:rPr dirty="0" sz="1250" spc="-45"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Mohan </a:t>
            </a:r>
            <a:r>
              <a:rPr dirty="0" sz="1250" spc="-10">
                <a:latin typeface="Arial MT"/>
                <a:cs typeface="Arial MT"/>
              </a:rPr>
              <a:t>Reddy</a:t>
            </a:r>
            <a:endParaRPr sz="1250">
              <a:latin typeface="Arial MT"/>
              <a:cs typeface="Arial MT"/>
            </a:endParaRPr>
          </a:p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dirty="0" sz="1250">
                <a:latin typeface="Arial MT"/>
                <a:cs typeface="Arial MT"/>
              </a:rPr>
              <a:t>Student</a:t>
            </a:r>
            <a:r>
              <a:rPr dirty="0" sz="1250" spc="-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id:</a:t>
            </a:r>
            <a:r>
              <a:rPr dirty="0" sz="1250" spc="-4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720921104048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286255" y="2191511"/>
            <a:ext cx="7042784" cy="3167380"/>
            <a:chOff x="1286255" y="2191511"/>
            <a:chExt cx="7042784" cy="3167380"/>
          </a:xfrm>
        </p:grpSpPr>
        <p:sp>
          <p:nvSpPr>
            <p:cNvPr id="15" name="object 15" descr=""/>
            <p:cNvSpPr/>
            <p:nvPr/>
          </p:nvSpPr>
          <p:spPr>
            <a:xfrm>
              <a:off x="1286255" y="5356098"/>
              <a:ext cx="2318385" cy="0"/>
            </a:xfrm>
            <a:custGeom>
              <a:avLst/>
              <a:gdLst/>
              <a:ahLst/>
              <a:cxnLst/>
              <a:rect l="l" t="t" r="r" b="b"/>
              <a:pathLst>
                <a:path w="2318385" h="0">
                  <a:moveTo>
                    <a:pt x="0" y="0"/>
                  </a:moveTo>
                  <a:lnTo>
                    <a:pt x="2318004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52260" y="5356859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70" h="0">
                  <a:moveTo>
                    <a:pt x="0" y="0"/>
                  </a:moveTo>
                  <a:lnTo>
                    <a:pt x="1575815" y="0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219" y="2234183"/>
              <a:ext cx="1341120" cy="77876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6848" y="2191511"/>
              <a:ext cx="781812" cy="77876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8763" y="2278379"/>
              <a:ext cx="1856232" cy="60350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643169" y="5024094"/>
            <a:ext cx="11220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College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Name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755796" y="5412548"/>
            <a:ext cx="2034539" cy="4108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R="5080">
              <a:lnSpc>
                <a:spcPct val="102400"/>
              </a:lnSpc>
              <a:spcBef>
                <a:spcPts val="60"/>
              </a:spcBef>
            </a:pPr>
            <a:r>
              <a:rPr dirty="0" sz="1250">
                <a:latin typeface="Arial MT"/>
                <a:cs typeface="Arial MT"/>
              </a:rPr>
              <a:t>Jct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College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-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Engineering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&amp; </a:t>
            </a:r>
            <a:r>
              <a:rPr dirty="0" sz="1250" spc="-25">
                <a:latin typeface="Arial MT"/>
                <a:cs typeface="Arial MT"/>
              </a:rPr>
              <a:t>Technology-</a:t>
            </a:r>
            <a:r>
              <a:rPr dirty="0" sz="1250" spc="-10">
                <a:latin typeface="Arial MT"/>
                <a:cs typeface="Arial MT"/>
              </a:rPr>
              <a:t>Coimbatore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457169" y="1418579"/>
            <a:ext cx="175958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spc="-10">
                <a:latin typeface="Arial MT"/>
                <a:cs typeface="Arial MT"/>
              </a:rPr>
              <a:t>Homepage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075" y="2019300"/>
            <a:ext cx="8705087" cy="4375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739140" y="1702020"/>
            <a:ext cx="118300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User-Profile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31" y="2115311"/>
            <a:ext cx="8468867" cy="42306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722332" y="1721794"/>
            <a:ext cx="121539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Admin-</a:t>
            </a:r>
            <a:r>
              <a:rPr dirty="0" sz="1600" spc="-20" b="1"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" y="2154936"/>
            <a:ext cx="7831835" cy="41696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409899" y="1726342"/>
            <a:ext cx="183896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Departments-</a:t>
            </a:r>
            <a:r>
              <a:rPr dirty="0" sz="1600" spc="-20" b="1"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176272"/>
            <a:ext cx="8372855" cy="39700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38788" y="1622378"/>
            <a:ext cx="9756775" cy="499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Future</a:t>
            </a:r>
            <a:r>
              <a:rPr dirty="0" sz="1850" spc="-60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Enhancements</a:t>
            </a:r>
            <a:r>
              <a:rPr dirty="0" sz="1850" spc="-10" b="1">
                <a:solidFill>
                  <a:srgbClr val="364150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 marL="441959" indent="-280035">
              <a:lnSpc>
                <a:spcPct val="100000"/>
              </a:lnSpc>
              <a:spcBef>
                <a:spcPts val="1725"/>
              </a:spcBef>
              <a:buAutoNum type="arabicPeriod"/>
              <a:tabLst>
                <a:tab pos="441959" algn="l"/>
              </a:tabLst>
            </a:pP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Artificial</a:t>
            </a:r>
            <a:r>
              <a:rPr dirty="0" sz="1600" spc="3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Intelligence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Machine</a:t>
            </a:r>
            <a:r>
              <a:rPr dirty="0" sz="1600" spc="3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Learning</a:t>
            </a:r>
            <a:r>
              <a:rPr dirty="0" sz="1600" spc="3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Integration</a:t>
            </a:r>
            <a:endParaRPr sz="1600">
              <a:latin typeface="Gadugi"/>
              <a:cs typeface="Gadugi"/>
            </a:endParaRPr>
          </a:p>
          <a:p>
            <a:pPr lvl="1" marL="161925" marR="19685" indent="-1905">
              <a:lnSpc>
                <a:spcPct val="101899"/>
              </a:lnSpc>
              <a:spcBef>
                <a:spcPts val="3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161925" algn="l"/>
                <a:tab pos="240665" algn="l"/>
              </a:tabLst>
            </a:pP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Content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Recommendation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System: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Implement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machine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learning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algorithms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analyze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user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behavior,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preferences,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interactions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content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provide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personalized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note</a:t>
            </a:r>
            <a:endParaRPr sz="1600">
              <a:latin typeface="Gadugi"/>
              <a:cs typeface="Gadugi"/>
            </a:endParaRPr>
          </a:p>
          <a:p>
            <a:pPr marL="161925">
              <a:lnSpc>
                <a:spcPts val="1914"/>
              </a:lnSpc>
              <a:spcBef>
                <a:spcPts val="50"/>
              </a:spcBef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recommendations.</a:t>
            </a:r>
            <a:endParaRPr sz="1600">
              <a:latin typeface="Gadugi"/>
              <a:cs typeface="Gadugi"/>
            </a:endParaRPr>
          </a:p>
          <a:p>
            <a:pPr lvl="1" marL="245745" indent="-86995">
              <a:lnSpc>
                <a:spcPts val="1914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5745" algn="l"/>
                <a:tab pos="7433309" algn="l"/>
              </a:tabLst>
            </a:pP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Automatic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Categorization: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Utilize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natural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language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processing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NLP)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techniques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endParaRPr sz="1600">
              <a:latin typeface="Gadugi"/>
              <a:cs typeface="Gadugi"/>
            </a:endParaRPr>
          </a:p>
          <a:p>
            <a:pPr marL="161925" marR="488315">
              <a:lnSpc>
                <a:spcPct val="101899"/>
              </a:lnSpc>
              <a:spcBef>
                <a:spcPts val="45"/>
              </a:spcBef>
            </a:pP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automatically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categorize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based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their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 content,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making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upload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process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more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efficient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improving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discoverability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5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resources.</a:t>
            </a:r>
            <a:endParaRPr sz="1600">
              <a:latin typeface="Gadugi"/>
              <a:cs typeface="Gadugi"/>
            </a:endParaRPr>
          </a:p>
          <a:p>
            <a:pPr marL="441959" indent="-280035">
              <a:lnSpc>
                <a:spcPts val="1895"/>
              </a:lnSpc>
              <a:buAutoNum type="arabicPeriod" startAt="2"/>
              <a:tabLst>
                <a:tab pos="441959" algn="l"/>
              </a:tabLst>
            </a:pP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Enhanced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Collaboration</a:t>
            </a:r>
            <a:r>
              <a:rPr dirty="0" sz="1600" spc="3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Features</a:t>
            </a:r>
            <a:endParaRPr sz="1600">
              <a:latin typeface="Gadugi"/>
              <a:cs typeface="Gadugi"/>
            </a:endParaRPr>
          </a:p>
          <a:p>
            <a:pPr lvl="1" marL="161925" marR="240665" indent="-1905">
              <a:lnSpc>
                <a:spcPct val="100600"/>
              </a:lnSpc>
              <a:spcBef>
                <a:spcPts val="1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161925" algn="l"/>
                <a:tab pos="241935" algn="l"/>
              </a:tabLst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Real-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Time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Collaboration: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Introduce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real-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ime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editing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commenting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features,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allowing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multiple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work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same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document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simultaneously,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similar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Google</a:t>
            </a:r>
            <a:r>
              <a:rPr dirty="0" sz="1600" spc="3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Docs.</a:t>
            </a:r>
            <a:endParaRPr sz="1600">
              <a:latin typeface="Gadugi"/>
              <a:cs typeface="Gadugi"/>
            </a:endParaRPr>
          </a:p>
          <a:p>
            <a:pPr lvl="1" marL="161925" marR="899160" indent="-1905">
              <a:lnSpc>
                <a:spcPct val="101899"/>
              </a:lnSpc>
              <a:spcBef>
                <a:spcPts val="4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161925" algn="l"/>
                <a:tab pos="241935" algn="l"/>
              </a:tabLst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Study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Groups: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Enable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create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join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study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groups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within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application,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fostering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3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more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organized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collaborative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learning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environment.</a:t>
            </a:r>
            <a:endParaRPr sz="1600">
              <a:latin typeface="Gadugi"/>
              <a:cs typeface="Gadugi"/>
            </a:endParaRPr>
          </a:p>
          <a:p>
            <a:pPr marL="441959" indent="-280035">
              <a:lnSpc>
                <a:spcPct val="100000"/>
              </a:lnSpc>
              <a:buAutoNum type="arabicPeriod" startAt="3"/>
              <a:tabLst>
                <a:tab pos="441959" algn="l"/>
              </a:tabLst>
            </a:pP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Integration</a:t>
            </a:r>
            <a:r>
              <a:rPr dirty="0" sz="1600" spc="3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External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Platforms</a:t>
            </a:r>
            <a:endParaRPr sz="1600">
              <a:latin typeface="Gadugi"/>
              <a:cs typeface="Gadugi"/>
            </a:endParaRPr>
          </a:p>
          <a:p>
            <a:pPr lvl="1" marL="161925" marR="196850" indent="-1905">
              <a:lnSpc>
                <a:spcPct val="101899"/>
              </a:lnSpc>
              <a:spcBef>
                <a:spcPts val="35"/>
              </a:spcBef>
              <a:buClr>
                <a:srgbClr val="000000"/>
              </a:buClr>
              <a:buSzPct val="81250"/>
              <a:buFont typeface="Arial MT"/>
              <a:buChar char="•"/>
              <a:tabLst>
                <a:tab pos="161925" algn="l"/>
                <a:tab pos="231140" algn="l"/>
              </a:tabLst>
            </a:pP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Cloud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Storage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Services: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Offer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integration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cloud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storage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platforms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(e.g.,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Google</a:t>
            </a:r>
            <a:r>
              <a:rPr dirty="0" sz="1600" spc="3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Drive,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Dropbox)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allow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easily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upload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backup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their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notes.</a:t>
            </a:r>
            <a:endParaRPr sz="1600">
              <a:latin typeface="Gadugi"/>
              <a:cs typeface="Gadugi"/>
            </a:endParaRPr>
          </a:p>
          <a:p>
            <a:pPr lvl="1" marL="244475" indent="-8445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SzPct val="81250"/>
              <a:buFont typeface="Arial MT"/>
              <a:buChar char="•"/>
              <a:tabLst>
                <a:tab pos="244475" algn="l"/>
              </a:tabLst>
            </a:pP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Educational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Tools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Platforms: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Integrate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other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educational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platforms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tools,</a:t>
            </a:r>
            <a:endParaRPr sz="1600">
              <a:latin typeface="Gadugi"/>
              <a:cs typeface="Gadugi"/>
            </a:endParaRPr>
          </a:p>
          <a:p>
            <a:pPr marL="161925" marR="5080">
              <a:lnSpc>
                <a:spcPts val="1910"/>
              </a:lnSpc>
              <a:spcBef>
                <a:spcPts val="180"/>
              </a:spcBef>
            </a:pP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providing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seamless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experience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access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3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wide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range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resources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tools</a:t>
            </a:r>
            <a:r>
              <a:rPr dirty="0" sz="1600" spc="3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rom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within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application.</a:t>
            </a:r>
            <a:endParaRPr sz="16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pc="-10"/>
              <a:t>Conclusion</a:t>
            </a:r>
          </a:p>
          <a:p>
            <a:pPr marL="13970" marR="5080">
              <a:lnSpc>
                <a:spcPct val="101800"/>
              </a:lnSpc>
              <a:spcBef>
                <a:spcPts val="1045"/>
              </a:spcBef>
            </a:pP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600" spc="3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conclusion,</a:t>
            </a:r>
            <a:r>
              <a:rPr dirty="0" sz="16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note</a:t>
            </a:r>
            <a:r>
              <a:rPr dirty="0" sz="1600" spc="3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sharing</a:t>
            </a:r>
            <a:r>
              <a:rPr dirty="0" sz="1600" spc="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applications</a:t>
            </a:r>
            <a:r>
              <a:rPr dirty="0" sz="1600" spc="4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serve</a:t>
            </a:r>
            <a:r>
              <a:rPr dirty="0" sz="1600" spc="4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dirty="0" sz="1600" spc="3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versatile</a:t>
            </a:r>
            <a:r>
              <a:rPr dirty="0" sz="1600" spc="4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tools</a:t>
            </a:r>
            <a:r>
              <a:rPr dirty="0" sz="1600" spc="3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that</a:t>
            </a:r>
            <a:r>
              <a:rPr dirty="0" sz="1600" spc="3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facilitate</a:t>
            </a:r>
            <a:r>
              <a:rPr dirty="0" sz="1600" spc="4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collaboration,</a:t>
            </a:r>
            <a:r>
              <a:rPr dirty="0" sz="1600" spc="46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knowledge </a:t>
            </a:r>
            <a:r>
              <a:rPr dirty="0" sz="1600" spc="80" b="0">
                <a:solidFill>
                  <a:srgbClr val="000000"/>
                </a:solidFill>
                <a:latin typeface="Arial MT"/>
                <a:cs typeface="Arial MT"/>
              </a:rPr>
              <a:t>exchange,</a:t>
            </a:r>
            <a:r>
              <a:rPr dirty="0" sz="1600" spc="3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2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organization</a:t>
            </a:r>
            <a:r>
              <a:rPr dirty="0" sz="1600" spc="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65" b="0">
                <a:solidFill>
                  <a:srgbClr val="000000"/>
                </a:solidFill>
                <a:latin typeface="Arial MT"/>
                <a:cs typeface="Arial MT"/>
              </a:rPr>
              <a:t>across</a:t>
            </a:r>
            <a:r>
              <a:rPr dirty="0" sz="1600" spc="3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70" b="0">
                <a:solidFill>
                  <a:srgbClr val="000000"/>
                </a:solidFill>
                <a:latin typeface="Arial MT"/>
                <a:cs typeface="Arial MT"/>
              </a:rPr>
              <a:t>various</a:t>
            </a:r>
            <a:r>
              <a:rPr dirty="0" sz="1600" spc="3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80" b="0">
                <a:solidFill>
                  <a:srgbClr val="000000"/>
                </a:solidFill>
                <a:latin typeface="Arial MT"/>
                <a:cs typeface="Arial MT"/>
              </a:rPr>
              <a:t>domains.</a:t>
            </a:r>
            <a:r>
              <a:rPr dirty="0" sz="1600" spc="3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75" b="0">
                <a:solidFill>
                  <a:srgbClr val="000000"/>
                </a:solidFill>
                <a:latin typeface="Arial MT"/>
                <a:cs typeface="Arial MT"/>
              </a:rPr>
              <a:t>Whether</a:t>
            </a:r>
            <a:r>
              <a:rPr dirty="0" sz="1600" spc="3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75" b="0">
                <a:solidFill>
                  <a:srgbClr val="000000"/>
                </a:solidFill>
                <a:latin typeface="Arial MT"/>
                <a:cs typeface="Arial MT"/>
              </a:rPr>
              <a:t>utilized</a:t>
            </a:r>
            <a:r>
              <a:rPr dirty="0" sz="1600" spc="3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dirty="0" sz="1600" spc="2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90" b="0">
                <a:solidFill>
                  <a:srgbClr val="000000"/>
                </a:solidFill>
                <a:latin typeface="Arial MT"/>
                <a:cs typeface="Arial MT"/>
              </a:rPr>
              <a:t>educational</a:t>
            </a:r>
            <a:r>
              <a:rPr dirty="0" sz="1600" spc="4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75" b="0">
                <a:solidFill>
                  <a:srgbClr val="000000"/>
                </a:solidFill>
                <a:latin typeface="Arial MT"/>
                <a:cs typeface="Arial MT"/>
              </a:rPr>
              <a:t>purposes,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professional</a:t>
            </a:r>
            <a:r>
              <a:rPr dirty="0" sz="1600" spc="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endeavors,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or</a:t>
            </a:r>
            <a:r>
              <a:rPr dirty="0" sz="1600" spc="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personal</a:t>
            </a:r>
            <a:r>
              <a:rPr dirty="0" sz="1600" spc="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organization,</a:t>
            </a:r>
            <a:r>
              <a:rPr dirty="0" sz="1600" spc="1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these</a:t>
            </a:r>
            <a:r>
              <a:rPr dirty="0" sz="1600" spc="6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platforms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offer</a:t>
            </a:r>
            <a:r>
              <a:rPr dirty="0" sz="1600" spc="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600" spc="6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centralized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hub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dirty="0" sz="1600" spc="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users</a:t>
            </a:r>
            <a:r>
              <a:rPr dirty="0" sz="1600" spc="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600" spc="4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create,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share,</a:t>
            </a:r>
            <a:r>
              <a:rPr dirty="0" sz="1600" spc="3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2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60" b="0">
                <a:solidFill>
                  <a:srgbClr val="000000"/>
                </a:solidFill>
                <a:latin typeface="Arial MT"/>
                <a:cs typeface="Arial MT"/>
              </a:rPr>
              <a:t>collaborate</a:t>
            </a:r>
            <a:r>
              <a:rPr dirty="0" sz="1600" spc="3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on</a:t>
            </a:r>
            <a:r>
              <a:rPr dirty="0" sz="1600" spc="2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notes.</a:t>
            </a:r>
            <a:r>
              <a:rPr dirty="0" sz="1600" spc="3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By</a:t>
            </a:r>
            <a:r>
              <a:rPr dirty="0" sz="1600" spc="254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55" b="0">
                <a:solidFill>
                  <a:srgbClr val="000000"/>
                </a:solidFill>
                <a:latin typeface="Arial MT"/>
                <a:cs typeface="Arial MT"/>
              </a:rPr>
              <a:t>promoting</a:t>
            </a:r>
            <a:r>
              <a:rPr dirty="0" sz="1600" spc="3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efficient</a:t>
            </a:r>
            <a:r>
              <a:rPr dirty="0" sz="1600" spc="3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70" b="0">
                <a:solidFill>
                  <a:srgbClr val="000000"/>
                </a:solidFill>
                <a:latin typeface="Arial MT"/>
                <a:cs typeface="Arial MT"/>
              </a:rPr>
              <a:t>communication,</a:t>
            </a:r>
            <a:r>
              <a:rPr dirty="0" sz="1600" spc="4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65" b="0">
                <a:solidFill>
                  <a:srgbClr val="000000"/>
                </a:solidFill>
                <a:latin typeface="Arial MT"/>
                <a:cs typeface="Arial MT"/>
              </a:rPr>
              <a:t>enhancing</a:t>
            </a:r>
            <a:r>
              <a:rPr dirty="0" sz="1600" spc="3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50" b="0">
                <a:solidFill>
                  <a:srgbClr val="000000"/>
                </a:solidFill>
                <a:latin typeface="Arial MT"/>
                <a:cs typeface="Arial MT"/>
              </a:rPr>
              <a:t>productivity,</a:t>
            </a:r>
            <a:r>
              <a:rPr dirty="0" sz="1600" spc="3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25" b="0">
                <a:solidFill>
                  <a:srgbClr val="000000"/>
                </a:solidFill>
                <a:latin typeface="Arial MT"/>
                <a:cs typeface="Arial MT"/>
              </a:rPr>
              <a:t>and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fostering</a:t>
            </a:r>
            <a:r>
              <a:rPr dirty="0" sz="1600" spc="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learning</a:t>
            </a:r>
            <a:r>
              <a:rPr dirty="0" sz="1600" spc="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1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growth,</a:t>
            </a:r>
            <a:r>
              <a:rPr dirty="0" sz="1600" spc="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note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sharing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applications</a:t>
            </a:r>
            <a:r>
              <a:rPr dirty="0" sz="1600" spc="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play</a:t>
            </a:r>
            <a:r>
              <a:rPr dirty="0" sz="1600" spc="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600" spc="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crucial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role</a:t>
            </a:r>
            <a:r>
              <a:rPr dirty="0" sz="1600" spc="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600" spc="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empowering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individuals,</a:t>
            </a:r>
            <a:r>
              <a:rPr dirty="0" sz="1600" spc="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teams,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2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communities</a:t>
            </a:r>
            <a:r>
              <a:rPr dirty="0" sz="1600" spc="2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600" spc="2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connect,</a:t>
            </a:r>
            <a:r>
              <a:rPr dirty="0" sz="1600" spc="3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collaborate,</a:t>
            </a:r>
            <a:r>
              <a:rPr dirty="0" sz="1600" spc="2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2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succeed</a:t>
            </a:r>
            <a:r>
              <a:rPr dirty="0" sz="1600" spc="2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600" spc="26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today's</a:t>
            </a:r>
            <a:r>
              <a:rPr dirty="0" sz="1600" spc="3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digital</a:t>
            </a:r>
            <a:r>
              <a:rPr dirty="0" sz="1600" spc="2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age.</a:t>
            </a:r>
            <a:r>
              <a:rPr dirty="0" sz="1600" spc="1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dirty="0" sz="1600" spc="2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technology</a:t>
            </a:r>
            <a:r>
              <a:rPr dirty="0" sz="1600" spc="3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continues</a:t>
            </a:r>
            <a:r>
              <a:rPr dirty="0" sz="1600" spc="3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25" b="0">
                <a:solidFill>
                  <a:srgbClr val="000000"/>
                </a:solidFill>
                <a:latin typeface="Arial MT"/>
                <a:cs typeface="Arial MT"/>
              </a:rPr>
              <a:t>to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evolve,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significance</a:t>
            </a:r>
            <a:r>
              <a:rPr dirty="0" sz="1600" spc="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impact</a:t>
            </a:r>
            <a:r>
              <a:rPr dirty="0" sz="1600" spc="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1600" spc="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note</a:t>
            </a:r>
            <a:r>
              <a:rPr dirty="0" sz="1600" spc="1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sharing</a:t>
            </a:r>
            <a:r>
              <a:rPr dirty="0" sz="1600" spc="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applications</a:t>
            </a:r>
            <a:r>
              <a:rPr dirty="0" sz="1600" spc="1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are</a:t>
            </a:r>
            <a:r>
              <a:rPr dirty="0" sz="1600" spc="1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expected</a:t>
            </a:r>
            <a:r>
              <a:rPr dirty="0" sz="1600" spc="1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600" spc="1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grow,</a:t>
            </a:r>
            <a:r>
              <a:rPr dirty="0" sz="1600" spc="1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providing</a:t>
            </a:r>
            <a:r>
              <a:rPr dirty="0" sz="1600" spc="1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invaluable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support</a:t>
            </a:r>
            <a:r>
              <a:rPr dirty="0" sz="1600" spc="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dirty="0" sz="1600" spc="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collaboration</a:t>
            </a:r>
            <a:r>
              <a:rPr dirty="0" sz="1600" spc="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6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knowledge</a:t>
            </a:r>
            <a:r>
              <a:rPr dirty="0" sz="1600" spc="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sharing</a:t>
            </a:r>
            <a:r>
              <a:rPr dirty="0" sz="16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z="1600" spc="4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00"/>
                </a:solidFill>
                <a:latin typeface="Arial MT"/>
                <a:cs typeface="Arial MT"/>
              </a:rPr>
              <a:t>diverse</a:t>
            </a:r>
            <a:r>
              <a:rPr dirty="0" sz="1600" spc="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00"/>
                </a:solidFill>
                <a:latin typeface="Arial MT"/>
                <a:cs typeface="Arial MT"/>
              </a:rPr>
              <a:t>contexts.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6240780"/>
            <a:ext cx="10683240" cy="0"/>
          </a:xfrm>
          <a:custGeom>
            <a:avLst/>
            <a:gdLst/>
            <a:ahLst/>
            <a:cxnLst/>
            <a:rect l="l" t="t" r="r" b="b"/>
            <a:pathLst>
              <a:path w="10683240" h="0">
                <a:moveTo>
                  <a:pt x="0" y="0"/>
                </a:moveTo>
                <a:lnTo>
                  <a:pt x="106832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55551" y="6354897"/>
            <a:ext cx="56578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096075" y="3433187"/>
            <a:ext cx="235839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500" spc="-22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500" spc="-10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604" y="867791"/>
            <a:ext cx="8538210" cy="504825"/>
            <a:chOff x="-14604" y="867791"/>
            <a:chExt cx="8538210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6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6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14919" y="945855"/>
            <a:ext cx="3848100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20"/>
              </a:lnSpc>
            </a:pP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2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2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2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4192"/>
            <a:ext cx="10680192" cy="60076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0237" y="2043095"/>
            <a:ext cx="494093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solidFill>
                  <a:srgbClr val="213164"/>
                </a:solidFill>
                <a:latin typeface="Arial"/>
                <a:cs typeface="Arial"/>
              </a:rPr>
              <a:t>CAPSTONE</a:t>
            </a:r>
            <a:r>
              <a:rPr dirty="0" sz="2300" spc="-25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213164"/>
                </a:solidFill>
                <a:latin typeface="Arial"/>
                <a:cs typeface="Arial"/>
              </a:rPr>
              <a:t>PROJECT</a:t>
            </a:r>
            <a:r>
              <a:rPr dirty="0" sz="2300" spc="10" b="1">
                <a:solidFill>
                  <a:srgbClr val="213164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213164"/>
                </a:solidFill>
                <a:latin typeface="Arial"/>
                <a:cs typeface="Arial"/>
              </a:rPr>
              <a:t>SHOWCASE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104138" y="4312158"/>
            <a:ext cx="8472170" cy="649605"/>
            <a:chOff x="1104138" y="4312158"/>
            <a:chExt cx="8472170" cy="649605"/>
          </a:xfrm>
        </p:grpSpPr>
        <p:sp>
          <p:nvSpPr>
            <p:cNvPr id="13" name="object 13" descr=""/>
            <p:cNvSpPr/>
            <p:nvPr/>
          </p:nvSpPr>
          <p:spPr>
            <a:xfrm>
              <a:off x="1118616" y="4326635"/>
              <a:ext cx="8442960" cy="620395"/>
            </a:xfrm>
            <a:custGeom>
              <a:avLst/>
              <a:gdLst/>
              <a:ahLst/>
              <a:cxnLst/>
              <a:rect l="l" t="t" r="r" b="b"/>
              <a:pathLst>
                <a:path w="8442960" h="620395">
                  <a:moveTo>
                    <a:pt x="8339328" y="620268"/>
                  </a:moveTo>
                  <a:lnTo>
                    <a:pt x="102108" y="620268"/>
                  </a:lnTo>
                  <a:lnTo>
                    <a:pt x="62483" y="612648"/>
                  </a:lnTo>
                  <a:lnTo>
                    <a:pt x="30480" y="589788"/>
                  </a:lnTo>
                  <a:lnTo>
                    <a:pt x="7620" y="557784"/>
                  </a:lnTo>
                  <a:lnTo>
                    <a:pt x="0" y="516636"/>
                  </a:lnTo>
                  <a:lnTo>
                    <a:pt x="0" y="102108"/>
                  </a:lnTo>
                  <a:lnTo>
                    <a:pt x="7620" y="62484"/>
                  </a:lnTo>
                  <a:lnTo>
                    <a:pt x="30480" y="30480"/>
                  </a:lnTo>
                  <a:lnTo>
                    <a:pt x="62483" y="7620"/>
                  </a:lnTo>
                  <a:lnTo>
                    <a:pt x="102108" y="0"/>
                  </a:lnTo>
                  <a:lnTo>
                    <a:pt x="8339328" y="0"/>
                  </a:lnTo>
                  <a:lnTo>
                    <a:pt x="8380476" y="7620"/>
                  </a:lnTo>
                  <a:lnTo>
                    <a:pt x="8412480" y="30480"/>
                  </a:lnTo>
                  <a:lnTo>
                    <a:pt x="8435340" y="62484"/>
                  </a:lnTo>
                  <a:lnTo>
                    <a:pt x="8442960" y="102108"/>
                  </a:lnTo>
                  <a:lnTo>
                    <a:pt x="8442960" y="516636"/>
                  </a:lnTo>
                  <a:lnTo>
                    <a:pt x="8435340" y="557784"/>
                  </a:lnTo>
                  <a:lnTo>
                    <a:pt x="8412480" y="589788"/>
                  </a:lnTo>
                  <a:lnTo>
                    <a:pt x="8380476" y="612648"/>
                  </a:lnTo>
                  <a:lnTo>
                    <a:pt x="8339328" y="620268"/>
                  </a:lnTo>
                  <a:close/>
                </a:path>
              </a:pathLst>
            </a:custGeom>
            <a:solidFill>
              <a:srgbClr val="DFD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18616" y="4326636"/>
              <a:ext cx="8442960" cy="620395"/>
            </a:xfrm>
            <a:custGeom>
              <a:avLst/>
              <a:gdLst/>
              <a:ahLst/>
              <a:cxnLst/>
              <a:rect l="l" t="t" r="r" b="b"/>
              <a:pathLst>
                <a:path w="8442960" h="620395">
                  <a:moveTo>
                    <a:pt x="0" y="103631"/>
                  </a:moveTo>
                  <a:lnTo>
                    <a:pt x="7620" y="62483"/>
                  </a:lnTo>
                  <a:lnTo>
                    <a:pt x="30480" y="30479"/>
                  </a:lnTo>
                  <a:lnTo>
                    <a:pt x="64008" y="7619"/>
                  </a:lnTo>
                  <a:lnTo>
                    <a:pt x="103632" y="0"/>
                  </a:lnTo>
                  <a:lnTo>
                    <a:pt x="8339328" y="0"/>
                  </a:lnTo>
                  <a:lnTo>
                    <a:pt x="8380476" y="7619"/>
                  </a:lnTo>
                  <a:lnTo>
                    <a:pt x="8412480" y="30479"/>
                  </a:lnTo>
                  <a:lnTo>
                    <a:pt x="8435339" y="62483"/>
                  </a:lnTo>
                  <a:lnTo>
                    <a:pt x="8442960" y="103631"/>
                  </a:lnTo>
                  <a:lnTo>
                    <a:pt x="8442960" y="516636"/>
                  </a:lnTo>
                  <a:lnTo>
                    <a:pt x="8435339" y="557783"/>
                  </a:lnTo>
                  <a:lnTo>
                    <a:pt x="8412480" y="589788"/>
                  </a:lnTo>
                  <a:lnTo>
                    <a:pt x="8380476" y="612647"/>
                  </a:lnTo>
                  <a:lnTo>
                    <a:pt x="8339328" y="620268"/>
                  </a:lnTo>
                  <a:lnTo>
                    <a:pt x="103632" y="620268"/>
                  </a:lnTo>
                  <a:lnTo>
                    <a:pt x="64008" y="612647"/>
                  </a:lnTo>
                  <a:lnTo>
                    <a:pt x="30480" y="589788"/>
                  </a:lnTo>
                  <a:lnTo>
                    <a:pt x="7620" y="557783"/>
                  </a:lnTo>
                  <a:lnTo>
                    <a:pt x="0" y="516636"/>
                  </a:lnTo>
                  <a:lnTo>
                    <a:pt x="0" y="103631"/>
                  </a:lnTo>
                  <a:close/>
                </a:path>
              </a:pathLst>
            </a:custGeom>
            <a:ln w="28956">
              <a:solidFill>
                <a:srgbClr val="DFDD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023407" y="3897703"/>
            <a:ext cx="638238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5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2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b="1">
                <a:latin typeface="Arial"/>
                <a:cs typeface="Arial"/>
              </a:rPr>
              <a:t>Notes</a:t>
            </a:r>
            <a:r>
              <a:rPr dirty="0" sz="1850" spc="-3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Sharing</a:t>
            </a:r>
            <a:r>
              <a:rPr dirty="0" sz="1850" spc="-40" b="1">
                <a:latin typeface="Arial"/>
                <a:cs typeface="Arial"/>
              </a:rPr>
              <a:t> </a:t>
            </a:r>
            <a:r>
              <a:rPr dirty="0" sz="1850" spc="-20" b="1">
                <a:latin typeface="Arial"/>
                <a:cs typeface="Arial"/>
              </a:rPr>
              <a:t>Web</a:t>
            </a:r>
            <a:r>
              <a:rPr dirty="0" sz="1850" spc="-9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Application</a:t>
            </a:r>
            <a:r>
              <a:rPr dirty="0" sz="1850" spc="-4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using</a:t>
            </a:r>
            <a:r>
              <a:rPr dirty="0" sz="1850" spc="-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Django</a:t>
            </a:r>
            <a:r>
              <a:rPr dirty="0" sz="1850" spc="-4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Framework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52997" y="5453768"/>
            <a:ext cx="7322820" cy="603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46785" marR="5080" indent="-934719">
              <a:lnSpc>
                <a:spcPts val="2330"/>
              </a:lnSpc>
              <a:spcBef>
                <a:spcPts val="85"/>
              </a:spcBef>
            </a:pP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Abstract |</a:t>
            </a:r>
            <a:r>
              <a:rPr dirty="0" sz="18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1850" spc="-6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8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8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FFFFFF"/>
                </a:solidFill>
                <a:latin typeface="Arial MT"/>
                <a:cs typeface="Arial MT"/>
              </a:rPr>
              <a:t>Results |</a:t>
            </a:r>
            <a:r>
              <a:rPr dirty="0" sz="18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0" y="624078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46357" y="1631552"/>
            <a:ext cx="10506710" cy="493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Abstract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850">
              <a:latin typeface="Arial"/>
              <a:cs typeface="Arial"/>
            </a:endParaRPr>
          </a:p>
          <a:p>
            <a:pPr marL="22860" marR="21590">
              <a:lnSpc>
                <a:spcPct val="101899"/>
              </a:lnSpc>
              <a:tabLst>
                <a:tab pos="1282700" algn="l"/>
                <a:tab pos="1727835" algn="l"/>
                <a:tab pos="2311400" algn="l"/>
                <a:tab pos="4180204" algn="l"/>
                <a:tab pos="4534535" algn="l"/>
                <a:tab pos="5565140" algn="l"/>
                <a:tab pos="5785485" algn="l"/>
                <a:tab pos="7515225" algn="l"/>
                <a:tab pos="7604125" algn="l"/>
                <a:tab pos="8369300" algn="l"/>
                <a:tab pos="9063990" algn="l"/>
                <a:tab pos="10043795" algn="l"/>
              </a:tabLst>
            </a:pP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3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e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pronoun</a:t>
            </a:r>
            <a:r>
              <a:rPr dirty="0" sz="1600" spc="-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ced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ever.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hi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pa</a:t>
            </a:r>
            <a:r>
              <a:rPr dirty="0" sz="1600" spc="-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pres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nt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ve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op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nt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3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oll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Gadugi"/>
                <a:cs typeface="Gadugi"/>
              </a:rPr>
              <a:t>aborative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	t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3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3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c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.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z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j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k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a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-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v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b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k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encourages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development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design,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this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offers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endParaRPr sz="1600">
              <a:latin typeface="Gadugi"/>
              <a:cs typeface="Gadugi"/>
            </a:endParaRPr>
          </a:p>
          <a:p>
            <a:pPr marL="22860" marR="24130">
              <a:lnSpc>
                <a:spcPct val="101600"/>
              </a:lnSpc>
              <a:spcBef>
                <a:spcPts val="5"/>
              </a:spcBef>
              <a:tabLst>
                <a:tab pos="2013585" algn="l"/>
                <a:tab pos="6283960" algn="l"/>
                <a:tab pos="10080625" algn="l"/>
              </a:tabLst>
            </a:pP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ro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v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.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e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sys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tem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rc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hi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tec</a:t>
            </a:r>
            <a:r>
              <a:rPr dirty="0" sz="1600" spc="-1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ure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is</a:t>
            </a:r>
            <a:r>
              <a:rPr dirty="0" sz="1600" spc="3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built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3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Django's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-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V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-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Te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te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V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)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rc</a:t>
            </a:r>
            <a:r>
              <a:rPr dirty="0" sz="1600" spc="-1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re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ensuring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pa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3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ca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y,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ease</a:t>
            </a:r>
            <a:r>
              <a:rPr dirty="0" sz="1600" spc="3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.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K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fe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tu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re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nc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ud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endParaRPr sz="1600">
              <a:latin typeface="Gadugi"/>
              <a:cs typeface="Gadugi"/>
            </a:endParaRPr>
          </a:p>
          <a:p>
            <a:pPr marL="22860" marR="116839">
              <a:lnSpc>
                <a:spcPct val="101899"/>
              </a:lnSpc>
            </a:pPr>
            <a:r>
              <a:rPr dirty="0" sz="1600" spc="140">
                <a:solidFill>
                  <a:srgbClr val="0C0C0C"/>
                </a:solidFill>
                <a:latin typeface="Gadugi"/>
                <a:cs typeface="Gadugi"/>
              </a:rPr>
              <a:t>authentica</a:t>
            </a:r>
            <a:r>
              <a:rPr dirty="0" sz="1600" spc="-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on,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file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search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Gadugi"/>
                <a:cs typeface="Gadugi"/>
              </a:rPr>
              <a:t>functionality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ease</a:t>
            </a:r>
            <a:r>
              <a:rPr dirty="0" sz="1600" spc="3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access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specific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s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z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 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rg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z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by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b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j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course</a:t>
            </a:r>
            <a:r>
              <a:rPr dirty="0" sz="1600" spc="-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.</a:t>
            </a:r>
            <a:r>
              <a:rPr dirty="0" sz="1600" spc="3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endParaRPr sz="1600">
              <a:latin typeface="Gadugi"/>
              <a:cs typeface="Gadugi"/>
            </a:endParaRPr>
          </a:p>
          <a:p>
            <a:pPr marL="22860">
              <a:lnSpc>
                <a:spcPct val="100000"/>
              </a:lnSpc>
              <a:spcBef>
                <a:spcPts val="40"/>
              </a:spcBef>
            </a:pP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testing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indicates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45">
                <a:solidFill>
                  <a:srgbClr val="0C0C0C"/>
                </a:solidFill>
                <a:latin typeface="Gadugi"/>
                <a:cs typeface="Gadugi"/>
              </a:rPr>
              <a:t>r-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nte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fac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positive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reception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audi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ence</a:t>
            </a:r>
            <a:endParaRPr sz="1600">
              <a:latin typeface="Gadugi"/>
              <a:cs typeface="Gadugi"/>
            </a:endParaRPr>
          </a:p>
          <a:p>
            <a:pPr marL="22860" marR="113664">
              <a:lnSpc>
                <a:spcPct val="101699"/>
              </a:lnSpc>
              <a:tabLst>
                <a:tab pos="2254250" algn="l"/>
                <a:tab pos="3531870" algn="l"/>
                <a:tab pos="4497705" algn="l"/>
                <a:tab pos="5733415" algn="l"/>
                <a:tab pos="7397750" algn="l"/>
                <a:tab pos="9724390" algn="l"/>
              </a:tabLst>
            </a:pP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suggesting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n'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x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by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rom</a:t>
            </a:r>
            <a:r>
              <a:rPr dirty="0" sz="1600" spc="-1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ot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ng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collaborati</a:t>
            </a:r>
            <a:r>
              <a:rPr dirty="0" sz="1600" spc="-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ve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resource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shari</a:t>
            </a:r>
            <a:r>
              <a:rPr dirty="0" sz="1600" spc="-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ng.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re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k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focus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nc</a:t>
            </a:r>
            <a:r>
              <a:rPr dirty="0" sz="1600" spc="-1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or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g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advance</a:t>
            </a:r>
            <a:r>
              <a:rPr dirty="0" sz="1600" spc="-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ea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ture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such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as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col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aborative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di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ng,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cloud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storage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ser</a:t>
            </a:r>
            <a:r>
              <a:rPr dirty="0" sz="1600" spc="-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vices,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0">
                <a:solidFill>
                  <a:srgbClr val="0C0C0C"/>
                </a:solidFill>
                <a:latin typeface="Gadugi"/>
                <a:cs typeface="Gadugi"/>
              </a:rPr>
              <a:t>d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implementation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of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machine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learning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algorithms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to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recommend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personalized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content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endParaRPr sz="1600">
              <a:latin typeface="Gadugi"/>
              <a:cs typeface="Gadugi"/>
            </a:endParaRPr>
          </a:p>
          <a:p>
            <a:pPr marL="22860">
              <a:lnSpc>
                <a:spcPct val="100000"/>
              </a:lnSpc>
              <a:spcBef>
                <a:spcPts val="60"/>
              </a:spcBef>
              <a:tabLst>
                <a:tab pos="10493375" algn="l"/>
              </a:tabLst>
            </a:pP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based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their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interests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study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habits.</a:t>
            </a:r>
            <a:r>
              <a:rPr dirty="0" u="sng" sz="1600">
                <a:solidFill>
                  <a:srgbClr val="0C0C0C"/>
                </a:solidFill>
                <a:uFill>
                  <a:solidFill>
                    <a:srgbClr val="BFBFBF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1315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:Gpt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0" y="6240780"/>
            <a:ext cx="10683240" cy="0"/>
          </a:xfrm>
          <a:custGeom>
            <a:avLst/>
            <a:gdLst/>
            <a:ahLst/>
            <a:cxnLst/>
            <a:rect l="l" t="t" r="r" b="b"/>
            <a:pathLst>
              <a:path w="10683240" h="0">
                <a:moveTo>
                  <a:pt x="0" y="0"/>
                </a:moveTo>
                <a:lnTo>
                  <a:pt x="106832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55551" y="6354897"/>
            <a:ext cx="56578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: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6357" y="1631552"/>
            <a:ext cx="9926320" cy="283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Problem</a:t>
            </a:r>
            <a:r>
              <a:rPr dirty="0" sz="1850" spc="-7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Statement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50">
              <a:latin typeface="Arial"/>
              <a:cs typeface="Arial"/>
            </a:endParaRPr>
          </a:p>
          <a:p>
            <a:pPr algn="just" marL="22860" marR="5080">
              <a:lnSpc>
                <a:spcPct val="101800"/>
              </a:lnSpc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challenge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addressed</a:t>
            </a:r>
            <a:r>
              <a:rPr dirty="0" sz="1600" spc="5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by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this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proje</a:t>
            </a:r>
            <a:r>
              <a:rPr dirty="0" sz="1600" spc="-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ct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is</a:t>
            </a:r>
            <a:r>
              <a:rPr dirty="0" sz="1600" spc="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5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lack</a:t>
            </a:r>
            <a:r>
              <a:rPr dirty="0" sz="1600" spc="5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v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effi</a:t>
            </a:r>
            <a:r>
              <a:rPr dirty="0" sz="1600" spc="-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ie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nt,</a:t>
            </a:r>
            <a:r>
              <a:rPr dirty="0" sz="1600" spc="5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collaborative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rm</a:t>
            </a:r>
            <a:r>
              <a:rPr dirty="0" sz="1600" spc="5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specifically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designed</a:t>
            </a:r>
            <a:r>
              <a:rPr dirty="0" sz="1600" spc="3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sharing</a:t>
            </a:r>
            <a:r>
              <a:rPr dirty="0" sz="1600" spc="5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5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5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ac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adem</a:t>
            </a:r>
            <a:r>
              <a:rPr dirty="0" sz="1600" spc="-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81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resources</a:t>
            </a:r>
            <a:r>
              <a:rPr dirty="0" sz="1600" spc="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among</a:t>
            </a:r>
            <a:r>
              <a:rPr dirty="0" sz="1600" spc="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students</a:t>
            </a:r>
            <a:r>
              <a:rPr dirty="0" sz="1600" spc="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8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educators.</a:t>
            </a:r>
            <a:r>
              <a:rPr dirty="0" sz="1600" spc="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Despite</a:t>
            </a:r>
            <a:r>
              <a:rPr dirty="0" sz="1600" spc="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7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availability</a:t>
            </a:r>
            <a:r>
              <a:rPr dirty="0" sz="1600" spc="3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various</a:t>
            </a:r>
            <a:r>
              <a:rPr dirty="0" sz="1600" spc="2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online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-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5">
                <a:solidFill>
                  <a:srgbClr val="0C0C0C"/>
                </a:solidFill>
                <a:latin typeface="Gadugi"/>
                <a:cs typeface="Gadugi"/>
              </a:rPr>
              <a:t>re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re</a:t>
            </a:r>
            <a:r>
              <a:rPr dirty="0" sz="1600" spc="-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3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ignifi</a:t>
            </a:r>
            <a:r>
              <a:rPr dirty="0" sz="1600" spc="-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cant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gap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in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ser</a:t>
            </a:r>
            <a:r>
              <a:rPr dirty="0" sz="1600" spc="-1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vices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40">
                <a:solidFill>
                  <a:srgbClr val="0C0C0C"/>
                </a:solidFill>
                <a:latin typeface="Gadugi"/>
                <a:cs typeface="Gadugi"/>
              </a:rPr>
              <a:t>specifically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de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c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collaboration,</a:t>
            </a:r>
            <a:r>
              <a:rPr dirty="0" sz="1600" spc="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 t</a:t>
            </a:r>
            <a:r>
              <a:rPr dirty="0" sz="1600" spc="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y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students</a:t>
            </a:r>
            <a:r>
              <a:rPr dirty="0" sz="1600" spc="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resorting</a:t>
            </a:r>
            <a:r>
              <a:rPr dirty="0" sz="1600" spc="2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ragmented</a:t>
            </a:r>
            <a:r>
              <a:rPr dirty="0" sz="1600" spc="3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2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less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secure</a:t>
            </a:r>
            <a:r>
              <a:rPr dirty="0" sz="1600" spc="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means</a:t>
            </a:r>
            <a:r>
              <a:rPr dirty="0" sz="1600" spc="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sharing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 s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udy</a:t>
            </a:r>
            <a:r>
              <a:rPr dirty="0" sz="1600" spc="5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te</a:t>
            </a:r>
            <a:r>
              <a:rPr dirty="0" sz="1600" spc="-1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2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.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This</a:t>
            </a:r>
            <a:r>
              <a:rPr dirty="0" sz="1600" spc="5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pro</a:t>
            </a:r>
            <a:r>
              <a:rPr dirty="0" sz="1600" spc="-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j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ct</a:t>
            </a:r>
            <a:r>
              <a:rPr dirty="0" sz="1600" spc="5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i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leverage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5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Django</a:t>
            </a:r>
            <a:r>
              <a:rPr dirty="0" sz="1600" spc="5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-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m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w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o</a:t>
            </a:r>
            <a:r>
              <a:rPr dirty="0" sz="1600" spc="-1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k</a:t>
            </a:r>
            <a:r>
              <a:rPr dirty="0" sz="1600" spc="5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25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develop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</a:t>
            </a:r>
            <a:r>
              <a:rPr dirty="0" sz="1600" spc="-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e</a:t>
            </a:r>
            <a:r>
              <a:rPr dirty="0" sz="1600" spc="-20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r-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5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iendly,</a:t>
            </a:r>
            <a:r>
              <a:rPr dirty="0" sz="1600" spc="3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secure,</a:t>
            </a:r>
            <a:r>
              <a:rPr dirty="0" sz="1600" spc="2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2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scalable</a:t>
            </a:r>
            <a:r>
              <a:rPr dirty="0" sz="1600" spc="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web</a:t>
            </a:r>
            <a:r>
              <a:rPr dirty="0" sz="1600" spc="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45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3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2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not</a:t>
            </a:r>
            <a:r>
              <a:rPr dirty="0" sz="1600" spc="2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only</a:t>
            </a:r>
            <a:r>
              <a:rPr dirty="0" sz="1600" spc="2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Gadugi"/>
                <a:cs typeface="Gadugi"/>
              </a:rPr>
              <a:t>facilitates</a:t>
            </a:r>
            <a:r>
              <a:rPr dirty="0" sz="1600" spc="3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25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easy</a:t>
            </a:r>
            <a:r>
              <a:rPr dirty="0" sz="1600" spc="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5">
                <a:solidFill>
                  <a:srgbClr val="0C0C0C"/>
                </a:solidFill>
                <a:latin typeface="Gadugi"/>
                <a:cs typeface="Gadugi"/>
              </a:rPr>
              <a:t>sharing</a:t>
            </a:r>
            <a:r>
              <a:rPr dirty="0" sz="1600" spc="3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organization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2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but</a:t>
            </a:r>
            <a:r>
              <a:rPr dirty="0" sz="1600" spc="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also</a:t>
            </a:r>
            <a:r>
              <a:rPr dirty="0" sz="1600" spc="1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enhances</a:t>
            </a:r>
            <a:r>
              <a:rPr dirty="0" sz="1600" spc="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overall</a:t>
            </a:r>
            <a:r>
              <a:rPr dirty="0" sz="1600" spc="25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30">
                <a:solidFill>
                  <a:srgbClr val="0C0C0C"/>
                </a:solidFill>
                <a:latin typeface="Gadugi"/>
                <a:cs typeface="Gadugi"/>
              </a:rPr>
              <a:t>learning</a:t>
            </a:r>
            <a:r>
              <a:rPr dirty="0" sz="1600" spc="3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experience</a:t>
            </a:r>
            <a:r>
              <a:rPr dirty="0" sz="1600" spc="2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through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collaborative</a:t>
            </a:r>
            <a:r>
              <a:rPr dirty="0" sz="1600" spc="-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features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5">
                <a:solidFill>
                  <a:srgbClr val="0C0C0C"/>
                </a:solidFill>
                <a:latin typeface="Gadugi"/>
                <a:cs typeface="Gadugi"/>
              </a:rPr>
              <a:t>community-</a:t>
            </a:r>
            <a:r>
              <a:rPr dirty="0" sz="1600" spc="-1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driven</a:t>
            </a:r>
            <a:r>
              <a:rPr dirty="0" sz="1600" spc="5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approach.</a:t>
            </a:r>
            <a:endParaRPr sz="16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46357" y="1631552"/>
            <a:ext cx="192532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Project</a:t>
            </a:r>
            <a:r>
              <a:rPr dirty="0" sz="1850" spc="-7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Overview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6240780"/>
            <a:ext cx="10683240" cy="0"/>
          </a:xfrm>
          <a:custGeom>
            <a:avLst/>
            <a:gdLst/>
            <a:ahLst/>
            <a:cxnLst/>
            <a:rect l="l" t="t" r="r" b="b"/>
            <a:pathLst>
              <a:path w="10683240" h="0">
                <a:moveTo>
                  <a:pt x="0" y="0"/>
                </a:moveTo>
                <a:lnTo>
                  <a:pt x="106832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55551" y="6354897"/>
            <a:ext cx="9944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Arial MT"/>
                <a:cs typeface="Arial MT"/>
              </a:rPr>
              <a:t>Source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:google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888" y="1949195"/>
            <a:ext cx="6169151" cy="4061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330835" cy="66040"/>
          </a:xfrm>
          <a:custGeom>
            <a:avLst/>
            <a:gdLst/>
            <a:ahLst/>
            <a:cxnLst/>
            <a:rect l="l" t="t" r="r" b="b"/>
            <a:pathLst>
              <a:path w="330835" h="66040">
                <a:moveTo>
                  <a:pt x="330708" y="65531"/>
                </a:moveTo>
                <a:lnTo>
                  <a:pt x="0" y="65531"/>
                </a:lnTo>
                <a:lnTo>
                  <a:pt x="0" y="0"/>
                </a:lnTo>
                <a:lnTo>
                  <a:pt x="330708" y="0"/>
                </a:lnTo>
                <a:lnTo>
                  <a:pt x="330708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701784" y="6717792"/>
            <a:ext cx="981710" cy="66040"/>
          </a:xfrm>
          <a:custGeom>
            <a:avLst/>
            <a:gdLst/>
            <a:ahLst/>
            <a:cxnLst/>
            <a:rect l="l" t="t" r="r" b="b"/>
            <a:pathLst>
              <a:path w="981709" h="66040">
                <a:moveTo>
                  <a:pt x="981455" y="65531"/>
                </a:moveTo>
                <a:lnTo>
                  <a:pt x="0" y="65531"/>
                </a:lnTo>
                <a:lnTo>
                  <a:pt x="0" y="0"/>
                </a:lnTo>
                <a:lnTo>
                  <a:pt x="981455" y="0"/>
                </a:lnTo>
                <a:lnTo>
                  <a:pt x="981455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68237" y="2216787"/>
            <a:ext cx="5080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50">
                <a:solidFill>
                  <a:srgbClr val="364150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220200" y="6240780"/>
            <a:ext cx="1463040" cy="0"/>
          </a:xfrm>
          <a:custGeom>
            <a:avLst/>
            <a:gdLst/>
            <a:ahLst/>
            <a:cxnLst/>
            <a:rect l="l" t="t" r="r" b="b"/>
            <a:pathLst>
              <a:path w="1463040" h="0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68251" y="6387486"/>
            <a:ext cx="99695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0"/>
              </a:lnSpc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:</a:t>
            </a:r>
            <a:r>
              <a:rPr dirty="0" sz="1150" spc="-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GPT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 spc="-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59080" y="2090928"/>
            <a:ext cx="9425940" cy="373380"/>
          </a:xfrm>
          <a:custGeom>
            <a:avLst/>
            <a:gdLst/>
            <a:ahLst/>
            <a:cxnLst/>
            <a:rect l="l" t="t" r="r" b="b"/>
            <a:pathLst>
              <a:path w="9425940" h="373380">
                <a:moveTo>
                  <a:pt x="9425940" y="373379"/>
                </a:moveTo>
                <a:lnTo>
                  <a:pt x="0" y="373379"/>
                </a:lnTo>
                <a:lnTo>
                  <a:pt x="0" y="0"/>
                </a:lnTo>
                <a:lnTo>
                  <a:pt x="9425940" y="0"/>
                </a:lnTo>
                <a:lnTo>
                  <a:pt x="9425940" y="373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59080" y="6329171"/>
            <a:ext cx="9281160" cy="248920"/>
          </a:xfrm>
          <a:custGeom>
            <a:avLst/>
            <a:gdLst/>
            <a:ahLst/>
            <a:cxnLst/>
            <a:rect l="l" t="t" r="r" b="b"/>
            <a:pathLst>
              <a:path w="9281160" h="248920">
                <a:moveTo>
                  <a:pt x="9281160" y="248412"/>
                </a:moveTo>
                <a:lnTo>
                  <a:pt x="0" y="248412"/>
                </a:lnTo>
                <a:lnTo>
                  <a:pt x="0" y="0"/>
                </a:lnTo>
                <a:lnTo>
                  <a:pt x="9281160" y="0"/>
                </a:lnTo>
                <a:lnTo>
                  <a:pt x="9281160" y="248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-12700" y="1443133"/>
            <a:ext cx="9711055" cy="545909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825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Proposed</a:t>
            </a:r>
            <a:r>
              <a:rPr dirty="0" sz="1850" spc="-114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Solution</a:t>
            </a:r>
            <a:endParaRPr sz="1850">
              <a:latin typeface="Arial"/>
              <a:cs typeface="Arial"/>
            </a:endParaRPr>
          </a:p>
          <a:p>
            <a:pPr marL="280670">
              <a:lnSpc>
                <a:spcPct val="100000"/>
              </a:lnSpc>
              <a:spcBef>
                <a:spcPts val="620"/>
              </a:spcBef>
            </a:pP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proposed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solution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is</a:t>
            </a:r>
            <a:r>
              <a:rPr dirty="0" sz="1600" spc="3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develop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comprehensive,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secure,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user-</a:t>
            </a:r>
            <a:r>
              <a:rPr dirty="0" sz="1600" spc="-1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friendly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endParaRPr sz="1600">
              <a:latin typeface="Gadugi"/>
              <a:cs typeface="Gadugi"/>
            </a:endParaRPr>
          </a:p>
          <a:p>
            <a:pPr marL="280670" marR="144780">
              <a:lnSpc>
                <a:spcPts val="1960"/>
              </a:lnSpc>
              <a:spcBef>
                <a:spcPts val="60"/>
              </a:spcBef>
            </a:pP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Sharing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Web</a:t>
            </a:r>
            <a:r>
              <a:rPr dirty="0" sz="1600" spc="3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tailored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students,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educators,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academic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institutions.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This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will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leverage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Django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ramework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its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robustness,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security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features,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and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scalability.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Below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are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key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components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3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proposed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solution:</a:t>
            </a:r>
            <a:endParaRPr sz="1600">
              <a:latin typeface="Gadugi"/>
              <a:cs typeface="Gadugi"/>
            </a:endParaRPr>
          </a:p>
          <a:p>
            <a:pPr marL="565150" indent="-284480">
              <a:lnSpc>
                <a:spcPts val="1889"/>
              </a:lnSpc>
              <a:buAutoNum type="arabicPeriod"/>
              <a:tabLst>
                <a:tab pos="565150" algn="l"/>
              </a:tabLst>
            </a:pP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System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Architecture</a:t>
            </a:r>
            <a:endParaRPr sz="1600">
              <a:latin typeface="Gadugi"/>
              <a:cs typeface="Gadugi"/>
            </a:endParaRPr>
          </a:p>
          <a:p>
            <a:pPr lvl="1" marL="280670" marR="254000" indent="-1905">
              <a:lnSpc>
                <a:spcPct val="101200"/>
              </a:lnSpc>
              <a:spcBef>
                <a:spcPts val="7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80670" algn="l"/>
                <a:tab pos="360680" algn="l"/>
              </a:tabLst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Backend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Development: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Utilize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Django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server-</a:t>
            </a:r>
            <a:r>
              <a:rPr dirty="0" sz="1600" spc="-1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side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logic,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database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management,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user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authentication,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session</a:t>
            </a:r>
            <a:r>
              <a:rPr dirty="0" sz="1600" spc="3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4">
                <a:solidFill>
                  <a:srgbClr val="0C0C0C"/>
                </a:solidFill>
                <a:latin typeface="Gadugi"/>
                <a:cs typeface="Gadugi"/>
              </a:rPr>
              <a:t>management,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ensuring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secure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efficient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backend</a:t>
            </a:r>
            <a:endParaRPr sz="1600">
              <a:latin typeface="Gadugi"/>
              <a:cs typeface="Gadugi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structure.</a:t>
            </a:r>
            <a:endParaRPr sz="1600">
              <a:latin typeface="Gadugi"/>
              <a:cs typeface="Gadugi"/>
            </a:endParaRPr>
          </a:p>
          <a:p>
            <a:pPr lvl="1" marL="363855" indent="-84455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363855" algn="l"/>
              </a:tabLst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Frontend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Integration: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Employ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H</a:t>
            </a:r>
            <a:r>
              <a:rPr dirty="0" sz="1600" spc="-22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T</a:t>
            </a:r>
            <a:r>
              <a:rPr dirty="0" sz="1600" spc="-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ML</a:t>
            </a:r>
            <a:r>
              <a:rPr dirty="0" sz="1600" spc="-1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CSS,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and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Java</a:t>
            </a:r>
            <a:r>
              <a:rPr dirty="0" sz="1600" spc="-11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20">
                <a:solidFill>
                  <a:srgbClr val="0C0C0C"/>
                </a:solidFill>
                <a:latin typeface="Gadugi"/>
                <a:cs typeface="Gadugi"/>
              </a:rPr>
              <a:t>Script,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alongside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Django’s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template</a:t>
            </a:r>
            <a:endParaRPr sz="1600">
              <a:latin typeface="Gadugi"/>
              <a:cs typeface="Gadugi"/>
            </a:endParaRPr>
          </a:p>
          <a:p>
            <a:pPr marL="280670">
              <a:lnSpc>
                <a:spcPct val="100000"/>
              </a:lnSpc>
              <a:spcBef>
                <a:spcPts val="35"/>
              </a:spcBef>
            </a:pP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system,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create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an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intuitive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responsive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interface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that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enhances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experience.</a:t>
            </a:r>
            <a:endParaRPr sz="1600">
              <a:latin typeface="Gadugi"/>
              <a:cs typeface="Gadugi"/>
            </a:endParaRPr>
          </a:p>
          <a:p>
            <a:pPr lvl="1" marL="280670" marR="372110" indent="-3810">
              <a:lnSpc>
                <a:spcPct val="102499"/>
              </a:lnSpc>
              <a:spcBef>
                <a:spcPts val="3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80670" algn="l"/>
                <a:tab pos="356235" algn="l"/>
              </a:tabLst>
            </a:pP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Database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Design: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Design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relational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database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schema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that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efficiently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stores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data,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notes,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categories,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interactions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facilitate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quick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retrieval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secure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storage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endParaRPr sz="1600">
              <a:latin typeface="Gadugi"/>
              <a:cs typeface="Gadugi"/>
            </a:endParaRPr>
          </a:p>
          <a:p>
            <a:pPr marL="280670">
              <a:lnSpc>
                <a:spcPts val="1895"/>
              </a:lnSpc>
            </a:pP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information.</a:t>
            </a:r>
            <a:endParaRPr sz="1600">
              <a:latin typeface="Gadugi"/>
              <a:cs typeface="Gadugi"/>
            </a:endParaRPr>
          </a:p>
          <a:p>
            <a:pPr marL="563245" indent="-282575">
              <a:lnSpc>
                <a:spcPct val="100000"/>
              </a:lnSpc>
              <a:spcBef>
                <a:spcPts val="40"/>
              </a:spcBef>
              <a:buAutoNum type="arabicPeriod" startAt="2"/>
              <a:tabLst>
                <a:tab pos="563245" algn="l"/>
              </a:tabLst>
            </a:pP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Core</a:t>
            </a:r>
            <a:r>
              <a:rPr dirty="0" sz="1600" spc="2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Features</a:t>
            </a:r>
            <a:endParaRPr sz="1600">
              <a:latin typeface="Gadugi"/>
              <a:cs typeface="Gadugi"/>
            </a:endParaRPr>
          </a:p>
          <a:p>
            <a:pPr lvl="1" marL="356870" indent="-77470">
              <a:lnSpc>
                <a:spcPct val="100000"/>
              </a:lnSpc>
              <a:spcBef>
                <a:spcPts val="80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356870" algn="l"/>
              </a:tabLst>
            </a:pP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Authentication</a:t>
            </a:r>
            <a:r>
              <a:rPr dirty="0" sz="1600" spc="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2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Authorization:</a:t>
            </a:r>
            <a:r>
              <a:rPr dirty="0" sz="1600" spc="2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Implement</a:t>
            </a:r>
            <a:r>
              <a:rPr dirty="0" sz="1600" spc="3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Django’s</a:t>
            </a:r>
            <a:r>
              <a:rPr dirty="0" sz="1600" spc="13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built-</a:t>
            </a:r>
            <a:r>
              <a:rPr dirty="0" sz="1600" spc="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in</a:t>
            </a:r>
            <a:r>
              <a:rPr dirty="0" sz="1600" spc="1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authentication</a:t>
            </a:r>
            <a:endParaRPr sz="1600">
              <a:latin typeface="Gadugi"/>
              <a:cs typeface="Gadugi"/>
            </a:endParaRPr>
          </a:p>
          <a:p>
            <a:pPr marL="280670" marR="587375">
              <a:lnSpc>
                <a:spcPct val="102499"/>
              </a:lnSpc>
              <a:spcBef>
                <a:spcPts val="15"/>
              </a:spcBef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system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manage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accounts,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secure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login/logout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processes,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ensure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data privacy.</a:t>
            </a:r>
            <a:endParaRPr sz="1600">
              <a:latin typeface="Gadugi"/>
              <a:cs typeface="Gadugi"/>
            </a:endParaRPr>
          </a:p>
          <a:p>
            <a:pPr marL="12700">
              <a:lnSpc>
                <a:spcPts val="1910"/>
              </a:lnSpc>
              <a:tabLst>
                <a:tab pos="280670" algn="l"/>
              </a:tabLst>
            </a:pPr>
            <a:r>
              <a:rPr dirty="0" sz="1600" strike="sngStrike">
                <a:latin typeface="Times New Roman"/>
                <a:cs typeface="Times New Roman"/>
              </a:rPr>
              <a:t>	</a:t>
            </a:r>
            <a:r>
              <a:rPr dirty="0" sz="1600" strike="sngStrike">
                <a:latin typeface="Arial MT"/>
                <a:cs typeface="Arial MT"/>
              </a:rPr>
              <a:t>•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35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 strike="noStrike">
                <a:solidFill>
                  <a:srgbClr val="0C0C0C"/>
                </a:solidFill>
                <a:latin typeface="Gadugi"/>
                <a:cs typeface="Gadugi"/>
              </a:rPr>
              <a:t>Management:</a:t>
            </a:r>
            <a:r>
              <a:rPr dirty="0" sz="1600" spc="49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 strike="noStrike">
                <a:solidFill>
                  <a:srgbClr val="0C0C0C"/>
                </a:solidFill>
                <a:latin typeface="Gadugi"/>
                <a:cs typeface="Gadugi"/>
              </a:rPr>
              <a:t>Enable</a:t>
            </a:r>
            <a:r>
              <a:rPr dirty="0" sz="1600" spc="48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 strike="noStrike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3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 strike="noStrike">
                <a:solidFill>
                  <a:srgbClr val="0C0C0C"/>
                </a:solidFill>
                <a:latin typeface="Gadugi"/>
                <a:cs typeface="Gadugi"/>
              </a:rPr>
              <a:t>upload,</a:t>
            </a:r>
            <a:r>
              <a:rPr dirty="0" sz="1600" spc="45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 strike="noStrike">
                <a:solidFill>
                  <a:srgbClr val="0C0C0C"/>
                </a:solidFill>
                <a:latin typeface="Gadugi"/>
                <a:cs typeface="Gadugi"/>
              </a:rPr>
              <a:t>download,</a:t>
            </a:r>
            <a:r>
              <a:rPr dirty="0" sz="1600" spc="35" strike="noStrike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 strike="noStrike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0" strike="noStrike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 strike="noStrike">
                <a:solidFill>
                  <a:srgbClr val="0C0C0C"/>
                </a:solidFill>
                <a:latin typeface="Gadugi"/>
                <a:cs typeface="Gadugi"/>
              </a:rPr>
              <a:t>manage</a:t>
            </a:r>
            <a:r>
              <a:rPr dirty="0" sz="1600" spc="30" strike="noStrike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notes</a:t>
            </a:r>
            <a:r>
              <a:rPr dirty="0" sz="1600" spc="39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in</a:t>
            </a:r>
            <a:r>
              <a:rPr dirty="0" sz="1600" spc="49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 strike="noStrike">
                <a:solidFill>
                  <a:srgbClr val="0C0C0C"/>
                </a:solidFill>
                <a:latin typeface="Gadugi"/>
                <a:cs typeface="Gadugi"/>
              </a:rPr>
              <a:t>various</a:t>
            </a:r>
            <a:endParaRPr sz="1600">
              <a:latin typeface="Gadugi"/>
              <a:cs typeface="Gadugi"/>
            </a:endParaRPr>
          </a:p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formats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PD</a:t>
            </a:r>
            <a:r>
              <a:rPr dirty="0" sz="1600" spc="-1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F,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DOCX</a:t>
            </a:r>
            <a:r>
              <a:rPr dirty="0" sz="1600" spc="-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3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8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T,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etc.),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features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creating,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editing,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deleting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notes.</a:t>
            </a:r>
            <a:endParaRPr sz="1600">
              <a:latin typeface="Gadugi"/>
              <a:cs typeface="Gadugi"/>
            </a:endParaRPr>
          </a:p>
          <a:p>
            <a:pPr marL="353695">
              <a:lnSpc>
                <a:spcPct val="100000"/>
              </a:lnSpc>
              <a:spcBef>
                <a:spcPts val="50"/>
              </a:spcBef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Collaboration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Tools:</a:t>
            </a:r>
            <a:r>
              <a:rPr dirty="0" sz="1600" spc="3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Incorporate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features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users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comment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on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notes,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rate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them,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endParaRPr sz="160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9372600" y="6240780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 h="0">
                <a:moveTo>
                  <a:pt x="0" y="0"/>
                </a:moveTo>
                <a:lnTo>
                  <a:pt x="13106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-12700" y="1615112"/>
            <a:ext cx="10285095" cy="5100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6910" indent="-28194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676910" algn="l"/>
              </a:tabLst>
            </a:pP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Security</a:t>
            </a:r>
            <a:r>
              <a:rPr dirty="0" sz="1600" spc="3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10">
                <a:solidFill>
                  <a:srgbClr val="0C0C0C"/>
                </a:solidFill>
                <a:latin typeface="Gadugi"/>
                <a:cs typeface="Gadugi"/>
              </a:rPr>
              <a:t>Privacy</a:t>
            </a:r>
            <a:endParaRPr sz="1600">
              <a:latin typeface="Gadugi"/>
              <a:cs typeface="Gadugi"/>
            </a:endParaRPr>
          </a:p>
          <a:p>
            <a:pPr lvl="1" marL="394970" marR="153670" indent="-1905">
              <a:lnSpc>
                <a:spcPts val="1960"/>
              </a:lnSpc>
              <a:spcBef>
                <a:spcPts val="5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94970" algn="l"/>
                <a:tab pos="475615" algn="l"/>
                <a:tab pos="4819015" algn="l"/>
              </a:tabLst>
            </a:pP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Implement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Django’s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security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best</a:t>
            </a:r>
            <a:r>
              <a:rPr dirty="0" sz="1600" spc="3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practices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protect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against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common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vulnerabilities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such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5">
                <a:solidFill>
                  <a:srgbClr val="0C0C0C"/>
                </a:solidFill>
                <a:latin typeface="Gadugi"/>
                <a:cs typeface="Gadugi"/>
              </a:rPr>
              <a:t>as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SQ</a:t>
            </a:r>
            <a:r>
              <a:rPr dirty="0" sz="1600" spc="-1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L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injection,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Cross-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Site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Scripting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XSS),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95">
                <a:solidFill>
                  <a:srgbClr val="0C0C0C"/>
                </a:solidFill>
                <a:latin typeface="Gadugi"/>
                <a:cs typeface="Gadugi"/>
              </a:rPr>
              <a:t>Cross-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Site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Request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Forgery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CSRF).</a:t>
            </a:r>
            <a:endParaRPr sz="1600">
              <a:latin typeface="Gadugi"/>
              <a:cs typeface="Gadugi"/>
            </a:endParaRPr>
          </a:p>
          <a:p>
            <a:pPr lvl="1" marL="475615" indent="-81915">
              <a:lnSpc>
                <a:spcPts val="188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475615" algn="l"/>
              </a:tabLst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Ensure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data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privacy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by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adhering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3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regulations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such</a:t>
            </a:r>
            <a:r>
              <a:rPr dirty="0" sz="1600" spc="3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as</a:t>
            </a:r>
            <a:r>
              <a:rPr dirty="0" sz="1600" spc="3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G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D</a:t>
            </a:r>
            <a:r>
              <a:rPr dirty="0" sz="1600" spc="-2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P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R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handling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3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personal</a:t>
            </a:r>
            <a:endParaRPr sz="1600">
              <a:latin typeface="Gadugi"/>
              <a:cs typeface="Gadugi"/>
            </a:endParaRPr>
          </a:p>
          <a:p>
            <a:pPr marL="394970">
              <a:lnSpc>
                <a:spcPct val="100000"/>
              </a:lnSpc>
              <a:spcBef>
                <a:spcPts val="35"/>
              </a:spcBef>
            </a:pP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information.</a:t>
            </a:r>
            <a:endParaRPr sz="1600">
              <a:latin typeface="Gadugi"/>
              <a:cs typeface="Gadugi"/>
            </a:endParaRPr>
          </a:p>
          <a:p>
            <a:pPr marL="676910" indent="-281940">
              <a:lnSpc>
                <a:spcPct val="100000"/>
              </a:lnSpc>
              <a:spcBef>
                <a:spcPts val="35"/>
              </a:spcBef>
              <a:buAutoNum type="arabicPeriod" startAt="4"/>
              <a:tabLst>
                <a:tab pos="676910" algn="l"/>
              </a:tabLst>
            </a:pP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Scalability</a:t>
            </a:r>
            <a:r>
              <a:rPr dirty="0" sz="1600" spc="3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Performance</a:t>
            </a:r>
            <a:endParaRPr sz="1600">
              <a:latin typeface="Gadugi"/>
              <a:cs typeface="Gadugi"/>
            </a:endParaRPr>
          </a:p>
          <a:p>
            <a:pPr lvl="1" marL="394970" marR="5080" indent="-1905">
              <a:lnSpc>
                <a:spcPct val="101899"/>
              </a:lnSpc>
              <a:buClr>
                <a:srgbClr val="000000"/>
              </a:buClr>
              <a:buSzPct val="81250"/>
              <a:buFont typeface="Arial MT"/>
              <a:buChar char="•"/>
              <a:tabLst>
                <a:tab pos="394970" algn="l"/>
                <a:tab pos="462915" algn="l"/>
              </a:tabLst>
            </a:pP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Design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with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scalability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in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mind,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allowing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for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easy</a:t>
            </a:r>
            <a:r>
              <a:rPr dirty="0" sz="1600" spc="4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adaptation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increased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20">
                <a:solidFill>
                  <a:srgbClr val="0C0C0C"/>
                </a:solidFill>
                <a:latin typeface="Gadugi"/>
                <a:cs typeface="Gadugi"/>
              </a:rPr>
              <a:t>user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numbers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data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volume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without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performance</a:t>
            </a:r>
            <a:r>
              <a:rPr dirty="0" sz="1600" spc="4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degradation.</a:t>
            </a:r>
            <a:endParaRPr sz="1600">
              <a:latin typeface="Gadugi"/>
              <a:cs typeface="Gadugi"/>
            </a:endParaRPr>
          </a:p>
          <a:p>
            <a:pPr lvl="1" marL="394970" marR="393065" indent="-1905">
              <a:lnSpc>
                <a:spcPct val="101800"/>
              </a:lnSpc>
              <a:spcBef>
                <a:spcPts val="40"/>
              </a:spcBef>
              <a:buClr>
                <a:srgbClr val="000000"/>
              </a:buClr>
              <a:buSzPct val="81250"/>
              <a:buFont typeface="Arial MT"/>
              <a:buChar char="•"/>
              <a:tabLst>
                <a:tab pos="394970" algn="l"/>
                <a:tab pos="467359" algn="l"/>
                <a:tab pos="4173854" algn="l"/>
              </a:tabLst>
            </a:pP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Utilize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Django’s</a:t>
            </a:r>
            <a:r>
              <a:rPr dirty="0" sz="1600" spc="3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caching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5">
                <a:solidFill>
                  <a:srgbClr val="0C0C0C"/>
                </a:solidFill>
                <a:latin typeface="Gadugi"/>
                <a:cs typeface="Gadugi"/>
              </a:rPr>
              <a:t>ramework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	to</a:t>
            </a:r>
            <a:r>
              <a:rPr dirty="0" sz="1600" spc="4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enhance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performance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reduce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server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load.</a:t>
            </a:r>
            <a:endParaRPr sz="1600">
              <a:latin typeface="Gadugi"/>
              <a:cs typeface="Gadugi"/>
            </a:endParaRPr>
          </a:p>
          <a:p>
            <a:pPr marL="676910" indent="-281940">
              <a:lnSpc>
                <a:spcPct val="100000"/>
              </a:lnSpc>
              <a:buAutoNum type="arabicPeriod" startAt="5"/>
              <a:tabLst>
                <a:tab pos="676910" algn="l"/>
              </a:tabLst>
            </a:pP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3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Experience</a:t>
            </a:r>
            <a:r>
              <a:rPr dirty="0" sz="1600" spc="3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UX)</a:t>
            </a:r>
            <a:r>
              <a:rPr dirty="0" sz="1600" spc="3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Design</a:t>
            </a:r>
            <a:endParaRPr sz="1600">
              <a:latin typeface="Gadugi"/>
              <a:cs typeface="Gadugi"/>
            </a:endParaRPr>
          </a:p>
          <a:p>
            <a:pPr lvl="1" marL="394970" marR="774700" indent="-1905">
              <a:lnSpc>
                <a:spcPct val="101899"/>
              </a:lnSpc>
              <a:spcBef>
                <a:spcPts val="35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394970" algn="l"/>
                <a:tab pos="470534" algn="l"/>
              </a:tabLst>
            </a:pP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Follow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user-</a:t>
            </a:r>
            <a:r>
              <a:rPr dirty="0" sz="1600" spc="-1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centered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design</a:t>
            </a:r>
            <a:r>
              <a:rPr dirty="0" sz="1600" spc="4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approach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create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an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accessible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engaging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platform,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ensuring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that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UI/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UX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caters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3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needs</a:t>
            </a:r>
            <a:r>
              <a:rPr dirty="0" sz="1600" spc="43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preferences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of</a:t>
            </a:r>
            <a:r>
              <a:rPr dirty="0" sz="1600" spc="29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target</a:t>
            </a:r>
            <a:r>
              <a:rPr dirty="0" sz="1600" spc="4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audience.</a:t>
            </a:r>
            <a:endParaRPr sz="1600">
              <a:latin typeface="Gadugi"/>
              <a:cs typeface="Gadugi"/>
            </a:endParaRPr>
          </a:p>
          <a:p>
            <a:pPr lvl="1" marL="394970" marR="307975" indent="-1905">
              <a:lnSpc>
                <a:spcPct val="102499"/>
              </a:lnSpc>
              <a:spcBef>
                <a:spcPts val="60"/>
              </a:spcBef>
              <a:buClr>
                <a:srgbClr val="000000"/>
              </a:buClr>
              <a:buSzPct val="87500"/>
              <a:buFont typeface="Arial MT"/>
              <a:buChar char="•"/>
              <a:tabLst>
                <a:tab pos="394970" algn="l"/>
                <a:tab pos="475615" algn="l"/>
              </a:tabLst>
            </a:pP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Implement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responsive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design</a:t>
            </a:r>
            <a:r>
              <a:rPr dirty="0" sz="1600" spc="43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principles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ensure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is</a:t>
            </a:r>
            <a:r>
              <a:rPr dirty="0" sz="1600" spc="4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accessible</a:t>
            </a:r>
            <a:r>
              <a:rPr dirty="0" sz="1600" spc="42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across</a:t>
            </a:r>
            <a:r>
              <a:rPr dirty="0" sz="1600" spc="484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various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devices</a:t>
            </a:r>
            <a:r>
              <a:rPr dirty="0" sz="1600" spc="49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screen</a:t>
            </a:r>
            <a:r>
              <a:rPr dirty="0" sz="1600" spc="4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sizes.</a:t>
            </a:r>
            <a:endParaRPr sz="1600">
              <a:latin typeface="Gadugi"/>
              <a:cs typeface="Gadugi"/>
            </a:endParaRPr>
          </a:p>
          <a:p>
            <a:pPr marL="676910" indent="-281940">
              <a:lnSpc>
                <a:spcPts val="1845"/>
              </a:lnSpc>
              <a:buAutoNum type="arabicPeriod" startAt="6"/>
              <a:tabLst>
                <a:tab pos="676910" algn="l"/>
              </a:tabLst>
            </a:pP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Testing</a:t>
            </a:r>
            <a:r>
              <a:rPr dirty="0" sz="1600" spc="32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6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>
                <a:solidFill>
                  <a:srgbClr val="0C0C0C"/>
                </a:solidFill>
                <a:latin typeface="Gadugi"/>
                <a:cs typeface="Gadugi"/>
              </a:rPr>
              <a:t>Quality</a:t>
            </a:r>
            <a:r>
              <a:rPr dirty="0" sz="1600" spc="3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Assurance</a:t>
            </a:r>
            <a:endParaRPr sz="1600">
              <a:latin typeface="Gadugi"/>
              <a:cs typeface="Gadugi"/>
            </a:endParaRPr>
          </a:p>
          <a:p>
            <a:pPr lvl="1" marL="394970" marR="125095" indent="-2540">
              <a:lnSpc>
                <a:spcPts val="1939"/>
              </a:lnSpc>
              <a:spcBef>
                <a:spcPts val="6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394970" algn="l"/>
                <a:tab pos="471805" algn="l"/>
              </a:tabLst>
            </a:pP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	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Conduct</a:t>
            </a:r>
            <a:r>
              <a:rPr dirty="0" sz="1600" spc="45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thorough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testing,</a:t>
            </a:r>
            <a:r>
              <a:rPr dirty="0" sz="1600" spc="48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0">
                <a:solidFill>
                  <a:srgbClr val="0C0C0C"/>
                </a:solidFill>
                <a:latin typeface="Gadugi"/>
                <a:cs typeface="Gadugi"/>
              </a:rPr>
              <a:t>including</a:t>
            </a:r>
            <a:r>
              <a:rPr dirty="0" sz="1600" spc="4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unit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tests,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90">
                <a:solidFill>
                  <a:srgbClr val="0C0C0C"/>
                </a:solidFill>
                <a:latin typeface="Gadugi"/>
                <a:cs typeface="Gadugi"/>
              </a:rPr>
              <a:t>integration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tests,</a:t>
            </a:r>
            <a:r>
              <a:rPr dirty="0" sz="1600" spc="45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75">
                <a:solidFill>
                  <a:srgbClr val="0C0C0C"/>
                </a:solidFill>
                <a:latin typeface="Gadugi"/>
                <a:cs typeface="Gadugi"/>
              </a:rPr>
              <a:t>acceptance</a:t>
            </a:r>
            <a:r>
              <a:rPr dirty="0" sz="1600" spc="47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testing </a:t>
            </a:r>
            <a:r>
              <a:rPr dirty="0" sz="1600" spc="-10">
                <a:solidFill>
                  <a:srgbClr val="0C0C0C"/>
                </a:solidFill>
                <a:latin typeface="Gadugi"/>
                <a:cs typeface="Gadugi"/>
              </a:rPr>
              <a:t>(</a:t>
            </a:r>
            <a:r>
              <a:rPr dirty="0" sz="1600" spc="-24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UAT)</a:t>
            </a:r>
            <a:r>
              <a:rPr dirty="0" sz="1600" spc="-10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,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to</a:t>
            </a:r>
            <a:r>
              <a:rPr dirty="0" sz="1600" spc="409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0">
                <a:solidFill>
                  <a:srgbClr val="0C0C0C"/>
                </a:solidFill>
                <a:latin typeface="Gadugi"/>
                <a:cs typeface="Gadugi"/>
              </a:rPr>
              <a:t>ensure</a:t>
            </a:r>
            <a:r>
              <a:rPr dirty="0" sz="1600" spc="41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the</a:t>
            </a:r>
            <a:r>
              <a:rPr dirty="0" sz="1600" spc="45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0">
                <a:solidFill>
                  <a:srgbClr val="0C0C0C"/>
                </a:solidFill>
                <a:latin typeface="Gadugi"/>
                <a:cs typeface="Gadugi"/>
              </a:rPr>
              <a:t>application</a:t>
            </a:r>
            <a:r>
              <a:rPr dirty="0" sz="1600" spc="30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is</a:t>
            </a:r>
            <a:r>
              <a:rPr dirty="0" sz="1600" spc="31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reliable,</a:t>
            </a:r>
            <a:r>
              <a:rPr dirty="0" sz="1600" spc="44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55">
                <a:solidFill>
                  <a:srgbClr val="0C0C0C"/>
                </a:solidFill>
                <a:latin typeface="Gadugi"/>
                <a:cs typeface="Gadugi"/>
              </a:rPr>
              <a:t>secure,</a:t>
            </a:r>
            <a:r>
              <a:rPr dirty="0" sz="1600" spc="475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35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>
                <a:solidFill>
                  <a:srgbClr val="0C0C0C"/>
                </a:solidFill>
                <a:latin typeface="Gadugi"/>
                <a:cs typeface="Gadugi"/>
              </a:rPr>
              <a:t>user-</a:t>
            </a:r>
            <a:r>
              <a:rPr dirty="0" sz="1600" spc="-200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>
                <a:solidFill>
                  <a:srgbClr val="0C0C0C"/>
                </a:solidFill>
                <a:latin typeface="Gadugi"/>
                <a:cs typeface="Gadugi"/>
              </a:rPr>
              <a:t>friendly.</a:t>
            </a:r>
            <a:endParaRPr sz="1600">
              <a:latin typeface="Gadugi"/>
              <a:cs typeface="Gadugi"/>
            </a:endParaRPr>
          </a:p>
          <a:p>
            <a:pPr marL="12700">
              <a:lnSpc>
                <a:spcPts val="1914"/>
              </a:lnSpc>
              <a:tabLst>
                <a:tab pos="394970" algn="l"/>
                <a:tab pos="4096385" algn="l"/>
              </a:tabLst>
            </a:pPr>
            <a:r>
              <a:rPr dirty="0" sz="1600" strike="sngStrike">
                <a:latin typeface="Times New Roman"/>
                <a:cs typeface="Times New Roman"/>
              </a:rPr>
              <a:t>	</a:t>
            </a:r>
            <a:r>
              <a:rPr dirty="0" sz="1600" spc="60" strike="sngStrike">
                <a:latin typeface="Arial MT"/>
                <a:cs typeface="Arial MT"/>
              </a:rPr>
              <a:t>•</a:t>
            </a:r>
            <a:r>
              <a:rPr dirty="0" sz="1600" spc="60" strike="noStrike">
                <a:solidFill>
                  <a:srgbClr val="0C0C0C"/>
                </a:solidFill>
                <a:latin typeface="Gadugi"/>
                <a:cs typeface="Gadugi"/>
              </a:rPr>
              <a:t>Utilize</a:t>
            </a:r>
            <a:r>
              <a:rPr dirty="0" sz="1600" spc="40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Django’s</a:t>
            </a:r>
            <a:r>
              <a:rPr dirty="0" sz="1600" spc="35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 strike="noStrike">
                <a:solidFill>
                  <a:srgbClr val="0C0C0C"/>
                </a:solidFill>
                <a:latin typeface="Gadugi"/>
                <a:cs typeface="Gadugi"/>
              </a:rPr>
              <a:t>testing</a:t>
            </a:r>
            <a:r>
              <a:rPr dirty="0" sz="1600" spc="41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-10" strike="noStrike">
                <a:solidFill>
                  <a:srgbClr val="0C0C0C"/>
                </a:solidFill>
                <a:latin typeface="Gadugi"/>
                <a:cs typeface="Gadugi"/>
              </a:rPr>
              <a:t>f</a:t>
            </a:r>
            <a:r>
              <a:rPr dirty="0" sz="1600" spc="-25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100" strike="noStrike">
                <a:solidFill>
                  <a:srgbClr val="0C0C0C"/>
                </a:solidFill>
                <a:latin typeface="Gadugi"/>
                <a:cs typeface="Gadugi"/>
              </a:rPr>
              <a:t>ramework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	to</a:t>
            </a:r>
            <a:r>
              <a:rPr dirty="0" sz="1600" spc="40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85" strike="noStrike">
                <a:solidFill>
                  <a:srgbClr val="0C0C0C"/>
                </a:solidFill>
                <a:latin typeface="Gadugi"/>
                <a:cs typeface="Gadugi"/>
              </a:rPr>
              <a:t>automate</a:t>
            </a:r>
            <a:r>
              <a:rPr dirty="0" sz="1600" spc="35" strike="noStrike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 strike="noStrike">
                <a:solidFill>
                  <a:srgbClr val="0C0C0C"/>
                </a:solidFill>
                <a:latin typeface="Gadugi"/>
                <a:cs typeface="Gadugi"/>
              </a:rPr>
              <a:t>test</a:t>
            </a:r>
            <a:r>
              <a:rPr dirty="0" sz="1600" spc="45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cases</a:t>
            </a:r>
            <a:r>
              <a:rPr dirty="0" sz="1600" spc="355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5" strike="noStrike">
                <a:solidFill>
                  <a:srgbClr val="0C0C0C"/>
                </a:solidFill>
                <a:latin typeface="Gadugi"/>
                <a:cs typeface="Gadugi"/>
              </a:rPr>
              <a:t>and</a:t>
            </a:r>
            <a:r>
              <a:rPr dirty="0" sz="1600" spc="40" strike="noStrike">
                <a:solidFill>
                  <a:srgbClr val="0C0C0C"/>
                </a:solidFill>
                <a:latin typeface="Gadugi"/>
                <a:cs typeface="Gadugi"/>
              </a:rPr>
              <a:t>  </a:t>
            </a:r>
            <a:r>
              <a:rPr dirty="0" sz="1600" spc="50" strike="noStrike">
                <a:solidFill>
                  <a:srgbClr val="0C0C0C"/>
                </a:solidFill>
                <a:latin typeface="Gadugi"/>
                <a:cs typeface="Gadugi"/>
              </a:rPr>
              <a:t>ensure</a:t>
            </a:r>
            <a:r>
              <a:rPr dirty="0" sz="1600" spc="42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trike="noStrike">
                <a:solidFill>
                  <a:srgbClr val="0C0C0C"/>
                </a:solidFill>
                <a:latin typeface="Gadugi"/>
                <a:cs typeface="Gadugi"/>
              </a:rPr>
              <a:t>code</a:t>
            </a:r>
            <a:r>
              <a:rPr dirty="0" sz="1600" spc="340" strike="noStrike">
                <a:solidFill>
                  <a:srgbClr val="0C0C0C"/>
                </a:solidFill>
                <a:latin typeface="Gadugi"/>
                <a:cs typeface="Gadugi"/>
              </a:rPr>
              <a:t> </a:t>
            </a:r>
            <a:r>
              <a:rPr dirty="0" sz="1600" spc="60" strike="noStrike">
                <a:solidFill>
                  <a:srgbClr val="0C0C0C"/>
                </a:solidFill>
                <a:latin typeface="Gadugi"/>
                <a:cs typeface="Gadugi"/>
              </a:rPr>
              <a:t>integrity.</a:t>
            </a:r>
            <a:endParaRPr sz="1600">
              <a:latin typeface="Gadugi"/>
              <a:cs typeface="Gadugi"/>
            </a:endParaRPr>
          </a:p>
          <a:p>
            <a:pPr marL="280670" marR="9156065">
              <a:lnSpc>
                <a:spcPct val="101800"/>
              </a:lnSpc>
              <a:spcBef>
                <a:spcPts val="4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75">
                <a:latin typeface="Arial MT"/>
                <a:cs typeface="Arial MT"/>
              </a:rPr>
              <a:t> </a:t>
            </a:r>
            <a:r>
              <a:rPr dirty="0" sz="1150" spc="-20">
                <a:latin typeface="Arial MT"/>
                <a:cs typeface="Arial MT"/>
              </a:rPr>
              <a:t>:GPT </a:t>
            </a:r>
            <a:r>
              <a:rPr dirty="0" sz="1150" spc="-50">
                <a:latin typeface="Arial MT"/>
                <a:cs typeface="Arial MT"/>
              </a:rPr>
              <a:t>4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46357" y="1631552"/>
            <a:ext cx="193548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35" b="1">
                <a:solidFill>
                  <a:srgbClr val="213162"/>
                </a:solidFill>
                <a:latin typeface="Arial"/>
                <a:cs typeface="Arial"/>
              </a:rPr>
              <a:t>Technology</a:t>
            </a:r>
            <a:r>
              <a:rPr dirty="0" sz="1850" spc="-6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20" b="1">
                <a:solidFill>
                  <a:srgbClr val="213162"/>
                </a:solidFill>
                <a:latin typeface="Arial"/>
                <a:cs typeface="Arial"/>
              </a:rPr>
              <a:t>Used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2849880"/>
            <a:ext cx="3430524" cy="294436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2476" y="2776727"/>
            <a:ext cx="4866131" cy="244144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642086" y="2380176"/>
            <a:ext cx="91821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Front-</a:t>
            </a:r>
            <a:r>
              <a:rPr dirty="0" sz="1600" spc="-25"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22355" y="2293269"/>
            <a:ext cx="893444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Back-</a:t>
            </a:r>
            <a:r>
              <a:rPr dirty="0" sz="1600" spc="-25">
                <a:latin typeface="Arial MT"/>
                <a:cs typeface="Arial MT"/>
              </a:rPr>
              <a:t>end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0" y="6240780"/>
            <a:ext cx="10683240" cy="0"/>
          </a:xfrm>
          <a:custGeom>
            <a:avLst/>
            <a:gdLst/>
            <a:ahLst/>
            <a:cxnLst/>
            <a:rect l="l" t="t" r="r" b="b"/>
            <a:pathLst>
              <a:path w="10683240" h="0">
                <a:moveTo>
                  <a:pt x="0" y="0"/>
                </a:moveTo>
                <a:lnTo>
                  <a:pt x="106832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55551" y="6354897"/>
            <a:ext cx="56578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: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931164"/>
            <a:ext cx="1328928" cy="380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2728" y="874775"/>
            <a:ext cx="192405" cy="481965"/>
          </a:xfrm>
          <a:custGeom>
            <a:avLst/>
            <a:gdLst/>
            <a:ahLst/>
            <a:cxnLst/>
            <a:rect l="l" t="t" r="r" b="b"/>
            <a:pathLst>
              <a:path w="192404" h="481965">
                <a:moveTo>
                  <a:pt x="192023" y="481583"/>
                </a:moveTo>
                <a:lnTo>
                  <a:pt x="0" y="481583"/>
                </a:lnTo>
                <a:lnTo>
                  <a:pt x="0" y="0"/>
                </a:lnTo>
                <a:lnTo>
                  <a:pt x="192023" y="0"/>
                </a:lnTo>
                <a:lnTo>
                  <a:pt x="192023" y="481583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91371" y="8747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5">
                <a:moveTo>
                  <a:pt x="121920" y="481583"/>
                </a:moveTo>
                <a:lnTo>
                  <a:pt x="0" y="481583"/>
                </a:lnTo>
                <a:lnTo>
                  <a:pt x="0" y="0"/>
                </a:lnTo>
                <a:lnTo>
                  <a:pt x="121920" y="0"/>
                </a:lnTo>
                <a:lnTo>
                  <a:pt x="121920" y="481583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6717792"/>
            <a:ext cx="10683240" cy="66040"/>
          </a:xfrm>
          <a:custGeom>
            <a:avLst/>
            <a:gdLst/>
            <a:ahLst/>
            <a:cxnLst/>
            <a:rect l="l" t="t" r="r" b="b"/>
            <a:pathLst>
              <a:path w="10683240" h="66040">
                <a:moveTo>
                  <a:pt x="10683240" y="65531"/>
                </a:moveTo>
                <a:lnTo>
                  <a:pt x="0" y="65531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5531"/>
                </a:lnTo>
                <a:close/>
              </a:path>
            </a:pathLst>
          </a:custGeom>
          <a:solidFill>
            <a:srgbClr val="2131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477" y="867917"/>
            <a:ext cx="8537575" cy="504825"/>
            <a:chOff x="-14477" y="867917"/>
            <a:chExt cx="853757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882395"/>
              <a:ext cx="8509000" cy="474345"/>
            </a:xfrm>
            <a:custGeom>
              <a:avLst/>
              <a:gdLst/>
              <a:ahLst/>
              <a:cxnLst/>
              <a:rect l="l" t="t" r="r" b="b"/>
              <a:pathLst>
                <a:path w="8509000" h="474344">
                  <a:moveTo>
                    <a:pt x="8508492" y="473963"/>
                  </a:moveTo>
                  <a:lnTo>
                    <a:pt x="0" y="473963"/>
                  </a:lnTo>
                  <a:lnTo>
                    <a:pt x="0" y="0"/>
                  </a:lnTo>
                  <a:lnTo>
                    <a:pt x="8508492" y="0"/>
                  </a:lnTo>
                  <a:lnTo>
                    <a:pt x="8508492" y="473963"/>
                  </a:lnTo>
                  <a:close/>
                </a:path>
              </a:pathLst>
            </a:custGeom>
            <a:solidFill>
              <a:srgbClr val="2131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82395"/>
              <a:ext cx="8509000" cy="475615"/>
            </a:xfrm>
            <a:custGeom>
              <a:avLst/>
              <a:gdLst/>
              <a:ahLst/>
              <a:cxnLst/>
              <a:rect l="l" t="t" r="r" b="b"/>
              <a:pathLst>
                <a:path w="8509000" h="475615">
                  <a:moveTo>
                    <a:pt x="0" y="0"/>
                  </a:moveTo>
                  <a:lnTo>
                    <a:pt x="8508492" y="0"/>
                  </a:lnTo>
                  <a:lnTo>
                    <a:pt x="8508492" y="475487"/>
                  </a:lnTo>
                  <a:lnTo>
                    <a:pt x="0" y="475487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131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45"/>
              <a:t> </a:t>
            </a:r>
            <a:r>
              <a:rPr dirty="0"/>
              <a:t>Gen</a:t>
            </a:r>
            <a:r>
              <a:rPr dirty="0" spc="-35"/>
              <a:t> </a:t>
            </a:r>
            <a:r>
              <a:rPr dirty="0" spc="-10"/>
              <a:t>Employability</a:t>
            </a:r>
            <a:r>
              <a:rPr dirty="0" spc="-7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46357" y="1631552"/>
            <a:ext cx="226060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Modelling</a:t>
            </a:r>
            <a:r>
              <a:rPr dirty="0" sz="1850" spc="-7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213162"/>
                </a:solidFill>
                <a:latin typeface="Arial"/>
                <a:cs typeface="Arial"/>
              </a:rPr>
              <a:t>&amp;</a:t>
            </a:r>
            <a:r>
              <a:rPr dirty="0" sz="1850" spc="-55" b="1">
                <a:solidFill>
                  <a:srgbClr val="213162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213162"/>
                </a:solidFill>
                <a:latin typeface="Arial"/>
                <a:cs typeface="Arial"/>
              </a:rPr>
              <a:t>Results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6240780"/>
            <a:ext cx="10683240" cy="0"/>
          </a:xfrm>
          <a:custGeom>
            <a:avLst/>
            <a:gdLst/>
            <a:ahLst/>
            <a:cxnLst/>
            <a:rect l="l" t="t" r="r" b="b"/>
            <a:pathLst>
              <a:path w="10683240" h="0">
                <a:moveTo>
                  <a:pt x="0" y="0"/>
                </a:moveTo>
                <a:lnTo>
                  <a:pt x="10683239" y="0"/>
                </a:lnTo>
              </a:path>
            </a:pathLst>
          </a:custGeom>
          <a:ln w="10668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55551" y="6354897"/>
            <a:ext cx="56578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Source</a:t>
            </a:r>
            <a:r>
              <a:rPr dirty="0" sz="1150" spc="-50">
                <a:latin typeface="Arial MT"/>
                <a:cs typeface="Arial MT"/>
              </a:rPr>
              <a:t> :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2017776"/>
            <a:ext cx="8372855" cy="3970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NotesSharingwebappliationusingdjango_sravankumarreddy.pptx</dc:title>
  <dcterms:created xsi:type="dcterms:W3CDTF">2024-05-09T06:27:07Z</dcterms:created>
  <dcterms:modified xsi:type="dcterms:W3CDTF">2024-05-09T06:27:07Z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LastSaved">
    <vt:filetime>2024-05-09T00:00:00Z</vt:filetime>
  </property>
  <property fmtid="{D5CDD505-2E9C-101B-9397-08002B2CF9AE}" pid="4" name="Producer">
    <vt:lpwstr>Microsoft: Print To PDF</vt:lpwstr>
  </property>
</Properties>
</file>