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embeddedFontLst>
    <p:embeddedFont>
      <p:font typeface="Franklin Gothic"/>
      <p:regular r:id="rId23"/>
    </p:embeddedFont>
    <p:embeddedFont>
      <p:font typeface="Libre Franklin"/>
      <p:regular r:id="rId24"/>
      <p:bold r:id="rId25"/>
      <p:italic r:id="rId26"/>
      <p:boldItalic r:id="rId27"/>
    </p:embeddedFont>
    <p:embeddedFont>
      <p:font typeface="Calibri" panose="020F050202020403020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4" name="Google Shape;94;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c87b8010ce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g2c87b8010ce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c87b8010ce_0_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g2c87b8010ce_0_8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9" name="Google Shape;16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1" name="Google Shape;181;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7" name="Google Shape;18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3" name="Google Shape;193;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1" name="Google Shape;10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7" name="Google Shape;10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9" name="Google Shape;11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5" name="Google Shape;12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2" name="Google Shape;132;p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0" name="Google Shape;140;p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8" name="Google Shape;148;p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txBox="1"/>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24" name="Google Shape;24;p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660" algn="l">
              <a:lnSpc>
                <a:spcPct val="110000"/>
              </a:lnSpc>
              <a:spcBef>
                <a:spcPts val="340"/>
              </a:spcBef>
              <a:spcAft>
                <a:spcPts val="0"/>
              </a:spcAft>
              <a:buSzPts val="1564"/>
              <a:buChar char="◼"/>
              <a:defRPr/>
            </a:lvl1pPr>
            <a:lvl2pPr marL="914400" lvl="1" indent="-310515" algn="l">
              <a:lnSpc>
                <a:spcPct val="100000"/>
              </a:lnSpc>
              <a:spcBef>
                <a:spcPts val="600"/>
              </a:spcBef>
              <a:spcAft>
                <a:spcPts val="0"/>
              </a:spcAft>
              <a:buSzPts val="1288"/>
              <a:buChar char="◼"/>
              <a:defRPr/>
            </a:lvl2pPr>
            <a:lvl3pPr marL="1371600" lvl="2" indent="-304800" algn="l">
              <a:lnSpc>
                <a:spcPct val="100000"/>
              </a:lnSpc>
              <a:spcBef>
                <a:spcPts val="600"/>
              </a:spcBef>
              <a:spcAft>
                <a:spcPts val="0"/>
              </a:spcAft>
              <a:buSzPts val="1196"/>
              <a:buChar char="◼"/>
              <a:defRPr/>
            </a:lvl3pPr>
            <a:lvl4pPr marL="1828800" lvl="3" indent="-292735" algn="l">
              <a:lnSpc>
                <a:spcPct val="100000"/>
              </a:lnSpc>
              <a:spcBef>
                <a:spcPts val="600"/>
              </a:spcBef>
              <a:spcAft>
                <a:spcPts val="0"/>
              </a:spcAft>
              <a:buSzPts val="1012"/>
              <a:buChar char="◼"/>
              <a:defRPr/>
            </a:lvl4pPr>
            <a:lvl5pPr marL="2286000" lvl="4" indent="-292735" algn="l">
              <a:lnSpc>
                <a:spcPct val="100000"/>
              </a:lnSpc>
              <a:spcBef>
                <a:spcPts val="600"/>
              </a:spcBef>
              <a:spcAft>
                <a:spcPts val="0"/>
              </a:spcAft>
              <a:buSzPts val="1012"/>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79" name="Google Shape;79;p11"/>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81" name="Google Shape;81;p11"/>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91" name="Google Shape;91;p1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28" name="Google Shape;28;p3"/>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33" name="Google Shape;33;p4"/>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5"/>
          <p:cNvSpPr txBox="1"/>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40" name="Google Shape;40;p5"/>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44" name="Google Shape;44;p6"/>
          <p:cNvSpPr txBox="1"/>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45" name="Google Shape;45;p6"/>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47" name="Google Shape;47;p6"/>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p:txBody>
      </p:sp>
      <p:sp>
        <p:nvSpPr>
          <p:cNvPr id="51" name="Google Shape;51;p7"/>
          <p:cNvSpPr txBox="1"/>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52" name="Google Shape;52;p7"/>
          <p:cNvSpPr txBox="1"/>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p:txBody>
      </p:sp>
      <p:sp>
        <p:nvSpPr>
          <p:cNvPr id="53" name="Google Shape;53;p7"/>
          <p:cNvSpPr txBox="1"/>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lnSpc>
                <a:spcPct val="100000"/>
              </a:lnSpc>
              <a:spcBef>
                <a:spcPts val="600"/>
              </a:spcBef>
              <a:spcAft>
                <a:spcPts val="0"/>
              </a:spcAft>
              <a:buSzPts val="1656"/>
              <a:buChar char="◼"/>
              <a:defRPr/>
            </a:lvl2pPr>
            <a:lvl3pPr marL="1371600" lvl="2" indent="-334010" algn="l">
              <a:lnSpc>
                <a:spcPct val="100000"/>
              </a:lnSpc>
              <a:spcBef>
                <a:spcPts val="600"/>
              </a:spcBef>
              <a:spcAft>
                <a:spcPts val="0"/>
              </a:spcAft>
              <a:buSzPts val="1656"/>
              <a:buChar char="◼"/>
              <a:defRPr/>
            </a:lvl3pPr>
            <a:lvl4pPr marL="1828800" lvl="3" indent="-334010" algn="l">
              <a:lnSpc>
                <a:spcPct val="100000"/>
              </a:lnSpc>
              <a:spcBef>
                <a:spcPts val="600"/>
              </a:spcBef>
              <a:spcAft>
                <a:spcPts val="0"/>
              </a:spcAft>
              <a:buSzPts val="1656"/>
              <a:buChar char="◼"/>
              <a:defRPr/>
            </a:lvl4pPr>
            <a:lvl5pPr marL="2286000" lvl="4" indent="-334010" algn="l">
              <a:lnSpc>
                <a:spcPct val="100000"/>
              </a:lnSpc>
              <a:spcBef>
                <a:spcPts val="600"/>
              </a:spcBef>
              <a:spcAft>
                <a:spcPts val="0"/>
              </a:spcAft>
              <a:buSzPts val="1656"/>
              <a:buChar char="◼"/>
              <a:defRPr/>
            </a:lvl5pPr>
            <a:lvl6pPr marL="2743200" lvl="5" indent="-334010" algn="l">
              <a:lnSpc>
                <a:spcPct val="100000"/>
              </a:lnSpc>
              <a:spcBef>
                <a:spcPts val="600"/>
              </a:spcBef>
              <a:spcAft>
                <a:spcPts val="0"/>
              </a:spcAft>
              <a:buSzPts val="1656"/>
              <a:buChar char="◼"/>
              <a:defRPr/>
            </a:lvl6pPr>
            <a:lvl7pPr marL="3200400" lvl="6" indent="-334010" algn="l">
              <a:lnSpc>
                <a:spcPct val="100000"/>
              </a:lnSpc>
              <a:spcBef>
                <a:spcPts val="600"/>
              </a:spcBef>
              <a:spcAft>
                <a:spcPts val="0"/>
              </a:spcAft>
              <a:buSzPts val="1656"/>
              <a:buChar char="◼"/>
              <a:defRPr/>
            </a:lvl7pPr>
            <a:lvl8pPr marL="3657600" lvl="7" indent="-334010" algn="l">
              <a:lnSpc>
                <a:spcPct val="100000"/>
              </a:lnSpc>
              <a:spcBef>
                <a:spcPts val="600"/>
              </a:spcBef>
              <a:spcAft>
                <a:spcPts val="0"/>
              </a:spcAft>
              <a:buSzPts val="1656"/>
              <a:buChar char="◼"/>
              <a:defRPr/>
            </a:lvl8pPr>
            <a:lvl9pPr marL="4114800" lvl="8" indent="-334010" algn="l">
              <a:lnSpc>
                <a:spcPct val="100000"/>
              </a:lnSpc>
              <a:spcBef>
                <a:spcPts val="600"/>
              </a:spcBef>
              <a:spcAft>
                <a:spcPts val="600"/>
              </a:spcAft>
              <a:buSzPts val="1656"/>
              <a:buChar char="◼"/>
              <a:defRPr/>
            </a:lvl9pPr>
          </a:lstStyle>
          <a:p/>
        </p:txBody>
      </p:sp>
      <p:sp>
        <p:nvSpPr>
          <p:cNvPr id="54" name="Google Shape;54;p7"/>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56" name="Google Shape;56;p7"/>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8"/>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60" name="Google Shape;60;p8"/>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9"/>
          <p:cNvSpPr txBox="1"/>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4010" algn="l">
              <a:lnSpc>
                <a:spcPct val="100000"/>
              </a:lnSpc>
              <a:spcBef>
                <a:spcPts val="600"/>
              </a:spcBef>
              <a:spcAft>
                <a:spcPts val="0"/>
              </a:spcAft>
              <a:buSzPts val="1656"/>
              <a:buChar char="◼"/>
              <a:defRPr sz="1800">
                <a:solidFill>
                  <a:schemeClr val="dk2"/>
                </a:solidFill>
              </a:defRPr>
            </a:lvl2pPr>
            <a:lvl3pPr marL="1371600" lvl="2" indent="-321945" algn="l">
              <a:lnSpc>
                <a:spcPct val="100000"/>
              </a:lnSpc>
              <a:spcBef>
                <a:spcPts val="600"/>
              </a:spcBef>
              <a:spcAft>
                <a:spcPts val="0"/>
              </a:spcAft>
              <a:buSzPts val="1472"/>
              <a:buChar char="◼"/>
              <a:defRPr sz="1600">
                <a:solidFill>
                  <a:schemeClr val="dk2"/>
                </a:solidFill>
              </a:defRPr>
            </a:lvl3pPr>
            <a:lvl4pPr marL="1828800" lvl="3" indent="-310515" algn="l">
              <a:lnSpc>
                <a:spcPct val="100000"/>
              </a:lnSpc>
              <a:spcBef>
                <a:spcPts val="600"/>
              </a:spcBef>
              <a:spcAft>
                <a:spcPts val="0"/>
              </a:spcAft>
              <a:buSzPts val="1288"/>
              <a:buChar char="◼"/>
              <a:defRPr sz="1400">
                <a:solidFill>
                  <a:schemeClr val="dk2"/>
                </a:solidFill>
              </a:defRPr>
            </a:lvl4pPr>
            <a:lvl5pPr marL="2286000" lvl="4" indent="-310515" algn="l">
              <a:lnSpc>
                <a:spcPct val="100000"/>
              </a:lnSpc>
              <a:spcBef>
                <a:spcPts val="600"/>
              </a:spcBef>
              <a:spcAft>
                <a:spcPts val="0"/>
              </a:spcAft>
              <a:buSzPts val="1288"/>
              <a:buChar char="◼"/>
              <a:defRPr sz="1400">
                <a:solidFill>
                  <a:schemeClr val="dk2"/>
                </a:solidFill>
              </a:defRPr>
            </a:lvl5pPr>
            <a:lvl6pPr marL="2743200" lvl="5" indent="-310515" algn="l">
              <a:lnSpc>
                <a:spcPct val="100000"/>
              </a:lnSpc>
              <a:spcBef>
                <a:spcPts val="600"/>
              </a:spcBef>
              <a:spcAft>
                <a:spcPts val="0"/>
              </a:spcAft>
              <a:buSzPts val="1288"/>
              <a:buChar char="◼"/>
              <a:defRPr sz="1400">
                <a:solidFill>
                  <a:schemeClr val="dk2"/>
                </a:solidFill>
              </a:defRPr>
            </a:lvl6pPr>
            <a:lvl7pPr marL="3200400" lvl="6" indent="-310515" algn="l">
              <a:lnSpc>
                <a:spcPct val="100000"/>
              </a:lnSpc>
              <a:spcBef>
                <a:spcPts val="600"/>
              </a:spcBef>
              <a:spcAft>
                <a:spcPts val="0"/>
              </a:spcAft>
              <a:buSzPts val="1288"/>
              <a:buChar char="◼"/>
              <a:defRPr sz="1400">
                <a:solidFill>
                  <a:schemeClr val="dk2"/>
                </a:solidFill>
              </a:defRPr>
            </a:lvl7pPr>
            <a:lvl8pPr marL="3657600" lvl="7" indent="-310515" algn="l">
              <a:lnSpc>
                <a:spcPct val="100000"/>
              </a:lnSpc>
              <a:spcBef>
                <a:spcPts val="600"/>
              </a:spcBef>
              <a:spcAft>
                <a:spcPts val="0"/>
              </a:spcAft>
              <a:buSzPts val="1288"/>
              <a:buChar char="◼"/>
              <a:defRPr sz="1400">
                <a:solidFill>
                  <a:schemeClr val="dk2"/>
                </a:solidFill>
              </a:defRPr>
            </a:lvl8pPr>
            <a:lvl9pPr marL="4114800" lvl="8" indent="-310515"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p:txBody>
      </p:sp>
      <p:sp>
        <p:nvSpPr>
          <p:cNvPr id="66" name="Google Shape;66;p9"/>
          <p:cNvSpPr txBox="1"/>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68" name="Google Shape;68;p9"/>
          <p:cNvSpPr txBox="1"/>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type="pic" idx="2"/>
          </p:nvPr>
        </p:nvSpPr>
        <p:spPr>
          <a:xfrm>
            <a:off x="447817" y="641350"/>
            <a:ext cx="11290859" cy="3651249"/>
          </a:xfrm>
          <a:prstGeom prst="rect">
            <a:avLst/>
          </a:prstGeom>
          <a:noFill/>
          <a:ln>
            <a:noFill/>
          </a:ln>
        </p:spPr>
      </p:sp>
      <p:sp>
        <p:nvSpPr>
          <p:cNvPr id="72" name="Google Shape;72;p10"/>
          <p:cNvSpPr txBox="1"/>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p:txBody>
      </p:sp>
      <p:sp>
        <p:nvSpPr>
          <p:cNvPr id="73" name="Google Shape;73;p10"/>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75" name="Google Shape;75;p10"/>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p:txBody>
      </p:sp>
      <p:sp>
        <p:nvSpPr>
          <p:cNvPr id="12" name="Google Shape;12;p1"/>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13" name="Google Shape;13;p1"/>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fld>
            <a:endParaRPr lang="en-IN"/>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 name="Google Shape;17;p1" descr="Logo&#10;&#10;Description automatically generated"/>
          <p:cNvPicPr preferRelativeResize="0"/>
          <p:nvPr/>
        </p:nvPicPr>
        <p:blipFill rotWithShape="1">
          <a:blip r:embed="rId12"/>
          <a:srcRect/>
          <a:stretch>
            <a:fill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panose="020B0604020202020204"/>
              <a:buNone/>
            </a:pPr>
            <a:r>
              <a:rPr lang="en-IN" b="1">
                <a:solidFill>
                  <a:schemeClr val="accent1"/>
                </a:solidFill>
                <a:latin typeface="Arial" panose="020B0604020202020204"/>
                <a:ea typeface="Arial" panose="020B0604020202020204"/>
                <a:cs typeface="Arial" panose="020B0604020202020204"/>
                <a:sym typeface="Arial" panose="020B0604020202020204"/>
              </a:rPr>
              <a:t>KEYLOGGER</a:t>
            </a:r>
            <a:endParaRPr lang="en-IN"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IN" sz="3200" b="1" i="0" u="none" strike="noStrike" cap="none">
                <a:solidFill>
                  <a:srgbClr val="1482AB"/>
                </a:solidFill>
                <a:latin typeface="Arial" panose="020B0604020202020204"/>
                <a:ea typeface="Arial" panose="020B0604020202020204"/>
                <a:cs typeface="Arial" panose="020B0604020202020204"/>
                <a:sym typeface="Arial" panose="020B0604020202020204"/>
              </a:rPr>
              <a:t>CAPSTONE PROJECT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3"/>
          <p:cNvSpPr txBox="1"/>
          <p:nvPr/>
        </p:nvSpPr>
        <p:spPr>
          <a:xfrm>
            <a:off x="3117529" y="4586365"/>
            <a:ext cx="7980300" cy="132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1482AB"/>
                </a:solidFill>
                <a:latin typeface="Arial" panose="020B0604020202020204"/>
                <a:ea typeface="Arial" panose="020B0604020202020204"/>
                <a:cs typeface="Arial" panose="020B0604020202020204"/>
                <a:sym typeface="Arial" panose="020B0604020202020204"/>
              </a:rPr>
              <a:t>Presented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1482AB"/>
                </a:solidFill>
                <a:latin typeface="Arial" panose="020B0604020202020204"/>
                <a:ea typeface="Arial" panose="020B0604020202020204"/>
                <a:cs typeface="Arial" panose="020B0604020202020204"/>
                <a:sym typeface="Arial" panose="020B0604020202020204"/>
              </a:rPr>
              <a:t>1. </a:t>
            </a:r>
            <a:r>
              <a:rPr lang="en-US" altLang="en-IN" sz="2000" b="1" i="0" u="none" strike="noStrike" cap="none">
                <a:solidFill>
                  <a:srgbClr val="1482AB"/>
                </a:solidFill>
                <a:latin typeface="Arial" panose="020B0604020202020204"/>
                <a:ea typeface="Arial" panose="020B0604020202020204"/>
                <a:cs typeface="Arial" panose="020B0604020202020204"/>
                <a:sym typeface="Arial" panose="020B0604020202020204"/>
              </a:rPr>
              <a:t>MADHANKUMAR .S</a:t>
            </a:r>
            <a:endParaRPr sz="2000" b="1" i="0" u="none" strike="noStrike" cap="none">
              <a:solidFill>
                <a:srgbClr val="1482AB"/>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1482AB"/>
                </a:solidFill>
                <a:latin typeface="Arial" panose="020B0604020202020204"/>
                <a:ea typeface="Arial" panose="020B0604020202020204"/>
                <a:cs typeface="Arial" panose="020B0604020202020204"/>
                <a:sym typeface="Arial" panose="020B0604020202020204"/>
              </a:rPr>
              <a:t>2. University College Engineering, kanchipuram.</a:t>
            </a:r>
            <a:endParaRPr sz="2000" b="1" i="0" u="none" strike="noStrike" cap="none">
              <a:solidFill>
                <a:srgbClr val="1482AB"/>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1482AB"/>
                </a:solidFill>
                <a:latin typeface="Arial" panose="020B0604020202020204"/>
                <a:ea typeface="Arial" panose="020B0604020202020204"/>
                <a:cs typeface="Arial" panose="020B0604020202020204"/>
                <a:sym typeface="Arial" panose="020B0604020202020204"/>
              </a:rPr>
              <a:t>3. B.E(CSE).</a:t>
            </a:r>
            <a:endParaRPr sz="2000" b="1" i="0" u="none" strike="noStrike" cap="none">
              <a:solidFill>
                <a:srgbClr val="1482AB"/>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panose="020B0604020202020204"/>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panose="020B0604020202020204"/>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panose="020B0604020202020204"/>
              <a:buNone/>
            </a:pPr>
            <a:r>
              <a:rPr lang="en-IN" sz="1400"/>
              <a:t> {"Released": "'t'"}]</a:t>
            </a:r>
            <a:endParaRPr sz="1400"/>
          </a:p>
          <a:p>
            <a:pPr marL="0" lvl="0" indent="0" algn="l" rtl="0">
              <a:spcBef>
                <a:spcPts val="36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lang="en-IN"/>
          </a:p>
          <a:p>
            <a:pPr marL="0" lvl="0" indent="0" algn="l" rtl="0">
              <a:spcBef>
                <a:spcPts val="360"/>
              </a:spcBef>
              <a:spcAft>
                <a:spcPts val="0"/>
              </a:spcAft>
              <a:buNone/>
            </a:pPr>
          </a:p>
          <a:p>
            <a:pPr marL="0" lvl="0" indent="0" algn="l" rtl="0">
              <a:spcBef>
                <a:spcPts val="36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RESULT</a:t>
            </a:r>
            <a:endParaRPr lang="en-IN"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72" name="Google Shape;172;p24"/>
          <p:cNvSpPr txBox="1"/>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sz="2500">
                <a:solidFill>
                  <a:schemeClr val="dk1"/>
                </a:solidFill>
                <a:latin typeface="Calibri" panose="020F0502020204030204"/>
                <a:ea typeface="Calibri" panose="020F0502020204030204"/>
                <a:cs typeface="Calibri" panose="020F0502020204030204"/>
                <a:sym typeface="Calibri" panose="020F0502020204030204"/>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IN"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78" name="Google Shape;178;p25"/>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IN" sz="2500">
                <a:solidFill>
                  <a:schemeClr val="dk1"/>
                </a:solidFill>
                <a:latin typeface="Calibri" panose="020F0502020204030204"/>
                <a:ea typeface="Calibri" panose="020F0502020204030204"/>
                <a:cs typeface="Calibri" panose="020F0502020204030204"/>
                <a:sym typeface="Calibri" panose="020F0502020204030204"/>
              </a:rPr>
              <a:t>T</a:t>
            </a:r>
            <a:r>
              <a:rPr lang="en-IN" sz="2500">
                <a:solidFill>
                  <a:schemeClr val="dk1"/>
                </a:solidFill>
                <a:latin typeface="Calibri" panose="020F0502020204030204"/>
                <a:ea typeface="Calibri" panose="020F0502020204030204"/>
                <a:cs typeface="Calibri" panose="020F0502020204030204"/>
                <a:sym typeface="Calibri" panose="020F0502020204030204"/>
              </a:rPr>
              <a: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6"/>
          <p:cNvSpPr txBox="1"/>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10000"/>
              </a:lnSpc>
              <a:spcBef>
                <a:spcPts val="0"/>
              </a:spcBef>
              <a:spcAft>
                <a:spcPts val="0"/>
              </a:spcAft>
              <a:buSzPct val="77000"/>
              <a:buNone/>
            </a:pPr>
            <a:endParaRPr sz="2400" b="1"/>
          </a:p>
          <a:p>
            <a:pPr marL="0" lvl="0" indent="0" algn="l" rtl="0">
              <a:lnSpc>
                <a:spcPct val="115000"/>
              </a:lnSpc>
              <a:spcBef>
                <a:spcPts val="0"/>
              </a:spcBef>
              <a:spcAft>
                <a:spcPts val="0"/>
              </a:spcAft>
              <a:buSzPct val="81000"/>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ct val="46000"/>
              <a:buFont typeface="Arial" panose="020B060402020202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ct val="46000"/>
              <a:buFont typeface="Arial" panose="020B0604020202020204"/>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ct val="46000"/>
              <a:buFont typeface="Arial" panose="020B0604020202020204"/>
              <a:buNone/>
            </a:pPr>
            <a:r>
              <a:rPr lang="en-IN" sz="2400">
                <a:solidFill>
                  <a:schemeClr val="dk1"/>
                </a:solidFill>
                <a:latin typeface="Calibri" panose="020F0502020204030204"/>
                <a:ea typeface="Calibri" panose="020F0502020204030204"/>
                <a:cs typeface="Calibri" panose="020F0502020204030204"/>
                <a:sym typeface="Calibri" panose="020F0502020204030204"/>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0" algn="l" rtl="0">
              <a:lnSpc>
                <a:spcPct val="110000"/>
              </a:lnSpc>
              <a:spcBef>
                <a:spcPts val="1000"/>
              </a:spcBef>
              <a:spcAft>
                <a:spcPts val="0"/>
              </a:spcAft>
              <a:buSzPct val="97000"/>
              <a:buNone/>
            </a:pPr>
            <a:endParaRPr sz="2000"/>
          </a:p>
          <a:p>
            <a:pPr marL="305435" lvl="0" indent="-206375" algn="l" rtl="0">
              <a:lnSpc>
                <a:spcPct val="110000"/>
              </a:lnSpc>
              <a:spcBef>
                <a:spcPts val="940"/>
              </a:spcBef>
              <a:spcAft>
                <a:spcPts val="0"/>
              </a:spcAft>
              <a:buSzPct val="92000"/>
              <a:buNone/>
            </a:p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panose="020B0604020202020204"/>
              <a:buNone/>
            </a:pPr>
            <a:r>
              <a:rPr lang="en-IN" sz="4400" b="1" i="0" u="none" strike="noStrike" cap="none">
                <a:solidFill>
                  <a:schemeClr val="accent1"/>
                </a:solidFill>
                <a:latin typeface="Arial" panose="020B0604020202020204"/>
                <a:ea typeface="Arial" panose="020B0604020202020204"/>
                <a:cs typeface="Arial" panose="020B0604020202020204"/>
                <a:sym typeface="Arial" panose="020B0604020202020204"/>
              </a:rPr>
              <a:t>FUTURE SCOPE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IN"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90" name="Google Shape;190;p27"/>
          <p:cNvSpPr txBox="1"/>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sz="1800">
                <a:solidFill>
                  <a:schemeClr val="dk1"/>
                </a:solidFill>
                <a:latin typeface="Calibri" panose="020F0502020204030204"/>
                <a:ea typeface="Calibri" panose="020F0502020204030204"/>
                <a:cs typeface="Calibri" panose="020F0502020204030204"/>
                <a:sym typeface="Calibri" panose="020F0502020204030204"/>
              </a:rPr>
              <a:t>1. Christodorescu, Mihai, et al. </a:t>
            </a:r>
            <a:r>
              <a:rPr lang="en-IN" sz="1800" b="1">
                <a:solidFill>
                  <a:schemeClr val="dk1"/>
                </a:solidFill>
                <a:latin typeface="Calibri" panose="020F0502020204030204"/>
                <a:ea typeface="Calibri" panose="020F0502020204030204"/>
                <a:cs typeface="Calibri" panose="020F0502020204030204"/>
                <a:sym typeface="Calibri" panose="020F0502020204030204"/>
              </a:rPr>
              <a:t>"Semantics-aware malware detection."</a:t>
            </a:r>
            <a:r>
              <a:rPr lang="en-IN" sz="1800">
                <a:solidFill>
                  <a:schemeClr val="dk1"/>
                </a:solidFill>
                <a:latin typeface="Calibri" panose="020F0502020204030204"/>
                <a:ea typeface="Calibri" panose="020F0502020204030204"/>
                <a:cs typeface="Calibri" panose="020F0502020204030204"/>
                <a:sym typeface="Calibri" panose="020F0502020204030204"/>
              </a:rPr>
              <a:t> Proceedings of the 2005 ACM SIGPLAN conference on Programming language design and implementation. 2005.</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115000"/>
              </a:lnSpc>
              <a:spcBef>
                <a:spcPts val="0"/>
              </a:spcBef>
              <a:spcAft>
                <a:spcPts val="0"/>
              </a:spcAft>
              <a:buClr>
                <a:schemeClr val="dk1"/>
              </a:buClr>
              <a:buSzPts val="1800"/>
              <a:buFont typeface="Calibri" panose="020F0502020204030204"/>
              <a:buChar char="●"/>
            </a:pPr>
            <a:r>
              <a:rPr lang="en-IN" sz="1800">
                <a:solidFill>
                  <a:schemeClr val="dk1"/>
                </a:solidFill>
                <a:latin typeface="Calibri" panose="020F0502020204030204"/>
                <a:ea typeface="Calibri" panose="020F0502020204030204"/>
                <a:cs typeface="Calibri" panose="020F0502020204030204"/>
                <a:sym typeface="Calibri" panose="020F0502020204030204"/>
              </a:rPr>
              <a:t> This paper discusses the importance of semantics-aware malware detection techniques, which can be applicable in detecting keyloggers.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sz="1800">
                <a:solidFill>
                  <a:schemeClr val="dk1"/>
                </a:solidFill>
                <a:latin typeface="Calibri" panose="020F0502020204030204"/>
                <a:ea typeface="Calibri" panose="020F0502020204030204"/>
                <a:cs typeface="Calibri" panose="020F0502020204030204"/>
                <a:sym typeface="Calibri" panose="020F0502020204030204"/>
              </a:rPr>
              <a:t>2. Roesch, Martin. </a:t>
            </a:r>
            <a:r>
              <a:rPr lang="en-IN" sz="1800" b="1">
                <a:solidFill>
                  <a:schemeClr val="dk1"/>
                </a:solidFill>
                <a:latin typeface="Calibri" panose="020F0502020204030204"/>
                <a:ea typeface="Calibri" panose="020F0502020204030204"/>
                <a:cs typeface="Calibri" panose="020F0502020204030204"/>
                <a:sym typeface="Calibri" panose="020F0502020204030204"/>
              </a:rPr>
              <a:t>"Snort: Lightweight intrusion detection for networks."</a:t>
            </a:r>
            <a:r>
              <a:rPr lang="en-IN" sz="1800">
                <a:solidFill>
                  <a:schemeClr val="dk1"/>
                </a:solidFill>
                <a:latin typeface="Calibri" panose="020F0502020204030204"/>
                <a:ea typeface="Calibri" panose="020F0502020204030204"/>
                <a:cs typeface="Calibri" panose="020F0502020204030204"/>
                <a:sym typeface="Calibri" panose="020F0502020204030204"/>
              </a:rPr>
              <a:t> Proceedings of the 13th USENIX conference on System administration. 1999.</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115000"/>
              </a:lnSpc>
              <a:spcBef>
                <a:spcPts val="0"/>
              </a:spcBef>
              <a:spcAft>
                <a:spcPts val="0"/>
              </a:spcAft>
              <a:buClr>
                <a:schemeClr val="dk1"/>
              </a:buClr>
              <a:buSzPts val="1800"/>
              <a:buFont typeface="Calibri" panose="020F0502020204030204"/>
              <a:buChar char="●"/>
            </a:pPr>
            <a:r>
              <a:rPr lang="en-IN" sz="1800">
                <a:solidFill>
                  <a:schemeClr val="dk1"/>
                </a:solidFill>
                <a:latin typeface="Calibri" panose="020F0502020204030204"/>
                <a:ea typeface="Calibri" panose="020F0502020204030204"/>
                <a:cs typeface="Calibri" panose="020F0502020204030204"/>
                <a:sym typeface="Calibri" panose="020F0502020204030204"/>
              </a:rPr>
              <a:t>  Snort is a widely used open-source intrusion detection system (IDS) that can be instrumental in detecting keylogger activities on networks.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sz="1800">
                <a:solidFill>
                  <a:schemeClr val="dk1"/>
                </a:solidFill>
                <a:latin typeface="Calibri" panose="020F0502020204030204"/>
                <a:ea typeface="Calibri" panose="020F0502020204030204"/>
                <a:cs typeface="Calibri" panose="020F0502020204030204"/>
                <a:sym typeface="Calibri" panose="020F0502020204030204"/>
              </a:rPr>
              <a:t>3. Ahmad, Rashid, et al. </a:t>
            </a:r>
            <a:r>
              <a:rPr lang="en-IN" sz="1800" b="1">
                <a:solidFill>
                  <a:schemeClr val="dk1"/>
                </a:solidFill>
                <a:latin typeface="Calibri" panose="020F0502020204030204"/>
                <a:ea typeface="Calibri" panose="020F0502020204030204"/>
                <a:cs typeface="Calibri" panose="020F0502020204030204"/>
                <a:sym typeface="Calibri" panose="020F0502020204030204"/>
              </a:rPr>
              <a:t>"Anomaly detection techniques in computer network security: A review."</a:t>
            </a:r>
            <a:r>
              <a:rPr lang="en-IN" sz="1800">
                <a:solidFill>
                  <a:schemeClr val="dk1"/>
                </a:solidFill>
                <a:latin typeface="Calibri" panose="020F0502020204030204"/>
                <a:ea typeface="Calibri" panose="020F0502020204030204"/>
                <a:cs typeface="Calibri" panose="020F0502020204030204"/>
                <a:sym typeface="Calibri" panose="020F0502020204030204"/>
              </a:rPr>
              <a:t> International Journal of Computer Applications 69.22 (2013): 1-5.</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115000"/>
              </a:lnSpc>
              <a:spcBef>
                <a:spcPts val="0"/>
              </a:spcBef>
              <a:spcAft>
                <a:spcPts val="0"/>
              </a:spcAft>
              <a:buClr>
                <a:schemeClr val="dk1"/>
              </a:buClr>
              <a:buSzPts val="1800"/>
              <a:buFont typeface="Calibri" panose="020F0502020204030204"/>
              <a:buChar char="●"/>
            </a:pPr>
            <a:r>
              <a:rPr lang="en-IN" sz="1800">
                <a:solidFill>
                  <a:schemeClr val="dk1"/>
                </a:solidFill>
                <a:latin typeface="Calibri" panose="020F0502020204030204"/>
                <a:ea typeface="Calibri" panose="020F0502020204030204"/>
                <a:cs typeface="Calibri" panose="020F0502020204030204"/>
                <a:sym typeface="Calibri" panose="020F0502020204030204"/>
              </a:rPr>
              <a:t>This review paper provides insights into various anomaly detection techniques, which can be valuable in detecting keylogger activities as anomalies in user behavior.</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panose="020B0604020202020204"/>
              <a:buNone/>
            </a:pPr>
            <a:r>
              <a:rPr lang="en-IN" b="1">
                <a:solidFill>
                  <a:srgbClr val="002060"/>
                </a:solidFill>
                <a:latin typeface="Arial" panose="020B0604020202020204"/>
                <a:ea typeface="Arial" panose="020B0604020202020204"/>
                <a:cs typeface="Arial" panose="020B0604020202020204"/>
                <a:sym typeface="Arial" panose="020B0604020202020204"/>
              </a:rPr>
              <a:t>THANK YOU</a:t>
            </a:r>
            <a:endParaRPr lang="en-IN" b="1">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panose="020B0604020202020204"/>
              <a:buNone/>
            </a:pPr>
            <a:r>
              <a:rPr lang="en-IN" b="1">
                <a:solidFill>
                  <a:srgbClr val="002060"/>
                </a:solidFill>
                <a:latin typeface="Arial" panose="020B0604020202020204"/>
                <a:ea typeface="Arial" panose="020B0604020202020204"/>
                <a:cs typeface="Arial" panose="020B0604020202020204"/>
                <a:sym typeface="Arial" panose="020B0604020202020204"/>
              </a:rPr>
              <a:t>OUTLINE</a:t>
            </a:r>
            <a:endParaRPr lang="en-IN" b="1">
              <a:solidFill>
                <a:srgbClr val="002060"/>
              </a:solidFill>
              <a:latin typeface="Arial" panose="020B0604020202020204"/>
              <a:ea typeface="Arial" panose="020B0604020202020204"/>
              <a:cs typeface="Arial" panose="020B0604020202020204"/>
              <a:sym typeface="Arial" panose="020B0604020202020204"/>
            </a:endParaRPr>
          </a:p>
        </p:txBody>
      </p:sp>
      <p:sp>
        <p:nvSpPr>
          <p:cNvPr id="104" name="Google Shape;104;p14"/>
          <p:cNvSpPr txBox="1"/>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Problem Statement </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System Development Approach </a:t>
            </a:r>
            <a:r>
              <a:rPr lang="en-IN" sz="2000">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Algorithm &amp; Deployment  </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Result (Output Image)</a:t>
            </a:r>
            <a:endParaRPr lang="en-IN"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Future Scope</a:t>
            </a:r>
            <a:endParaRPr lang="en-IN" sz="2000" b="1">
              <a:latin typeface="Arial" panose="020B0604020202020204"/>
              <a:ea typeface="Arial" panose="020B0604020202020204"/>
              <a:cs typeface="Arial" panose="020B0604020202020204"/>
              <a:sym typeface="Arial" panose="020B0604020202020204"/>
            </a:endParaRPr>
          </a:p>
          <a:p>
            <a:pPr marL="305435" lvl="0" indent="-305435" algn="l" rtl="0">
              <a:lnSpc>
                <a:spcPct val="110000"/>
              </a:lnSpc>
              <a:spcBef>
                <a:spcPts val="1000"/>
              </a:spcBef>
              <a:spcAft>
                <a:spcPts val="0"/>
              </a:spcAft>
              <a:buSzPts val="1840"/>
              <a:buChar char="◼"/>
            </a:pPr>
            <a:r>
              <a:rPr lang="en-IN" sz="2000" b="1">
                <a:latin typeface="Arial" panose="020B0604020202020204"/>
                <a:ea typeface="Arial" panose="020B0604020202020204"/>
                <a:cs typeface="Arial" panose="020B0604020202020204"/>
                <a:sym typeface="Arial" panose="020B0604020202020204"/>
              </a:rPr>
              <a:t>References</a:t>
            </a:r>
            <a:endParaRPr>
              <a:latin typeface="Arial" panose="020B0604020202020204"/>
              <a:ea typeface="Arial" panose="020B0604020202020204"/>
              <a:cs typeface="Arial" panose="020B0604020202020204"/>
              <a:sym typeface="Arial" panose="020B0604020202020204"/>
            </a:endParaRPr>
          </a:p>
          <a:p>
            <a:pPr marL="305435" lvl="0" indent="-206375" algn="l" rtl="0">
              <a:lnSpc>
                <a:spcPct val="110000"/>
              </a:lnSpc>
              <a:spcBef>
                <a:spcPts val="940"/>
              </a:spcBef>
              <a:spcAft>
                <a:spcPts val="0"/>
              </a:spcAft>
              <a:buSzPts val="1564"/>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10" name="Google Shape;110;p15"/>
          <p:cNvSpPr txBox="1"/>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6" name="Google Shape;116;p16"/>
          <p:cNvSpPr txBox="1"/>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585" algn="l" rtl="0">
              <a:lnSpc>
                <a:spcPct val="110000"/>
              </a:lnSpc>
              <a:spcBef>
                <a:spcPts val="0"/>
              </a:spcBef>
              <a:spcAft>
                <a:spcPts val="0"/>
              </a:spcAft>
              <a:buSzPts val="1104"/>
              <a:buNone/>
            </a:pPr>
            <a:endParaRPr sz="1200" b="1">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ts val="1656"/>
              <a:buNone/>
            </a:pPr>
            <a:endParaRPr sz="1500">
              <a:solidFill>
                <a:schemeClr val="dk1"/>
              </a:solidFill>
              <a:latin typeface="Arial" panose="020B0604020202020204"/>
              <a:ea typeface="Arial" panose="020B0604020202020204"/>
              <a:cs typeface="Arial" panose="020B0604020202020204"/>
              <a:sym typeface="Arial" panose="020B0604020202020204"/>
            </a:endParaRPr>
          </a:p>
          <a:p>
            <a:pPr marL="306070" lvl="0" indent="-295910" algn="l" rtl="0">
              <a:lnSpc>
                <a:spcPct val="115000"/>
              </a:lnSpc>
              <a:spcBef>
                <a:spcPts val="0"/>
              </a:spcBef>
              <a:spcAft>
                <a:spcPts val="0"/>
              </a:spcAft>
              <a:buSzPts val="1500"/>
              <a:buChar char="◼"/>
            </a:pPr>
            <a:r>
              <a:rPr lang="en-IN" sz="1500" b="1">
                <a:solidFill>
                  <a:schemeClr val="dk1"/>
                </a:solidFill>
                <a:latin typeface="Calibri" panose="020F0502020204030204"/>
                <a:ea typeface="Calibri" panose="020F0502020204030204"/>
                <a:cs typeface="Calibri" panose="020F0502020204030204"/>
                <a:sym typeface="Calibri" panose="020F0502020204030204"/>
              </a:rPr>
              <a:t>1. Data Collection:</a:t>
            </a:r>
            <a:endParaRPr sz="1500" b="1">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a:solidFill>
                  <a:schemeClr val="dk1"/>
                </a:solidFill>
                <a:latin typeface="Calibri" panose="020F0502020204030204"/>
                <a:ea typeface="Calibri" panose="020F0502020204030204"/>
                <a:cs typeface="Calibri" panose="020F0502020204030204"/>
                <a:sym typeface="Calibri" panose="020F0502020204030204"/>
              </a:rPr>
              <a:t> "Efficiently gather diverse datasets encompassing keystroke dynamics and contextual information from users across various platforms and applications."</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ts val="1656"/>
              <a:buNone/>
            </a:pPr>
            <a:r>
              <a:rPr lang="en-IN" sz="1500">
                <a:solidFill>
                  <a:schemeClr val="dk1"/>
                </a:solidFill>
                <a:latin typeface="Calibri" panose="020F0502020204030204"/>
                <a:ea typeface="Calibri" panose="020F0502020204030204"/>
                <a:cs typeface="Calibri" panose="020F0502020204030204"/>
                <a:sym typeface="Calibri" panose="020F0502020204030204"/>
              </a:rPr>
              <a:t>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b="1">
                <a:solidFill>
                  <a:schemeClr val="dk1"/>
                </a:solidFill>
                <a:latin typeface="Calibri" panose="020F0502020204030204"/>
                <a:ea typeface="Calibri" panose="020F0502020204030204"/>
                <a:cs typeface="Calibri" panose="020F0502020204030204"/>
                <a:sym typeface="Calibri" panose="020F0502020204030204"/>
              </a:rPr>
              <a:t>2. Data Preprocessing:</a:t>
            </a:r>
            <a:endParaRPr sz="1500" b="1">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a:solidFill>
                  <a:schemeClr val="dk1"/>
                </a:solidFill>
                <a:latin typeface="Calibri" panose="020F0502020204030204"/>
                <a:ea typeface="Calibri" panose="020F0502020204030204"/>
                <a:cs typeface="Calibri" panose="020F0502020204030204"/>
                <a:sym typeface="Calibri" panose="020F0502020204030204"/>
              </a:rPr>
              <a:t> "Implement thorough data cleansing, normalization, and feature engineering techniques to prepare keystroke data for machine learning analysis, ensuring accuracy and reliability."</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0" algn="l" rtl="0">
              <a:lnSpc>
                <a:spcPct val="115000"/>
              </a:lnSpc>
              <a:spcBef>
                <a:spcPts val="0"/>
              </a:spcBef>
              <a:spcAft>
                <a:spcPts val="0"/>
              </a:spcAft>
              <a:buSzPts val="1656"/>
              <a:buNone/>
            </a:pPr>
            <a:r>
              <a:rPr lang="en-IN" sz="1500">
                <a:solidFill>
                  <a:schemeClr val="dk1"/>
                </a:solidFill>
                <a:latin typeface="Calibri" panose="020F0502020204030204"/>
                <a:ea typeface="Calibri" panose="020F0502020204030204"/>
                <a:cs typeface="Calibri" panose="020F0502020204030204"/>
                <a:sym typeface="Calibri" panose="020F0502020204030204"/>
              </a:rPr>
              <a:t>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b="1">
                <a:solidFill>
                  <a:schemeClr val="dk1"/>
                </a:solidFill>
                <a:latin typeface="Calibri" panose="020F0502020204030204"/>
                <a:ea typeface="Calibri" panose="020F0502020204030204"/>
                <a:cs typeface="Calibri" panose="020F0502020204030204"/>
                <a:sym typeface="Calibri" panose="020F0502020204030204"/>
              </a:rPr>
              <a:t>3. Machine Learning Algorithm:</a:t>
            </a:r>
            <a:r>
              <a:rPr lang="en-IN" sz="1500">
                <a:solidFill>
                  <a:schemeClr val="dk1"/>
                </a:solidFill>
                <a:latin typeface="Calibri" panose="020F0502020204030204"/>
                <a:ea typeface="Calibri" panose="020F0502020204030204"/>
                <a:cs typeface="Calibri" panose="020F0502020204030204"/>
                <a:sym typeface="Calibri" panose="020F0502020204030204"/>
              </a:rPr>
              <a:t>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a:solidFill>
                  <a:schemeClr val="dk1"/>
                </a:solidFill>
                <a:latin typeface="Calibri" panose="020F0502020204030204"/>
                <a:ea typeface="Calibri" panose="020F0502020204030204"/>
                <a:cs typeface="Calibri" panose="020F0502020204030204"/>
                <a:sym typeface="Calibri" panose="020F0502020204030204"/>
              </a:rPr>
              <a:t>"Leverage advanced machine learning algorithms such as deep neural networks or ensemble methods to detect and classify keylogger behavior accurately while minimizing false positives."</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0" algn="l" rtl="0">
              <a:lnSpc>
                <a:spcPct val="115000"/>
              </a:lnSpc>
              <a:spcBef>
                <a:spcPts val="0"/>
              </a:spcBef>
              <a:spcAft>
                <a:spcPts val="0"/>
              </a:spcAft>
              <a:buSzPts val="1656"/>
              <a:buNone/>
            </a:pPr>
            <a:r>
              <a:rPr lang="en-IN" sz="1500">
                <a:solidFill>
                  <a:schemeClr val="dk1"/>
                </a:solidFill>
                <a:latin typeface="Calibri" panose="020F0502020204030204"/>
                <a:ea typeface="Calibri" panose="020F0502020204030204"/>
                <a:cs typeface="Calibri" panose="020F0502020204030204"/>
                <a:sym typeface="Calibri" panose="020F0502020204030204"/>
              </a:rPr>
              <a:t>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b="1">
                <a:solidFill>
                  <a:schemeClr val="dk1"/>
                </a:solidFill>
                <a:latin typeface="Calibri" panose="020F0502020204030204"/>
                <a:ea typeface="Calibri" panose="020F0502020204030204"/>
                <a:cs typeface="Calibri" panose="020F0502020204030204"/>
                <a:sym typeface="Calibri" panose="020F0502020204030204"/>
              </a:rPr>
              <a:t>4. Deployment:</a:t>
            </a:r>
            <a:endParaRPr sz="1500" b="1">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a:solidFill>
                  <a:schemeClr val="dk1"/>
                </a:solidFill>
                <a:latin typeface="Calibri" panose="020F0502020204030204"/>
                <a:ea typeface="Calibri" panose="020F0502020204030204"/>
                <a:cs typeface="Calibri" panose="020F0502020204030204"/>
                <a:sym typeface="Calibri" panose="020F0502020204030204"/>
              </a:rPr>
              <a:t> "Deploy the trained model into production environments using scalable infrastructure and integration protocols, ensuring seamless operation across diverse systems and applications."</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0" algn="l" rtl="0">
              <a:lnSpc>
                <a:spcPct val="115000"/>
              </a:lnSpc>
              <a:spcBef>
                <a:spcPts val="0"/>
              </a:spcBef>
              <a:spcAft>
                <a:spcPts val="0"/>
              </a:spcAft>
              <a:buSzPts val="1656"/>
              <a:buNone/>
            </a:pP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b="1">
                <a:solidFill>
                  <a:schemeClr val="dk1"/>
                </a:solidFill>
                <a:latin typeface="Calibri" panose="020F0502020204030204"/>
                <a:ea typeface="Calibri" panose="020F0502020204030204"/>
                <a:cs typeface="Calibri" panose="020F0502020204030204"/>
                <a:sym typeface="Calibri" panose="020F0502020204030204"/>
              </a:rPr>
              <a:t>5. Evaluation:</a:t>
            </a:r>
            <a:endParaRPr sz="1500" b="1">
              <a:solidFill>
                <a:schemeClr val="dk1"/>
              </a:solidFill>
              <a:latin typeface="Calibri" panose="020F0502020204030204"/>
              <a:ea typeface="Calibri" panose="020F0502020204030204"/>
              <a:cs typeface="Calibri" panose="020F0502020204030204"/>
              <a:sym typeface="Calibri" panose="020F0502020204030204"/>
            </a:endParaRPr>
          </a:p>
          <a:p>
            <a:pPr marL="306070" lvl="0" indent="-295910" algn="l" rtl="0">
              <a:lnSpc>
                <a:spcPct val="115000"/>
              </a:lnSpc>
              <a:spcBef>
                <a:spcPts val="0"/>
              </a:spcBef>
              <a:spcAft>
                <a:spcPts val="0"/>
              </a:spcAft>
              <a:buSzPts val="1500"/>
              <a:buChar char="◼"/>
            </a:pPr>
            <a:r>
              <a:rPr lang="en-IN" sz="1500">
                <a:solidFill>
                  <a:schemeClr val="dk1"/>
                </a:solidFill>
                <a:latin typeface="Calibri" panose="020F0502020204030204"/>
                <a:ea typeface="Calibri" panose="020F0502020204030204"/>
                <a:cs typeface="Calibri" panose="020F0502020204030204"/>
                <a:sym typeface="Calibri" panose="020F0502020204030204"/>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SYSTEM  APPROACH</a:t>
            </a:r>
            <a:endParaRPr sz="44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22" name="Google Shape;122;p17"/>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IN" b="1">
                <a:solidFill>
                  <a:schemeClr val="dk1"/>
                </a:solidFill>
                <a:latin typeface="Calibri" panose="020F0502020204030204"/>
                <a:ea typeface="Calibri" panose="020F0502020204030204"/>
                <a:cs typeface="Calibri" panose="020F0502020204030204"/>
                <a:sym typeface="Calibri" panose="020F0502020204030204"/>
              </a:rPr>
              <a:t>System Approach for Keylogger Threat Mitigation:</a:t>
            </a:r>
            <a:endParaRPr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endParaRPr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b="1">
                <a:solidFill>
                  <a:schemeClr val="dk1"/>
                </a:solidFill>
                <a:latin typeface="Calibri" panose="020F0502020204030204"/>
                <a:ea typeface="Calibri" panose="020F0502020204030204"/>
                <a:cs typeface="Calibri" panose="020F0502020204030204"/>
                <a:sym typeface="Calibri" panose="020F0502020204030204"/>
              </a:rPr>
              <a:t>1. System Requirements:</a:t>
            </a:r>
            <a:endParaRPr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Ensure compatibility with multiple operating systems.</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Develop lightweight and efficient monitoring capabilities.</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Enable real-time detection and response.</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Design for scalability and integration flexibility.</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Clr>
                <a:schemeClr val="dk1"/>
              </a:buClr>
              <a:buSzPts val="1100"/>
              <a:buFont typeface="Arial" panose="020B0604020202020204"/>
              <a:buNone/>
            </a:pPr>
            <a:r>
              <a:rPr lang="en-IN" b="1">
                <a:solidFill>
                  <a:schemeClr val="dk1"/>
                </a:solidFill>
                <a:latin typeface="Calibri" panose="020F0502020204030204"/>
                <a:ea typeface="Calibri" panose="020F0502020204030204"/>
                <a:cs typeface="Calibri" panose="020F0502020204030204"/>
                <a:sym typeface="Calibri" panose="020F0502020204030204"/>
              </a:rPr>
              <a:t>2. Libraries Required:</a:t>
            </a:r>
            <a:endParaRPr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Python for machine learning development.</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TensorFlow/Keras for deep learning models.</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Scikit-learn for traditional machine learning algorithms.</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Pandas/Numpy for data manipulation.</a:t>
            </a:r>
            <a:endParaRPr>
              <a:solidFill>
                <a:schemeClr val="dk1"/>
              </a:solidFill>
              <a:latin typeface="Calibri" panose="020F0502020204030204"/>
              <a:ea typeface="Calibri" panose="020F0502020204030204"/>
              <a:cs typeface="Calibri" panose="020F0502020204030204"/>
              <a:sym typeface="Calibri" panose="020F0502020204030204"/>
            </a:endParaRPr>
          </a:p>
          <a:p>
            <a:pPr marL="457200" lvl="0" indent="-336550" algn="l" rtl="0">
              <a:lnSpc>
                <a:spcPct val="115000"/>
              </a:lnSpc>
              <a:spcBef>
                <a:spcPts val="0"/>
              </a:spcBef>
              <a:spcAft>
                <a:spcPts val="0"/>
              </a:spcAft>
              <a:buClr>
                <a:schemeClr val="dk1"/>
              </a:buClr>
              <a:buSzPts val="1700"/>
              <a:buFont typeface="Calibri" panose="020F0502020204030204"/>
              <a:buChar char="●"/>
            </a:pPr>
            <a:r>
              <a:rPr lang="en-IN">
                <a:solidFill>
                  <a:schemeClr val="dk1"/>
                </a:solidFill>
                <a:latin typeface="Calibri" panose="020F0502020204030204"/>
                <a:ea typeface="Calibri" panose="020F0502020204030204"/>
                <a:cs typeface="Calibri" panose="020F0502020204030204"/>
                <a:sym typeface="Calibri" panose="020F0502020204030204"/>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panose="020B0604020202020204"/>
              <a:buNone/>
            </a:pPr>
            <a:r>
              <a:rPr lang="en-IN"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IN"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8" name="Google Shape;128;p18"/>
          <p:cNvSpPr txBox="1"/>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115000"/>
              </a:lnSpc>
              <a:spcBef>
                <a:spcPts val="0"/>
              </a:spcBef>
              <a:spcAft>
                <a:spcPts val="0"/>
              </a:spcAft>
              <a:buSzPct val="69000"/>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1. Algorithm Selection:</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Choose machine learning algorithms capable of detecting patterns indicative of keylogger activity, such as anomaly detection algorithms, deep learning models, or ensemble methods.</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Prioritize algorithms with high accuracy, scalability, and efficiency to effectively identify and mitigate keylogger threats.</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2. Data Input:</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Collect diverse datasets containing keystroke dynamics and contextual information from users' systems, including timestamps, application usage, and user interactions.</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 Ensure data input pipelines are robust and secure, protecting sensitive information from interception or tampering by potential keyloggers.</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3. Training Process:</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Preprocess input data using techniques such as normalization, feature extraction, and dimensionality reduction to enhance model performance.</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Train machine learning models using labeled datasets, emphasizing the importance of representative samples and balanced class distributions to improve detection accuracy.</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Validate models using cross-validation techniques to assess generalization performance and identify potential overfitting or underfitting issues.</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SzPct val="69000"/>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4. Prediction Process:</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314960" algn="l" rtl="0">
              <a:lnSpc>
                <a:spcPct val="115000"/>
              </a:lnSpc>
              <a:spcBef>
                <a:spcPts val="0"/>
              </a:spcBef>
              <a:spcAft>
                <a:spcPts val="0"/>
              </a:spcAft>
              <a:buClr>
                <a:schemeClr val="dk1"/>
              </a:buClr>
              <a:buSzPct val="100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09245" algn="l" rtl="0">
              <a:lnSpc>
                <a:spcPct val="115000"/>
              </a:lnSpc>
              <a:spcBef>
                <a:spcPts val="0"/>
              </a:spcBef>
              <a:spcAft>
                <a:spcPts val="0"/>
              </a:spcAft>
              <a:buClr>
                <a:schemeClr val="dk1"/>
              </a:buClr>
              <a:buSzPct val="94000"/>
              <a:buFont typeface="Calibri" panose="020F050202020403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panose="020F0502020204030204"/>
                <a:ea typeface="Calibri" panose="020F0502020204030204"/>
                <a:cs typeface="Calibri" panose="020F0502020204030204"/>
                <a:sym typeface="Calibri" panose="020F0502020204030204"/>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panose="020B0604020202020204"/>
                <a:ea typeface="Arial" panose="020B0604020202020204"/>
                <a:cs typeface="Arial" panose="020B0604020202020204"/>
                <a:sym typeface="Arial" panose="020B0604020202020204"/>
              </a:rPr>
              <a:t>PROGRAM :</a:t>
            </a:r>
            <a:endParaRPr b="1">
              <a:solidFill>
                <a:schemeClr val="accent1"/>
              </a:solidFill>
              <a:latin typeface="Arial" panose="020B0604020202020204"/>
              <a:ea typeface="Arial" panose="020B0604020202020204"/>
              <a:cs typeface="Arial" panose="020B0604020202020204"/>
              <a:sym typeface="Arial" panose="020B0604020202020204"/>
            </a:endParaRPr>
          </a:p>
        </p:txBody>
      </p:sp>
      <p:pic>
        <p:nvPicPr>
          <p:cNvPr id="135" name="Google Shape;135;p19"/>
          <p:cNvPicPr preferRelativeResize="0"/>
          <p:nvPr/>
        </p:nvPicPr>
        <p:blipFill rotWithShape="1">
          <a:blip r:embed="rId1"/>
          <a:srcRect/>
          <a:stretch>
            <a:fill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2"/>
          <a:srcRect/>
          <a:stretch>
            <a:fill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panose="020B0604020202020204"/>
                <a:ea typeface="Arial" panose="020B0604020202020204"/>
                <a:cs typeface="Arial" panose="020B0604020202020204"/>
                <a:sym typeface="Arial" panose="020B0604020202020204"/>
              </a:rPr>
              <a:t>PROGRAM :</a:t>
            </a:r>
            <a:endParaRPr b="1">
              <a:solidFill>
                <a:schemeClr val="accent1"/>
              </a:solidFill>
              <a:latin typeface="Arial" panose="020B0604020202020204"/>
              <a:ea typeface="Arial" panose="020B0604020202020204"/>
              <a:cs typeface="Arial" panose="020B0604020202020204"/>
              <a:sym typeface="Arial" panose="020B0604020202020204"/>
            </a:endParaRPr>
          </a:p>
        </p:txBody>
      </p:sp>
      <p:pic>
        <p:nvPicPr>
          <p:cNvPr id="143" name="Google Shape;143;p20"/>
          <p:cNvPicPr preferRelativeResize="0"/>
          <p:nvPr/>
        </p:nvPicPr>
        <p:blipFill rotWithShape="1">
          <a:blip r:embed="rId1"/>
          <a:srcRect/>
          <a:stretch>
            <a:fill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2"/>
          <a:srcRect/>
          <a:stretch>
            <a:fill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panose="020B0604020202020204"/>
                <a:ea typeface="Arial" panose="020B0604020202020204"/>
                <a:cs typeface="Arial" panose="020B0604020202020204"/>
                <a:sym typeface="Arial" panose="020B0604020202020204"/>
              </a:rPr>
              <a:t>OUTPUT :</a:t>
            </a:r>
            <a:endParaRPr b="1">
              <a:solidFill>
                <a:schemeClr val="accent1"/>
              </a:solidFill>
              <a:latin typeface="Arial" panose="020B0604020202020204"/>
              <a:ea typeface="Arial" panose="020B0604020202020204"/>
              <a:cs typeface="Arial" panose="020B0604020202020204"/>
              <a:sym typeface="Arial" panose="020B0604020202020204"/>
            </a:endParaRPr>
          </a:p>
        </p:txBody>
      </p:sp>
      <p:pic>
        <p:nvPicPr>
          <p:cNvPr id="151" name="Google Shape;151;p21"/>
          <p:cNvPicPr preferRelativeResize="0"/>
          <p:nvPr/>
        </p:nvPicPr>
        <p:blipFill rotWithShape="1">
          <a:blip r:embed="rId1"/>
          <a:srcRect/>
          <a:stretch>
            <a:fill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2"/>
          <a:srcRect/>
          <a:stretch>
            <a:fill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8418</Words>
  <Application>WPS Presentation</Application>
  <PresentationFormat/>
  <Paragraphs>137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Arial</vt:lpstr>
      <vt:lpstr>Franklin Gothic</vt:lpstr>
      <vt:lpstr>Noto Sans Symbols</vt:lpstr>
      <vt:lpstr>Segoe Print</vt:lpstr>
      <vt:lpstr>Libre Franklin</vt:lpstr>
      <vt:lpstr>Calibri</vt:lpstr>
      <vt:lpstr>Microsoft YaHei</vt:lpstr>
      <vt:lpstr>Arial Unicode MS</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
  <cp:lastModifiedBy>cselab</cp:lastModifiedBy>
  <cp:revision>1</cp:revision>
  <dcterms:created xsi:type="dcterms:W3CDTF">2024-04-03T04:12:36Z</dcterms:created>
  <dcterms:modified xsi:type="dcterms:W3CDTF">2024-04-03T04:12:42Z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81B3C03E054F4A7F8E1A0D8079BB345E_12</vt:lpwstr>
  </property>
  <property fmtid="{D5CDD505-2E9C-101B-9397-08002B2CF9AE}" pid="3" name="KSOProductBuildVer">
    <vt:lpwstr>1033-12.2.0.13489</vt:lpwstr>
  </property>
</Properties>
</file>