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146847062" r:id="rId8"/>
    <p:sldId id="265" r:id="rId9"/>
    <p:sldId id="266" r:id="rId10"/>
    <p:sldId id="2146847063" r:id="rId11"/>
    <p:sldId id="2146847064" r:id="rId12"/>
    <p:sldId id="2146847065" r:id="rId13"/>
    <p:sldId id="2146847070" r:id="rId14"/>
    <p:sldId id="267" r:id="rId15"/>
    <p:sldId id="2146847066" r:id="rId16"/>
    <p:sldId id="2146847067" r:id="rId17"/>
    <p:sldId id="2146847069" r:id="rId18"/>
    <p:sldId id="268" r:id="rId19"/>
    <p:sldId id="2146847055" r:id="rId20"/>
    <p:sldId id="269" r:id="rId21"/>
    <p:sldId id="2146847059" r:id="rId22"/>
    <p:sldId id="2146847060" r:id="rId23"/>
    <p:sldId id="214684706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travel planner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446245" y="4530381"/>
            <a:ext cx="883037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V Madhan Kumar-Cambridge Institute Of Technology-CSE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036E8-2FE6-5324-684E-75E7BDF4128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4180F7A-1C13-2725-E025-2E11549583D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43EFFDAC-AF07-23A8-9B0D-01E92BB57805}"/>
              </a:ext>
            </a:extLst>
          </p:cNvPr>
          <p:cNvSpPr>
            <a:spLocks noGrp="1" noChangeArrowheads="1"/>
          </p:cNvSpPr>
          <p:nvPr>
            <p:ph idx="1"/>
          </p:nvPr>
        </p:nvSpPr>
        <p:spPr bwMode="auto">
          <a:xfrm>
            <a:off x="581192" y="3309943"/>
            <a:ext cx="92439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FontTx/>
              <a:buChar char="•"/>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675D6B8-549A-D1A9-69DD-D4700E72580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 logic).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B0F3684-95E4-A935-8467-D09493C6337E}"/>
              </a:ext>
            </a:extLst>
          </p:cNvPr>
          <p:cNvPicPr>
            <a:picLocks noChangeAspect="1"/>
          </p:cNvPicPr>
          <p:nvPr/>
        </p:nvPicPr>
        <p:blipFill>
          <a:blip r:embed="rId2"/>
          <a:stretch>
            <a:fillRect/>
          </a:stretch>
        </p:blipFill>
        <p:spPr>
          <a:xfrm>
            <a:off x="1156996" y="1385013"/>
            <a:ext cx="8668139" cy="4875828"/>
          </a:xfrm>
          <a:prstGeom prst="rect">
            <a:avLst/>
          </a:prstGeom>
        </p:spPr>
      </p:pic>
    </p:spTree>
    <p:extLst>
      <p:ext uri="{BB962C8B-B14F-4D97-AF65-F5344CB8AC3E}">
        <p14:creationId xmlns:p14="http://schemas.microsoft.com/office/powerpoint/2010/main" val="300572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800" dirty="0"/>
              <a:t>Show how well the travel planner agent gives accurate and useful travel plans. Add examples of user questions and the agent’s replies to show its performance.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IN" sz="1800" dirty="0"/>
          </a:p>
        </p:txBody>
      </p:sp>
      <p:pic>
        <p:nvPicPr>
          <p:cNvPr id="4" name="Picture 3">
            <a:extLst>
              <a:ext uri="{FF2B5EF4-FFF2-40B4-BE49-F238E27FC236}">
                <a16:creationId xmlns:a16="http://schemas.microsoft.com/office/drawing/2014/main" id="{06A5110A-077F-EFDC-737C-343F3C626B64}"/>
              </a:ext>
            </a:extLst>
          </p:cNvPr>
          <p:cNvPicPr>
            <a:picLocks noChangeAspect="1"/>
          </p:cNvPicPr>
          <p:nvPr/>
        </p:nvPicPr>
        <p:blipFill>
          <a:blip r:embed="rId2"/>
          <a:stretch>
            <a:fillRect/>
          </a:stretch>
        </p:blipFill>
        <p:spPr>
          <a:xfrm>
            <a:off x="1156997" y="2569417"/>
            <a:ext cx="8910734" cy="384071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ABC9E-2F1D-B801-8702-C5CF8E670F5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2072314-3D10-28F1-382E-D54D678DFAB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6A92B7F8-0057-1F53-A0F9-9C3814347B0D}"/>
              </a:ext>
            </a:extLst>
          </p:cNvPr>
          <p:cNvPicPr>
            <a:picLocks noGrp="1" noChangeAspect="1"/>
          </p:cNvPicPr>
          <p:nvPr>
            <p:ph idx="1"/>
          </p:nvPr>
        </p:nvPicPr>
        <p:blipFill>
          <a:blip r:embed="rId2"/>
          <a:srcRect l="50000" b="4073"/>
          <a:stretch>
            <a:fillRect/>
          </a:stretch>
        </p:blipFill>
        <p:spPr>
          <a:xfrm>
            <a:off x="861525" y="1380931"/>
            <a:ext cx="5234475" cy="4917232"/>
          </a:xfrm>
        </p:spPr>
      </p:pic>
      <p:pic>
        <p:nvPicPr>
          <p:cNvPr id="8" name="Picture 7">
            <a:extLst>
              <a:ext uri="{FF2B5EF4-FFF2-40B4-BE49-F238E27FC236}">
                <a16:creationId xmlns:a16="http://schemas.microsoft.com/office/drawing/2014/main" id="{A8819BF6-6D81-1407-64F0-3AD78705FDE0}"/>
              </a:ext>
            </a:extLst>
          </p:cNvPr>
          <p:cNvPicPr>
            <a:picLocks noChangeAspect="1"/>
          </p:cNvPicPr>
          <p:nvPr/>
        </p:nvPicPr>
        <p:blipFill>
          <a:blip r:embed="rId3"/>
          <a:srcRect l="50716" b="4806"/>
          <a:stretch>
            <a:fillRect/>
          </a:stretch>
        </p:blipFill>
        <p:spPr>
          <a:xfrm>
            <a:off x="6438121" y="1380930"/>
            <a:ext cx="5172687" cy="4917231"/>
          </a:xfrm>
          <a:prstGeom prst="rect">
            <a:avLst/>
          </a:prstGeom>
        </p:spPr>
      </p:pic>
    </p:spTree>
    <p:extLst>
      <p:ext uri="{BB962C8B-B14F-4D97-AF65-F5344CB8AC3E}">
        <p14:creationId xmlns:p14="http://schemas.microsoft.com/office/powerpoint/2010/main" val="201436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732EE-3AB2-10C4-ECFF-0CC3D38A1FB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3B85906-E4AE-48E4-131B-78F6D432028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91A8EAB2-93EF-32FA-854C-7DA4C7E4AD50}"/>
              </a:ext>
            </a:extLst>
          </p:cNvPr>
          <p:cNvPicPr>
            <a:picLocks noGrp="1" noChangeAspect="1"/>
          </p:cNvPicPr>
          <p:nvPr>
            <p:ph idx="1"/>
          </p:nvPr>
        </p:nvPicPr>
        <p:blipFill>
          <a:blip r:embed="rId2"/>
          <a:srcRect l="50173" b="4673"/>
          <a:stretch>
            <a:fillRect/>
          </a:stretch>
        </p:blipFill>
        <p:spPr>
          <a:xfrm>
            <a:off x="646920" y="1232451"/>
            <a:ext cx="5119397" cy="4923391"/>
          </a:xfrm>
        </p:spPr>
      </p:pic>
      <p:pic>
        <p:nvPicPr>
          <p:cNvPr id="7" name="Picture 6">
            <a:extLst>
              <a:ext uri="{FF2B5EF4-FFF2-40B4-BE49-F238E27FC236}">
                <a16:creationId xmlns:a16="http://schemas.microsoft.com/office/drawing/2014/main" id="{2603851B-9ADE-54EC-9AC1-9CB423100437}"/>
              </a:ext>
            </a:extLst>
          </p:cNvPr>
          <p:cNvPicPr>
            <a:picLocks noChangeAspect="1"/>
          </p:cNvPicPr>
          <p:nvPr/>
        </p:nvPicPr>
        <p:blipFill>
          <a:blip r:embed="rId3"/>
          <a:srcRect l="48827" b="4898"/>
          <a:stretch>
            <a:fillRect/>
          </a:stretch>
        </p:blipFill>
        <p:spPr>
          <a:xfrm>
            <a:off x="6167535" y="1232452"/>
            <a:ext cx="5443273" cy="4923392"/>
          </a:xfrm>
          <a:prstGeom prst="rect">
            <a:avLst/>
          </a:prstGeom>
        </p:spPr>
      </p:pic>
    </p:spTree>
    <p:extLst>
      <p:ext uri="{BB962C8B-B14F-4D97-AF65-F5344CB8AC3E}">
        <p14:creationId xmlns:p14="http://schemas.microsoft.com/office/powerpoint/2010/main" val="3633529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5EFDD-B62F-5EC9-09FF-55CF1C7C779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4AA4ABB-C290-65CD-A70B-AF08DEA6E4F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5A714EC9-0161-85FF-C943-4C9B32A9EC5B}"/>
              </a:ext>
            </a:extLst>
          </p:cNvPr>
          <p:cNvPicPr>
            <a:picLocks noGrp="1" noChangeAspect="1"/>
          </p:cNvPicPr>
          <p:nvPr>
            <p:ph idx="1"/>
          </p:nvPr>
        </p:nvPicPr>
        <p:blipFill>
          <a:blip r:embed="rId2"/>
          <a:stretch>
            <a:fillRect/>
          </a:stretch>
        </p:blipFill>
        <p:spPr>
          <a:xfrm>
            <a:off x="1437836" y="1482244"/>
            <a:ext cx="8308622" cy="4673600"/>
          </a:xfrm>
        </p:spPr>
      </p:pic>
    </p:spTree>
    <p:extLst>
      <p:ext uri="{BB962C8B-B14F-4D97-AF65-F5344CB8AC3E}">
        <p14:creationId xmlns:p14="http://schemas.microsoft.com/office/powerpoint/2010/main" val="3042780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400" dirty="0"/>
              <a:t>Summarize the findings and discuss how effective the travel planner agent is in generating smart travel plans. Mention any challenges faced during development and suggest possible improvements. Highlight how the agent helps users plan better trips with personalized suggestions.</a:t>
            </a:r>
            <a:endParaRPr lang="en-IN" sz="2400" dirty="0">
              <a:solidFill>
                <a:srgbClr val="0F0F0F"/>
              </a:solidFill>
              <a:ea typeface="+mn-lt"/>
              <a:cs typeface="+mn-lt"/>
            </a:endParaRPr>
          </a:p>
          <a:p>
            <a:pPr marL="305435" indent="-305435"/>
            <a:endParaRPr lang="en-IN" sz="2000" dirty="0">
              <a:solidFill>
                <a:srgbClr val="0F0F0F"/>
              </a:solidFill>
              <a:ea typeface="+mn-lt"/>
              <a:cs typeface="+mn-lt"/>
            </a:endParaRP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lgn="just">
              <a:buFont typeface="Wingdings" panose="05000000000000000000" pitchFamily="2" charset="2"/>
              <a:buChar char="§"/>
            </a:pPr>
            <a:r>
              <a:rPr lang="en-US" sz="2000" dirty="0"/>
              <a:t>Explore possible improvements like adding more travel data sources, making the agent faster and smarter, and expanding it to support more cities or countries. </a:t>
            </a:r>
          </a:p>
          <a:p>
            <a:pPr algn="just">
              <a:buFont typeface="Wingdings" panose="05000000000000000000" pitchFamily="2" charset="2"/>
              <a:buChar char="§"/>
            </a:pPr>
            <a:r>
              <a:rPr lang="en-US" sz="2000" dirty="0"/>
              <a:t>And can also consider using advanced AI models or integrating new tech like edge computing for better performance.</a:t>
            </a:r>
          </a:p>
          <a:p>
            <a:pPr>
              <a:buFont typeface="Wingdings" panose="05000000000000000000" pitchFamily="2" charset="2"/>
              <a:buChar char="§"/>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List and cite relevant sources, research papers, and articles that supported the development of the travel planner agent. This may include studies on travel recommendation systems, natural language processing (NLP), AI chatbots, and best practices in AI model evaluation and deployment.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AAE9953-8A4A-D1C3-C24E-0B6983766D68}"/>
              </a:ext>
            </a:extLst>
          </p:cNvPr>
          <p:cNvPicPr>
            <a:picLocks noGrp="1" noChangeAspect="1"/>
          </p:cNvPicPr>
          <p:nvPr>
            <p:ph idx="1"/>
          </p:nvPr>
        </p:nvPicPr>
        <p:blipFill>
          <a:blip r:embed="rId2"/>
          <a:stretch>
            <a:fillRect/>
          </a:stretch>
        </p:blipFill>
        <p:spPr>
          <a:xfrm>
            <a:off x="1791477" y="1482244"/>
            <a:ext cx="8014995" cy="4673600"/>
          </a:xfr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4421456-5FD3-20AA-231D-A6612CB4D16E}"/>
              </a:ext>
            </a:extLst>
          </p:cNvPr>
          <p:cNvPicPr>
            <a:picLocks noGrp="1" noChangeAspect="1"/>
          </p:cNvPicPr>
          <p:nvPr>
            <p:ph idx="1"/>
          </p:nvPr>
        </p:nvPicPr>
        <p:blipFill>
          <a:blip r:embed="rId2"/>
          <a:stretch>
            <a:fillRect/>
          </a:stretch>
        </p:blipFill>
        <p:spPr>
          <a:xfrm>
            <a:off x="1757350" y="1482244"/>
            <a:ext cx="8403687" cy="4673600"/>
          </a:xfrm>
        </p:spPr>
      </p:pic>
    </p:spTree>
    <p:extLst>
      <p:ext uri="{BB962C8B-B14F-4D97-AF65-F5344CB8AC3E}">
        <p14:creationId xmlns:p14="http://schemas.microsoft.com/office/powerpoint/2010/main"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9E989AF-7ABE-E24D-F826-9E341C386150}"/>
              </a:ext>
            </a:extLst>
          </p:cNvPr>
          <p:cNvPicPr>
            <a:picLocks noGrp="1" noChangeAspect="1"/>
          </p:cNvPicPr>
          <p:nvPr>
            <p:ph idx="1"/>
          </p:nvPr>
        </p:nvPicPr>
        <p:blipFill>
          <a:blip r:embed="rId2"/>
          <a:stretch>
            <a:fillRect/>
          </a:stretch>
        </p:blipFill>
        <p:spPr>
          <a:xfrm>
            <a:off x="1972643" y="1600330"/>
            <a:ext cx="7945798" cy="4673600"/>
          </a:xfrm>
        </p:spPr>
      </p:pic>
    </p:spTree>
    <p:extLst>
      <p:ext uri="{BB962C8B-B14F-4D97-AF65-F5344CB8AC3E}">
        <p14:creationId xmlns:p14="http://schemas.microsoft.com/office/powerpoint/2010/main"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just">
              <a:buFont typeface="Wingdings" panose="05000000000000000000" pitchFamily="2" charset="2"/>
              <a:buChar char="§"/>
            </a:pPr>
            <a:r>
              <a:rPr lang="en-US" sz="2400" dirty="0"/>
              <a:t>Planning a trip involves searching for destinations, transport, hotels, and weather info across different platforms, which can be time-consuming and confusing. Travelers need a smart assistant that can understand their preferences and provide personalized travel suggestions, plans, and updates in one place through a simple conversation.</a:t>
            </a:r>
          </a:p>
          <a:p>
            <a:pPr marL="0" indent="0" algn="just">
              <a:buNone/>
            </a:pPr>
            <a:endParaRPr lang="en-US" sz="2400" dirty="0"/>
          </a:p>
          <a:p>
            <a:pPr marL="305435" indent="-305435" algn="just"/>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C0800-7C9E-5457-2E17-82D270E077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1C4833-6E3C-DB6B-BD6E-A3BDCF867E3C}"/>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A41B0D65-4BA8-B8DB-B896-680D287882D3}"/>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system takes user inputs such as:</a:t>
            </a:r>
          </a:p>
          <a:p>
            <a:pPr lvl="1">
              <a:buFont typeface="Courier New" panose="02070309020205020404" pitchFamily="49" charset="0"/>
              <a:buChar char="o"/>
            </a:pPr>
            <a:r>
              <a:rPr lang="en-US" sz="1800" dirty="0"/>
              <a:t>Preferred location</a:t>
            </a:r>
          </a:p>
          <a:p>
            <a:pPr lvl="1">
              <a:buFont typeface="Courier New" panose="02070309020205020404" pitchFamily="49" charset="0"/>
              <a:buChar char="o"/>
            </a:pPr>
            <a:r>
              <a:rPr lang="en-US" sz="1800" dirty="0"/>
              <a:t>Budget</a:t>
            </a:r>
          </a:p>
          <a:p>
            <a:pPr lvl="1">
              <a:buFont typeface="Courier New" panose="02070309020205020404" pitchFamily="49" charset="0"/>
              <a:buChar char="o"/>
            </a:pPr>
            <a:r>
              <a:rPr lang="en-US" sz="1800" dirty="0"/>
              <a:t>Number of days</a:t>
            </a:r>
          </a:p>
          <a:p>
            <a:pPr lvl="1">
              <a:buFont typeface="Courier New" panose="02070309020205020404" pitchFamily="49" charset="0"/>
              <a:buChar char="o"/>
            </a:pPr>
            <a:r>
              <a:rPr lang="en-US" sz="1800" dirty="0"/>
              <a:t>Travel interests (e.g., adventure, heritage, nature)</a:t>
            </a:r>
          </a:p>
          <a:p>
            <a:pPr>
              <a:buFont typeface="Wingdings" panose="05000000000000000000" pitchFamily="2" charset="2"/>
              <a:buChar char="§"/>
            </a:pPr>
            <a:r>
              <a:rPr lang="en-US" dirty="0"/>
              <a:t>Based on the input, it filters suitable places using a predefined destination dataset.</a:t>
            </a:r>
          </a:p>
          <a:p>
            <a:pPr>
              <a:buFont typeface="Wingdings" panose="05000000000000000000" pitchFamily="2" charset="2"/>
              <a:buChar char="§"/>
            </a:pPr>
            <a:r>
              <a:rPr lang="en-US" dirty="0"/>
              <a:t>It matches filtered locations with activity types based on user interests.</a:t>
            </a:r>
          </a:p>
          <a:p>
            <a:pPr>
              <a:buFont typeface="Wingdings" panose="05000000000000000000" pitchFamily="2" charset="2"/>
              <a:buChar char="§"/>
            </a:pPr>
            <a:r>
              <a:rPr lang="en-US" dirty="0"/>
              <a:t>Real-time factors like weather, events, and map data are considered to optimize the itinerary.</a:t>
            </a:r>
          </a:p>
          <a:p>
            <a:r>
              <a:rPr lang="en-US" dirty="0"/>
              <a:t>An AI-based logic creates a day-wise plan including:</a:t>
            </a:r>
          </a:p>
          <a:p>
            <a:pPr lvl="1">
              <a:buFont typeface="Courier New" panose="02070309020205020404" pitchFamily="49" charset="0"/>
              <a:buChar char="o"/>
            </a:pPr>
            <a:r>
              <a:rPr lang="en-US" sz="1800" dirty="0"/>
              <a:t>Place to visit</a:t>
            </a:r>
          </a:p>
          <a:p>
            <a:pPr lvl="1">
              <a:buFont typeface="Courier New" panose="02070309020205020404" pitchFamily="49" charset="0"/>
              <a:buChar char="o"/>
            </a:pPr>
            <a:r>
              <a:rPr lang="en-IN" sz="1800" dirty="0"/>
              <a:t>Time of visit</a:t>
            </a:r>
          </a:p>
          <a:p>
            <a:r>
              <a:rPr lang="en-US" dirty="0"/>
              <a:t>The final travel plan is displayed to the user in a clear and easy-to-follow format.</a:t>
            </a:r>
          </a:p>
          <a:p>
            <a:pPr marL="0" indent="0">
              <a:buNone/>
            </a:pPr>
            <a:endParaRPr lang="en-US" dirty="0"/>
          </a:p>
          <a:p>
            <a:endParaRPr lang="en-US" dirty="0"/>
          </a:p>
          <a:p>
            <a:pPr>
              <a:buFont typeface="Courier New" panose="02070309020205020404" pitchFamily="49" charset="0"/>
              <a:buChar char="o"/>
            </a:pPr>
            <a:endParaRPr lang="en-US" dirty="0"/>
          </a:p>
          <a:p>
            <a:endParaRPr lang="en-US" dirty="0"/>
          </a:p>
          <a:p>
            <a:endParaRPr lang="en-US" dirty="0"/>
          </a:p>
          <a:p>
            <a:endParaRPr lang="en-US" dirty="0"/>
          </a:p>
          <a:p>
            <a:endParaRPr lang="en-US" dirty="0"/>
          </a:p>
          <a:p>
            <a:endParaRPr lang="en-US" dirty="0"/>
          </a:p>
          <a:p>
            <a:endParaRPr lang="en-US" dirty="0"/>
          </a:p>
          <a:p>
            <a:pPr>
              <a:buFont typeface="Courier New" panose="02070309020205020404" pitchFamily="49" charset="0"/>
              <a:buChar char="o"/>
            </a:pPr>
            <a:endParaRPr lang="en-US" dirty="0"/>
          </a:p>
          <a:p>
            <a:endParaRPr lang="en-US" b="1" dirty="0"/>
          </a:p>
          <a:p>
            <a:pPr marL="0" indent="0">
              <a:buNone/>
            </a:pPr>
            <a:r>
              <a:rPr lang="en-US" b="1" dirty="0"/>
              <a:t>      </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386392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t>The "System Approach" section outlines the overall strategy and methodology for developing and implementing the Smart Travel Planner system. Here's the structured approach:</a:t>
            </a:r>
            <a:endParaRPr lang="en-IN" sz="1800" b="1" dirty="0"/>
          </a:p>
          <a:p>
            <a:r>
              <a:rPr lang="en-IN" sz="1800" b="1" dirty="0"/>
              <a:t>IBM Cloud</a:t>
            </a:r>
            <a:r>
              <a:rPr lang="en-IN" sz="1800" dirty="0"/>
              <a:t> (mandatory)</a:t>
            </a:r>
          </a:p>
          <a:p>
            <a:r>
              <a:rPr lang="en-IN" sz="1800" b="1" dirty="0"/>
              <a:t>IBM Watsonx.ai </a:t>
            </a:r>
            <a:r>
              <a:rPr lang="en-IN" sz="1800" dirty="0"/>
              <a:t>for model development and deployment</a:t>
            </a:r>
          </a:p>
          <a:p>
            <a:r>
              <a:rPr lang="en-IN" sz="1800" b="1" dirty="0"/>
              <a:t>IBM Cloud Object Storage</a:t>
            </a:r>
            <a:r>
              <a:rPr lang="en-IN" sz="1800" dirty="0"/>
              <a:t> for storing datasets and input data</a:t>
            </a:r>
          </a:p>
          <a:p>
            <a:pPr marL="305435" indent="-305435"/>
            <a:r>
              <a:rPr lang="en-US" sz="1800" b="1" dirty="0"/>
              <a:t>OpenWeatherMap API</a:t>
            </a:r>
            <a:r>
              <a:rPr lang="en-US" sz="1800" dirty="0"/>
              <a:t> for real-time weather data integration</a:t>
            </a:r>
          </a:p>
          <a:p>
            <a:r>
              <a:rPr lang="en-US" sz="1800" b="1" dirty="0"/>
              <a:t>Google Maps API</a:t>
            </a:r>
            <a:r>
              <a:rPr lang="en-US" sz="1800" dirty="0"/>
              <a:t> for route planning and location-based suggestions</a:t>
            </a:r>
          </a:p>
          <a:p>
            <a:r>
              <a:rPr lang="en-IN" sz="1800" dirty="0"/>
              <a:t>Associated </a:t>
            </a:r>
            <a:r>
              <a:rPr lang="en-IN" sz="1800" b="1" dirty="0"/>
              <a:t>Watsonx.ai Runtime</a:t>
            </a:r>
            <a:r>
              <a:rPr lang="en-IN" sz="1800" dirty="0"/>
              <a:t> service </a:t>
            </a:r>
            <a:endParaRPr lang="en-US"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2635A0B4-315D-6FA2-B19B-1ABEA4318D61}"/>
              </a:ext>
            </a:extLst>
          </p:cNvPr>
          <p:cNvSpPr>
            <a:spLocks noGrp="1" noChangeArrowheads="1"/>
          </p:cNvSpPr>
          <p:nvPr>
            <p:ph idx="1"/>
          </p:nvPr>
        </p:nvSpPr>
        <p:spPr bwMode="auto">
          <a:xfrm>
            <a:off x="581192" y="1232452"/>
            <a:ext cx="924394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Logged into IBM Cloud and accessed the </a:t>
            </a:r>
            <a:r>
              <a:rPr kumimoji="0" lang="en-US" altLang="en-US" sz="1800" b="0" i="0" u="none" strike="noStrike" cap="none" normalizeH="0" baseline="0" dirty="0" err="1">
                <a:ln>
                  <a:noFill/>
                </a:ln>
                <a:solidFill>
                  <a:schemeClr val="tx1"/>
                </a:solidFill>
                <a:effectLst/>
                <a:latin typeface="Arial" panose="020B0604020202020204" pitchFamily="34" charset="0"/>
              </a:rPr>
              <a:t>Watsonx</a:t>
            </a:r>
            <a:r>
              <a:rPr kumimoji="0" lang="en-US" altLang="en-US" sz="1800" b="0" i="0" u="none" strike="noStrike" cap="none" normalizeH="0" baseline="0" dirty="0">
                <a:ln>
                  <a:noFill/>
                </a:ln>
                <a:solidFill>
                  <a:schemeClr val="tx1"/>
                </a:solidFill>
                <a:effectLst/>
                <a:latin typeface="Arial" panose="020B0604020202020204" pitchFamily="34" charset="0"/>
              </a:rPr>
              <a:t> Dashboard.</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Navigated to </a:t>
            </a:r>
            <a:r>
              <a:rPr kumimoji="0" lang="en-US" altLang="en-US" sz="1800" b="1" i="0" u="none" strike="noStrike" cap="none" normalizeH="0" baseline="0" dirty="0">
                <a:ln>
                  <a:noFill/>
                </a:ln>
                <a:solidFill>
                  <a:schemeClr val="tx1"/>
                </a:solidFill>
                <a:effectLst/>
                <a:latin typeface="Arial" panose="020B0604020202020204" pitchFamily="34" charset="0"/>
              </a:rPr>
              <a:t>Watsonx.ai</a:t>
            </a:r>
            <a:r>
              <a:rPr kumimoji="0" lang="en-US" altLang="en-US" sz="1800" b="0" i="0" u="none" strike="noStrike" cap="none" normalizeH="0" baseline="0" dirty="0">
                <a:ln>
                  <a:noFill/>
                </a:ln>
                <a:solidFill>
                  <a:schemeClr val="tx1"/>
                </a:solidFill>
                <a:effectLst/>
                <a:latin typeface="Arial" panose="020B0604020202020204" pitchFamily="34" charset="0"/>
              </a:rPr>
              <a:t> via the documentation tab.</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Entered </a:t>
            </a:r>
            <a:r>
              <a:rPr kumimoji="0" lang="en-US" altLang="en-US" sz="1800" b="1" i="0" u="none" strike="noStrike" cap="none" normalizeH="0" baseline="0" dirty="0">
                <a:ln>
                  <a:noFill/>
                </a:ln>
                <a:solidFill>
                  <a:schemeClr val="tx1"/>
                </a:solidFill>
                <a:effectLst/>
                <a:latin typeface="Arial" panose="020B0604020202020204" pitchFamily="34" charset="0"/>
              </a:rPr>
              <a:t>Agentic Lab</a:t>
            </a:r>
            <a:r>
              <a:rPr kumimoji="0" lang="en-US" altLang="en-US" sz="1800" b="0" i="0" u="none" strike="noStrike" cap="none" normalizeH="0" baseline="0" dirty="0">
                <a:ln>
                  <a:noFill/>
                </a:ln>
                <a:solidFill>
                  <a:schemeClr val="tx1"/>
                </a:solidFill>
                <a:effectLst/>
                <a:latin typeface="Arial" panose="020B0604020202020204" pitchFamily="34" charset="0"/>
              </a:rPr>
              <a:t> and created a </a:t>
            </a:r>
            <a:r>
              <a:rPr kumimoji="0" lang="en-US" altLang="en-US" sz="1800" b="1" i="0" u="none" strike="noStrike" cap="none" normalizeH="0" baseline="0" dirty="0">
                <a:ln>
                  <a:noFill/>
                </a:ln>
                <a:solidFill>
                  <a:schemeClr val="tx1"/>
                </a:solidFill>
                <a:effectLst/>
                <a:latin typeface="Arial" panose="020B0604020202020204" pitchFamily="34" charset="0"/>
              </a:rPr>
              <a:t>sandbox project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Selected the </a:t>
            </a:r>
            <a:r>
              <a:rPr kumimoji="0" lang="en-US" altLang="en-US" sz="1800" b="1" i="0" u="none" strike="noStrike" cap="none" normalizeH="0" baseline="0" dirty="0">
                <a:ln>
                  <a:noFill/>
                </a:ln>
                <a:solidFill>
                  <a:schemeClr val="tx1"/>
                </a:solidFill>
                <a:effectLst/>
                <a:latin typeface="Arial" panose="020B0604020202020204" pitchFamily="34" charset="0"/>
              </a:rPr>
              <a:t>free plan</a:t>
            </a:r>
            <a:r>
              <a:rPr kumimoji="0" lang="en-US" altLang="en-US" sz="1800" b="0" i="0" u="none" strike="noStrike" cap="none" normalizeH="0" baseline="0" dirty="0">
                <a:ln>
                  <a:noFill/>
                </a:ln>
                <a:solidFill>
                  <a:schemeClr val="tx1"/>
                </a:solidFill>
                <a:effectLst/>
                <a:latin typeface="Arial" panose="020B0604020202020204" pitchFamily="34" charset="0"/>
              </a:rPr>
              <a:t>, named the project, and initialized it.</a:t>
            </a:r>
          </a:p>
          <a:p>
            <a:pPr lvl="0" algn="just" defTabSz="914400" eaLnBrk="0" fontAlgn="base" hangingPunct="0">
              <a:lnSpc>
                <a:spcPct val="150000"/>
              </a:lnSpc>
              <a:spcBef>
                <a:spcPct val="0"/>
              </a:spcBef>
              <a:spcAft>
                <a:spcPct val="0"/>
              </a:spcAft>
              <a:buClrTx/>
              <a:buSzTx/>
              <a:buFont typeface="Wingdings" panose="05000000000000000000" pitchFamily="2" charset="2"/>
              <a:buChar char="§"/>
            </a:pPr>
            <a:r>
              <a:rPr lang="en-US" sz="1800" dirty="0"/>
              <a:t>Associated </a:t>
            </a:r>
            <a:r>
              <a:rPr lang="en-US" sz="1800" b="1" dirty="0"/>
              <a:t>Watsonx.ai Runtime</a:t>
            </a:r>
            <a:r>
              <a:rPr lang="en-US" sz="1800" dirty="0"/>
              <a:t> service with the project.</a:t>
            </a:r>
          </a:p>
          <a:p>
            <a:pPr lvl="0" algn="just" defTabSz="914400" eaLnBrk="0" fontAlgn="base" hangingPunct="0">
              <a:lnSpc>
                <a:spcPct val="150000"/>
              </a:lnSpc>
              <a:spcBef>
                <a:spcPct val="0"/>
              </a:spcBef>
              <a:spcAft>
                <a:spcPct val="0"/>
              </a:spcAft>
              <a:buClrTx/>
              <a:buSzTx/>
              <a:buFont typeface="Wingdings" panose="05000000000000000000" pitchFamily="2" charset="2"/>
              <a:buChar char="§"/>
            </a:pPr>
            <a:r>
              <a:rPr lang="en-US" sz="1800" dirty="0"/>
              <a:t>Opened </a:t>
            </a:r>
            <a:r>
              <a:rPr lang="en-US" sz="1800" b="1" dirty="0"/>
              <a:t>Build an AI Agent</a:t>
            </a:r>
            <a:r>
              <a:rPr lang="en-US" sz="1800" dirty="0"/>
              <a:t> section to start building the agent.</a:t>
            </a:r>
          </a:p>
          <a:p>
            <a:pPr lvl="0" algn="just" defTabSz="914400" eaLnBrk="0" fontAlgn="base" hangingPunct="0">
              <a:lnSpc>
                <a:spcPct val="150000"/>
              </a:lnSpc>
              <a:spcBef>
                <a:spcPct val="0"/>
              </a:spcBef>
              <a:spcAft>
                <a:spcPct val="0"/>
              </a:spcAft>
              <a:buClrTx/>
              <a:buSzTx/>
              <a:buFont typeface="Wingdings" panose="05000000000000000000" pitchFamily="2" charset="2"/>
              <a:buChar char="§"/>
            </a:pPr>
            <a:r>
              <a:rPr lang="en-US" sz="1800" dirty="0"/>
              <a:t>Added and enabled required tools for interaction.</a:t>
            </a:r>
          </a:p>
          <a:p>
            <a:pPr lvl="0" algn="just" defTabSz="914400" eaLnBrk="0" fontAlgn="base" hangingPunct="0">
              <a:lnSpc>
                <a:spcPct val="150000"/>
              </a:lnSpc>
              <a:spcBef>
                <a:spcPct val="0"/>
              </a:spcBef>
              <a:spcAft>
                <a:spcPct val="0"/>
              </a:spcAft>
              <a:buClrTx/>
              <a:buSzTx/>
              <a:buFont typeface="Wingdings" panose="05000000000000000000" pitchFamily="2" charset="2"/>
              <a:buChar char="§"/>
            </a:pPr>
            <a:r>
              <a:rPr lang="en-IN" sz="1800" dirty="0"/>
              <a:t>Entered prompt instructions (e.g., welcome message, planner logic).</a:t>
            </a:r>
          </a:p>
          <a:p>
            <a:pPr lvl="0" algn="just" defTabSz="914400" eaLnBrk="0" fontAlgn="base" hangingPunct="0">
              <a:lnSpc>
                <a:spcPct val="150000"/>
              </a:lnSpc>
              <a:spcBef>
                <a:spcPct val="0"/>
              </a:spcBef>
              <a:spcAft>
                <a:spcPct val="0"/>
              </a:spcAft>
              <a:buClrTx/>
              <a:buSzTx/>
              <a:buFont typeface="Wingdings" panose="05000000000000000000" pitchFamily="2" charset="2"/>
              <a:buChar char="§"/>
            </a:pPr>
            <a:r>
              <a:rPr lang="en-US" sz="1800" dirty="0"/>
              <a:t>Created </a:t>
            </a:r>
            <a:r>
              <a:rPr lang="en-US" sz="1800" b="1" dirty="0"/>
              <a:t>API key</a:t>
            </a:r>
            <a:r>
              <a:rPr lang="en-US" sz="1800" dirty="0"/>
              <a:t> and </a:t>
            </a:r>
            <a:r>
              <a:rPr lang="en-US" sz="1800" b="1" dirty="0"/>
              <a:t>deployment space</a:t>
            </a:r>
            <a:r>
              <a:rPr lang="en-US" sz="1800" dirty="0"/>
              <a:t> for publishing.</a:t>
            </a:r>
          </a:p>
          <a:p>
            <a:pPr lvl="0" algn="just" defTabSz="914400" eaLnBrk="0" fontAlgn="base" hangingPunct="0">
              <a:lnSpc>
                <a:spcPct val="150000"/>
              </a:lnSpc>
              <a:spcBef>
                <a:spcPct val="0"/>
              </a:spcBef>
              <a:spcAft>
                <a:spcPct val="0"/>
              </a:spcAft>
              <a:buClrTx/>
              <a:buSzTx/>
              <a:buFont typeface="Wingdings" panose="05000000000000000000" pitchFamily="2" charset="2"/>
              <a:buChar char="§"/>
            </a:pPr>
            <a:r>
              <a:rPr lang="en-US" sz="1800" dirty="0"/>
              <a:t>Deployed the agent and used </a:t>
            </a:r>
            <a:r>
              <a:rPr lang="en-US" sz="1800" b="1" dirty="0"/>
              <a:t>Preview</a:t>
            </a:r>
            <a:r>
              <a:rPr lang="en-US" sz="1800" dirty="0"/>
              <a:t> to test final output.</a:t>
            </a:r>
            <a:endParaRPr lang="en-IN" sz="1800" dirty="0"/>
          </a:p>
          <a:p>
            <a:pPr marL="0" lvl="0" indent="0" defTabSz="914400" eaLnBrk="0" fontAlgn="base" hangingPunct="0">
              <a:lnSpc>
                <a:spcPct val="100000"/>
              </a:lnSpc>
              <a:spcBef>
                <a:spcPct val="0"/>
              </a:spcBef>
              <a:spcAft>
                <a:spcPct val="0"/>
              </a:spcAft>
              <a:buClrTx/>
              <a:buSzTx/>
              <a:buFontTx/>
              <a:buChar char="•"/>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52110451-8439-1EDB-3023-EACD093880A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 logic).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5C3F7-27EF-D6EA-7774-600F9101DA6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9DB5218-F52F-41D7-E99D-D9B7C831EA3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A51D8DC8-D0DD-45F7-C9EC-9F4A518BC15E}"/>
              </a:ext>
            </a:extLst>
          </p:cNvPr>
          <p:cNvSpPr>
            <a:spLocks noGrp="1" noChangeArrowheads="1"/>
          </p:cNvSpPr>
          <p:nvPr>
            <p:ph idx="1"/>
          </p:nvPr>
        </p:nvSpPr>
        <p:spPr bwMode="auto">
          <a:xfrm>
            <a:off x="581192" y="3309943"/>
            <a:ext cx="92439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FontTx/>
              <a:buChar char="•"/>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D3DBDEF6-482F-3FFD-1975-4ED11CF56A0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 logic).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98191324-C5B7-6FF1-48F5-674766B1822D}"/>
              </a:ext>
            </a:extLst>
          </p:cNvPr>
          <p:cNvPicPr>
            <a:picLocks noChangeAspect="1"/>
          </p:cNvPicPr>
          <p:nvPr/>
        </p:nvPicPr>
        <p:blipFill>
          <a:blip r:embed="rId2"/>
          <a:stretch>
            <a:fillRect/>
          </a:stretch>
        </p:blipFill>
        <p:spPr>
          <a:xfrm>
            <a:off x="1085045" y="1428164"/>
            <a:ext cx="9535885" cy="4963886"/>
          </a:xfrm>
          <a:prstGeom prst="rect">
            <a:avLst/>
          </a:prstGeom>
        </p:spPr>
      </p:pic>
    </p:spTree>
    <p:extLst>
      <p:ext uri="{BB962C8B-B14F-4D97-AF65-F5344CB8AC3E}">
        <p14:creationId xmlns:p14="http://schemas.microsoft.com/office/powerpoint/2010/main" val="46805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73810-9E6C-2A1C-37AE-4299379EADC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CB3CEC6-2039-C163-D72F-8EC0B7B2487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053ABE23-C2E8-30AC-E78C-165C07B3E0B2}"/>
              </a:ext>
            </a:extLst>
          </p:cNvPr>
          <p:cNvSpPr>
            <a:spLocks noGrp="1" noChangeArrowheads="1"/>
          </p:cNvSpPr>
          <p:nvPr>
            <p:ph idx="1"/>
          </p:nvPr>
        </p:nvSpPr>
        <p:spPr bwMode="auto">
          <a:xfrm>
            <a:off x="581192" y="3309943"/>
            <a:ext cx="92439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FontTx/>
              <a:buChar char="•"/>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34A8620D-BF4F-061C-2BBF-48DFFC41085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 logic).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DA27327-303C-B893-A375-28E2529200D3}"/>
              </a:ext>
            </a:extLst>
          </p:cNvPr>
          <p:cNvPicPr>
            <a:picLocks noChangeAspect="1"/>
          </p:cNvPicPr>
          <p:nvPr/>
        </p:nvPicPr>
        <p:blipFill>
          <a:blip r:embed="rId2"/>
          <a:stretch>
            <a:fillRect/>
          </a:stretch>
        </p:blipFill>
        <p:spPr>
          <a:xfrm>
            <a:off x="1085045" y="1486026"/>
            <a:ext cx="9393232" cy="5007915"/>
          </a:xfrm>
          <a:prstGeom prst="rect">
            <a:avLst/>
          </a:prstGeom>
        </p:spPr>
      </p:pic>
    </p:spTree>
    <p:extLst>
      <p:ext uri="{BB962C8B-B14F-4D97-AF65-F5344CB8AC3E}">
        <p14:creationId xmlns:p14="http://schemas.microsoft.com/office/powerpoint/2010/main" val="1615102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A0E4E-C0C0-04CA-3F06-A08A5674C96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067B473-CA0C-4280-BF75-2A918863017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FD608155-C791-872C-BFBD-1A47F50335DF}"/>
              </a:ext>
            </a:extLst>
          </p:cNvPr>
          <p:cNvSpPr>
            <a:spLocks noGrp="1" noChangeArrowheads="1"/>
          </p:cNvSpPr>
          <p:nvPr>
            <p:ph idx="1"/>
          </p:nvPr>
        </p:nvSpPr>
        <p:spPr bwMode="auto">
          <a:xfrm>
            <a:off x="581192" y="3309943"/>
            <a:ext cx="92439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FontTx/>
              <a:buChar char="•"/>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30874DBD-6136-5AB5-DEE2-6B3EA25BC1B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 logic).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269DF6D-65C6-E61E-879E-EE31C6B7F799}"/>
              </a:ext>
            </a:extLst>
          </p:cNvPr>
          <p:cNvPicPr>
            <a:picLocks noChangeAspect="1"/>
          </p:cNvPicPr>
          <p:nvPr/>
        </p:nvPicPr>
        <p:blipFill>
          <a:blip r:embed="rId2"/>
          <a:srcRect b="16181"/>
          <a:stretch>
            <a:fillRect/>
          </a:stretch>
        </p:blipFill>
        <p:spPr>
          <a:xfrm>
            <a:off x="1047723" y="1398611"/>
            <a:ext cx="9522422" cy="4572981"/>
          </a:xfrm>
          <a:prstGeom prst="rect">
            <a:avLst/>
          </a:prstGeom>
        </p:spPr>
      </p:pic>
    </p:spTree>
    <p:extLst>
      <p:ext uri="{BB962C8B-B14F-4D97-AF65-F5344CB8AC3E}">
        <p14:creationId xmlns:p14="http://schemas.microsoft.com/office/powerpoint/2010/main" val="9729653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125</TotalTime>
  <Words>592</Words>
  <Application>Microsoft Office PowerPoint</Application>
  <PresentationFormat>Widescreen</PresentationFormat>
  <Paragraphs>142</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Courier New</vt:lpstr>
      <vt:lpstr>Franklin Gothic Book</vt:lpstr>
      <vt:lpstr>Franklin Gothic Demi</vt:lpstr>
      <vt:lpstr>Wingdings</vt:lpstr>
      <vt:lpstr>Wingdings 2</vt:lpstr>
      <vt:lpstr>DividendVTI</vt:lpstr>
      <vt:lpstr>travel planner agent</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 MADHAN KUMAR</cp:lastModifiedBy>
  <cp:revision>28</cp:revision>
  <dcterms:created xsi:type="dcterms:W3CDTF">2021-05-26T16:50:10Z</dcterms:created>
  <dcterms:modified xsi:type="dcterms:W3CDTF">2025-07-31T18:46:59Z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