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556" r:id="rId1"/>
  </p:sldMasterIdLst>
  <p:notesMasterIdLst>
    <p:notesMasterId r:id="rId34"/>
  </p:notesMasterIdLst>
  <p:handoutMasterIdLst>
    <p:handoutMasterId r:id="rId35"/>
  </p:handoutMasterIdLst>
  <p:sldIdLst>
    <p:sldId id="1007" r:id="rId2"/>
    <p:sldId id="257" r:id="rId3"/>
    <p:sldId id="258" r:id="rId4"/>
    <p:sldId id="984" r:id="rId5"/>
    <p:sldId id="433" r:id="rId6"/>
    <p:sldId id="437" r:id="rId7"/>
    <p:sldId id="976" r:id="rId8"/>
    <p:sldId id="977" r:id="rId9"/>
    <p:sldId id="978" r:id="rId10"/>
    <p:sldId id="980" r:id="rId11"/>
    <p:sldId id="469" r:id="rId12"/>
    <p:sldId id="470" r:id="rId13"/>
    <p:sldId id="471" r:id="rId14"/>
    <p:sldId id="472" r:id="rId15"/>
    <p:sldId id="473" r:id="rId16"/>
    <p:sldId id="958" r:id="rId17"/>
    <p:sldId id="479" r:id="rId18"/>
    <p:sldId id="985" r:id="rId19"/>
    <p:sldId id="986" r:id="rId20"/>
    <p:sldId id="993" r:id="rId21"/>
    <p:sldId id="994" r:id="rId22"/>
    <p:sldId id="995" r:id="rId23"/>
    <p:sldId id="495" r:id="rId24"/>
    <p:sldId id="998" r:id="rId25"/>
    <p:sldId id="999" r:id="rId26"/>
    <p:sldId id="1000" r:id="rId27"/>
    <p:sldId id="1001" r:id="rId28"/>
    <p:sldId id="1002" r:id="rId29"/>
    <p:sldId id="1003" r:id="rId30"/>
    <p:sldId id="1004" r:id="rId31"/>
    <p:sldId id="1005" r:id="rId32"/>
    <p:sldId id="996"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22" autoAdjust="0"/>
    <p:restoredTop sz="86377" autoAdjust="0"/>
  </p:normalViewPr>
  <p:slideViewPr>
    <p:cSldViewPr>
      <p:cViewPr varScale="1">
        <p:scale>
          <a:sx n="95" d="100"/>
          <a:sy n="95" d="100"/>
        </p:scale>
        <p:origin x="984" y="72"/>
      </p:cViewPr>
      <p:guideLst>
        <p:guide orient="horz" pos="2160"/>
        <p:guide pos="2880"/>
      </p:guideLst>
    </p:cSldViewPr>
  </p:slideViewPr>
  <p:outlineViewPr>
    <p:cViewPr>
      <p:scale>
        <a:sx n="33" d="100"/>
        <a:sy n="33" d="100"/>
      </p:scale>
      <p:origin x="246" y="398682"/>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66" d="100"/>
          <a:sy n="66" d="100"/>
        </p:scale>
        <p:origin x="-2820"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AF87BB4-4274-4B47-86E8-ECC6EE0816DD}" type="datetimeFigureOut">
              <a:rPr lang="en-US" smtClean="0"/>
              <a:pPr/>
              <a:t>5/8/2024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DE5BECE-13D5-47C5-9C66-A16163F31305}"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8AFA68-01B2-4019-9387-4475AD6EC492}" type="datetimeFigureOut">
              <a:rPr lang="en-US" smtClean="0"/>
              <a:pPr/>
              <a:t>5/8/2024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665BA2-A9CA-451C-9502-1893EA97BC0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2607AF-E499-4A09-9A52-96CD385C0F82}" type="slidenum">
              <a:rPr lang="en-US" smtClean="0"/>
              <a:pPr/>
              <a:t>1</a:t>
            </a:fld>
            <a:endParaRPr lang="en-US"/>
          </a:p>
        </p:txBody>
      </p:sp>
    </p:spTree>
    <p:extLst>
      <p:ext uri="{BB962C8B-B14F-4D97-AF65-F5344CB8AC3E}">
        <p14:creationId xmlns:p14="http://schemas.microsoft.com/office/powerpoint/2010/main" val="3838910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9665BA2-A9CA-451C-9502-1893EA97BC0E}"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55809978-35AA-49CD-9239-CE86B23D8A5F}" type="datetimeFigureOut">
              <a:rPr lang="en-US" smtClean="0"/>
              <a:pPr/>
              <a:t>5/8/2024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9156CAE2-88B8-4A35-9FFB-B4C11E404A9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5809978-35AA-49CD-9239-CE86B23D8A5F}" type="datetimeFigureOut">
              <a:rPr lang="en-US" smtClean="0"/>
              <a:pPr/>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56CAE2-88B8-4A35-9FFB-B4C11E404A9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5809978-35AA-49CD-9239-CE86B23D8A5F}" type="datetimeFigureOut">
              <a:rPr lang="en-US" smtClean="0"/>
              <a:pPr/>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56CAE2-88B8-4A35-9FFB-B4C11E404A9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55809978-35AA-49CD-9239-CE86B23D8A5F}" type="datetimeFigureOut">
              <a:rPr lang="en-US" smtClean="0"/>
              <a:pPr/>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56CAE2-88B8-4A35-9FFB-B4C11E404A9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5809978-35AA-49CD-9239-CE86B23D8A5F}" type="datetimeFigureOut">
              <a:rPr lang="en-US" smtClean="0"/>
              <a:pPr/>
              <a:t>5/8/2024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9156CAE2-88B8-4A35-9FFB-B4C11E404A9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55809978-35AA-49CD-9239-CE86B23D8A5F}" type="datetimeFigureOut">
              <a:rPr lang="en-US" smtClean="0"/>
              <a:pPr/>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56CAE2-88B8-4A35-9FFB-B4C11E404A9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55809978-35AA-49CD-9239-CE86B23D8A5F}" type="datetimeFigureOut">
              <a:rPr lang="en-US" smtClean="0"/>
              <a:pPr/>
              <a:t>5/8/2024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56CAE2-88B8-4A35-9FFB-B4C11E404A9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55809978-35AA-49CD-9239-CE86B23D8A5F}" type="datetimeFigureOut">
              <a:rPr lang="en-US" smtClean="0"/>
              <a:pPr/>
              <a:t>5/8/2024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56CAE2-88B8-4A35-9FFB-B4C11E404A9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09978-35AA-49CD-9239-CE86B23D8A5F}" type="datetimeFigureOut">
              <a:rPr lang="en-US" smtClean="0"/>
              <a:pPr/>
              <a:t>5/8/2024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56CAE2-88B8-4A35-9FFB-B4C11E404A9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5809978-35AA-49CD-9239-CE86B23D8A5F}" type="datetimeFigureOut">
              <a:rPr lang="en-US" smtClean="0"/>
              <a:pPr/>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56CAE2-88B8-4A35-9FFB-B4C11E404A9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5809978-35AA-49CD-9239-CE86B23D8A5F}" type="datetimeFigureOut">
              <a:rPr lang="en-US" smtClean="0"/>
              <a:pPr/>
              <a:t>5/8/2024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9156CAE2-88B8-4A35-9FFB-B4C11E404A9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5809978-35AA-49CD-9239-CE86B23D8A5F}" type="datetimeFigureOut">
              <a:rPr lang="en-US" smtClean="0"/>
              <a:pPr/>
              <a:t>5/8/2024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9156CAE2-88B8-4A35-9FFB-B4C11E404A9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5557" r:id="rId1"/>
    <p:sldLayoutId id="2147485558" r:id="rId2"/>
    <p:sldLayoutId id="2147485559" r:id="rId3"/>
    <p:sldLayoutId id="2147485560" r:id="rId4"/>
    <p:sldLayoutId id="2147485561" r:id="rId5"/>
    <p:sldLayoutId id="2147485562" r:id="rId6"/>
    <p:sldLayoutId id="2147485563" r:id="rId7"/>
    <p:sldLayoutId id="2147485564" r:id="rId8"/>
    <p:sldLayoutId id="2147485565" r:id="rId9"/>
    <p:sldLayoutId id="2147485566" r:id="rId10"/>
    <p:sldLayoutId id="214748556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57200" y="1524000"/>
            <a:ext cx="8610600"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52400" y="1524000"/>
            <a:ext cx="6553200" cy="0"/>
          </a:xfrm>
          <a:prstGeom prst="line">
            <a:avLst/>
          </a:prstGeom>
          <a:ln w="88900">
            <a:solidFill>
              <a:srgbClr val="C00000"/>
            </a:solidFill>
          </a:ln>
        </p:spPr>
        <p:style>
          <a:lnRef idx="1">
            <a:schemeClr val="accent1"/>
          </a:lnRef>
          <a:fillRef idx="0">
            <a:schemeClr val="accent1"/>
          </a:fillRef>
          <a:effectRef idx="0">
            <a:schemeClr val="accent1"/>
          </a:effectRef>
          <a:fontRef idx="minor">
            <a:schemeClr val="tx1"/>
          </a:fontRef>
        </p:style>
      </p:cxnSp>
      <p:pic>
        <p:nvPicPr>
          <p:cNvPr id="1026" name="Picture 2" descr="C:\Users\KKRBALA\Desktop\AAA College new 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816" y="33337"/>
            <a:ext cx="1583384" cy="140017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Grp="1" noChangeAspect="1" noChangeArrowheads="1"/>
          </p:cNvPicPr>
          <p:nvPr>
            <p:ph idx="1"/>
          </p:nvPr>
        </p:nvPicPr>
        <p:blipFill rotWithShape="1">
          <a:blip r:embed="rId4" cstate="print">
            <a:extLst>
              <a:ext uri="{28A0092B-C50C-407E-A947-70E740481C1C}">
                <a14:useLocalDpi xmlns:a14="http://schemas.microsoft.com/office/drawing/2010/main" val="0"/>
              </a:ext>
            </a:extLst>
          </a:blip>
          <a:srcRect r="44526" b="9506"/>
          <a:stretch/>
        </p:blipFill>
        <p:spPr bwMode="auto">
          <a:xfrm>
            <a:off x="7467600" y="33337"/>
            <a:ext cx="1664709"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827584" y="2020668"/>
            <a:ext cx="7327714" cy="954107"/>
          </a:xfrm>
          <a:prstGeom prst="rect">
            <a:avLst/>
          </a:prstGeom>
          <a:noFill/>
        </p:spPr>
        <p:txBody>
          <a:bodyPr wrap="square" rtlCol="0">
            <a:spAutoFit/>
          </a:bodyPr>
          <a:lstStyle/>
          <a:p>
            <a:pPr algn="ctr"/>
            <a:r>
              <a:rPr lang="en-US" sz="2800" dirty="0">
                <a:latin typeface="Algerian" pitchFamily="82" charset="0"/>
              </a:rPr>
              <a:t>traffic analysis attack for </a:t>
            </a:r>
            <a:r>
              <a:rPr lang="en-US" sz="2800" dirty="0" err="1">
                <a:latin typeface="Algerian" pitchFamily="82" charset="0"/>
              </a:rPr>
              <a:t>identiying</a:t>
            </a:r>
            <a:r>
              <a:rPr lang="en-US" sz="2800">
                <a:latin typeface="Algerian" pitchFamily="82" charset="0"/>
              </a:rPr>
              <a:t> user’s </a:t>
            </a:r>
            <a:r>
              <a:rPr lang="en-US" sz="2800" dirty="0">
                <a:latin typeface="Algerian" pitchFamily="82" charset="0"/>
              </a:rPr>
              <a:t>online activities</a:t>
            </a:r>
            <a:endParaRPr lang="en-US" sz="2800" b="1" dirty="0">
              <a:latin typeface="Times New Roman" pitchFamily="18" charset="0"/>
              <a:cs typeface="Times New Roman" pitchFamily="18" charset="0"/>
            </a:endParaRPr>
          </a:p>
        </p:txBody>
      </p:sp>
      <p:sp>
        <p:nvSpPr>
          <p:cNvPr id="14" name="TextBox 13"/>
          <p:cNvSpPr txBox="1"/>
          <p:nvPr/>
        </p:nvSpPr>
        <p:spPr>
          <a:xfrm>
            <a:off x="1532408" y="3408403"/>
            <a:ext cx="6096000" cy="1289071"/>
          </a:xfrm>
          <a:prstGeom prst="rect">
            <a:avLst/>
          </a:prstGeom>
          <a:noFill/>
        </p:spPr>
        <p:txBody>
          <a:bodyPr wrap="square" rtlCol="0">
            <a:spAutoFit/>
          </a:bodyPr>
          <a:lstStyle/>
          <a:p>
            <a:pPr algn="ctr">
              <a:lnSpc>
                <a:spcPct val="150000"/>
              </a:lnSpc>
            </a:pPr>
            <a:r>
              <a:rPr lang="en-US" altLang="zh-TW" b="1" dirty="0">
                <a:solidFill>
                  <a:srgbClr val="C00000"/>
                </a:solidFill>
                <a:latin typeface="Times New Roman" pitchFamily="18" charset="0"/>
                <a:cs typeface="Times New Roman" pitchFamily="18" charset="0"/>
              </a:rPr>
              <a:t>Presented By</a:t>
            </a:r>
          </a:p>
          <a:p>
            <a:pPr algn="ctr">
              <a:lnSpc>
                <a:spcPct val="150000"/>
              </a:lnSpc>
            </a:pPr>
            <a:r>
              <a:rPr lang="en-US" altLang="zh-TW" b="1" dirty="0" err="1">
                <a:latin typeface="Times New Roman" pitchFamily="18" charset="0"/>
                <a:cs typeface="Times New Roman" pitchFamily="18" charset="0"/>
              </a:rPr>
              <a:t>S.Madhavan</a:t>
            </a:r>
            <a:r>
              <a:rPr lang="en-US" altLang="zh-TW" b="1" dirty="0">
                <a:latin typeface="Times New Roman" pitchFamily="18" charset="0"/>
                <a:cs typeface="Times New Roman" pitchFamily="18" charset="0"/>
              </a:rPr>
              <a:t> ( 953720106020 )</a:t>
            </a:r>
          </a:p>
          <a:p>
            <a:pPr algn="ctr">
              <a:lnSpc>
                <a:spcPct val="150000"/>
              </a:lnSpc>
            </a:pPr>
            <a:r>
              <a:rPr lang="en-US" b="1" dirty="0" err="1">
                <a:latin typeface="Times New Roman" pitchFamily="18" charset="0"/>
                <a:cs typeface="Times New Roman" pitchFamily="18" charset="0"/>
              </a:rPr>
              <a:t>N.Kutbudeenshait</a:t>
            </a:r>
            <a:r>
              <a:rPr lang="en-US" b="1" dirty="0">
                <a:latin typeface="Times New Roman" pitchFamily="18" charset="0"/>
                <a:cs typeface="Times New Roman" pitchFamily="18" charset="0"/>
              </a:rPr>
              <a:t> ( 953720106019 )</a:t>
            </a:r>
            <a:endParaRPr lang="en-US" dirty="0">
              <a:latin typeface="Times New Roman" pitchFamily="18" charset="0"/>
              <a:cs typeface="Times New Roman" pitchFamily="18" charset="0"/>
            </a:endParaRPr>
          </a:p>
        </p:txBody>
      </p:sp>
      <p:sp>
        <p:nvSpPr>
          <p:cNvPr id="15" name="TextBox 14"/>
          <p:cNvSpPr txBox="1"/>
          <p:nvPr/>
        </p:nvSpPr>
        <p:spPr>
          <a:xfrm>
            <a:off x="2705100" y="5105400"/>
            <a:ext cx="3505200" cy="923330"/>
          </a:xfrm>
          <a:prstGeom prst="rect">
            <a:avLst/>
          </a:prstGeom>
          <a:noFill/>
        </p:spPr>
        <p:txBody>
          <a:bodyPr wrap="square" rtlCol="0">
            <a:spAutoFit/>
          </a:bodyPr>
          <a:lstStyle/>
          <a:p>
            <a:pPr algn="ctr" fontAlgn="base">
              <a:spcBef>
                <a:spcPct val="0"/>
              </a:spcBef>
              <a:spcAft>
                <a:spcPct val="0"/>
              </a:spcAft>
            </a:pPr>
            <a:r>
              <a:rPr lang="en-US" altLang="zh-TW" b="1" dirty="0">
                <a:solidFill>
                  <a:srgbClr val="C00000"/>
                </a:solidFill>
                <a:latin typeface="Times New Roman" pitchFamily="18" charset="0"/>
                <a:cs typeface="Times New Roman" pitchFamily="18" charset="0"/>
              </a:rPr>
              <a:t>Project Supervisor</a:t>
            </a:r>
          </a:p>
          <a:p>
            <a:pPr algn="ctr" fontAlgn="base">
              <a:spcBef>
                <a:spcPct val="0"/>
              </a:spcBef>
              <a:spcAft>
                <a:spcPct val="0"/>
              </a:spcAft>
            </a:pPr>
            <a:r>
              <a:rPr lang="en-US" b="1" dirty="0" err="1">
                <a:solidFill>
                  <a:prstClr val="black"/>
                </a:solidFill>
                <a:latin typeface="Times New Roman" pitchFamily="18" charset="0"/>
                <a:cs typeface="Times New Roman" pitchFamily="18" charset="0"/>
              </a:rPr>
              <a:t>P.Samayan</a:t>
            </a:r>
            <a:r>
              <a:rPr lang="en-US" b="1" dirty="0">
                <a:solidFill>
                  <a:prstClr val="black"/>
                </a:solidFill>
                <a:latin typeface="Times New Roman" pitchFamily="18" charset="0"/>
                <a:cs typeface="Times New Roman" pitchFamily="18" charset="0"/>
              </a:rPr>
              <a:t> A.P / ECE</a:t>
            </a:r>
            <a:endParaRPr lang="en-IN" dirty="0">
              <a:solidFill>
                <a:prstClr val="black"/>
              </a:solidFill>
              <a:latin typeface="Times New Roman" pitchFamily="18" charset="0"/>
              <a:cs typeface="Times New Roman" pitchFamily="18" charset="0"/>
            </a:endParaRPr>
          </a:p>
          <a:p>
            <a:pPr algn="ctr"/>
            <a:endParaRPr lang="en-US" dirty="0">
              <a:latin typeface="Arial" pitchFamily="34" charset="0"/>
              <a:cs typeface="Arial" pitchFamily="34" charset="0"/>
            </a:endParaRPr>
          </a:p>
        </p:txBody>
      </p:sp>
      <p:cxnSp>
        <p:nvCxnSpPr>
          <p:cNvPr id="17" name="Straight Connector 16"/>
          <p:cNvCxnSpPr/>
          <p:nvPr/>
        </p:nvCxnSpPr>
        <p:spPr>
          <a:xfrm>
            <a:off x="16816" y="6400800"/>
            <a:ext cx="912718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371600" y="388203"/>
            <a:ext cx="6172200" cy="954107"/>
          </a:xfrm>
          <a:prstGeom prst="rect">
            <a:avLst/>
          </a:prstGeom>
          <a:noFill/>
        </p:spPr>
        <p:txBody>
          <a:bodyPr wrap="square" rtlCol="0">
            <a:spAutoFit/>
          </a:bodyPr>
          <a:lstStyle/>
          <a:p>
            <a:pPr algn="ctr"/>
            <a:r>
              <a:rPr lang="en-US" sz="2800" b="1" dirty="0">
                <a:solidFill>
                  <a:srgbClr val="FF0000"/>
                </a:solidFill>
                <a:latin typeface="Times New Roman" pitchFamily="18" charset="0"/>
                <a:cs typeface="Times New Roman" pitchFamily="18" charset="0"/>
              </a:rPr>
              <a:t>AAA COLLEGE OF ENGINEERING AND TECHNOLOGY</a:t>
            </a:r>
          </a:p>
        </p:txBody>
      </p:sp>
    </p:spTree>
    <p:extLst>
      <p:ext uri="{BB962C8B-B14F-4D97-AF65-F5344CB8AC3E}">
        <p14:creationId xmlns:p14="http://schemas.microsoft.com/office/powerpoint/2010/main" val="2350394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457200" y="685800"/>
            <a:ext cx="8229600" cy="5334000"/>
          </a:xfrm>
        </p:spPr>
        <p:txBody>
          <a:bodyPr>
            <a:noAutofit/>
          </a:bodyPr>
          <a:lstStyle/>
          <a:p>
            <a:pPr algn="just">
              <a:lnSpc>
                <a:spcPct val="150000"/>
              </a:lnSpc>
            </a:pPr>
            <a:r>
              <a:rPr lang="en-US" sz="1400" b="1" dirty="0"/>
              <a:t>CRYPTOGRAPHIC PUZZLE HIDING SCHEME (CPHS)</a:t>
            </a:r>
            <a:endParaRPr lang="en-US" sz="1400" dirty="0"/>
          </a:p>
          <a:p>
            <a:pPr algn="just">
              <a:lnSpc>
                <a:spcPct val="150000"/>
              </a:lnSpc>
            </a:pPr>
            <a:r>
              <a:rPr lang="en-US" sz="1400" dirty="0"/>
              <a:t>We present a packet hiding scheme based on cryptographic puzzles. The main idea behind such puzzles is to force the recipient of a puzzle execute a pre-defined set of computations before he is able to extract a secret of interest. The time required for obtaining the solution of a puzzle depends on its hardness and the computational ability of the solver. The advantage of the </a:t>
            </a:r>
            <a:r>
              <a:rPr lang="en-US" sz="1400" dirty="0" err="1"/>
              <a:t>puzzlebased</a:t>
            </a:r>
            <a:r>
              <a:rPr lang="en-US" sz="1400" dirty="0"/>
              <a:t> scheme is that its security does not rely on the PHY layer parameters. However, it has higher computation and communication overhead</a:t>
            </a:r>
          </a:p>
          <a:p>
            <a:pPr algn="just">
              <a:lnSpc>
                <a:spcPct val="150000"/>
              </a:lnSpc>
            </a:pPr>
            <a:r>
              <a:rPr lang="en-US" sz="1400" dirty="0"/>
              <a:t>We consider several puzzle schemes as the basis for CPHS. For each scheme, we analyze the implementation details which impact security and performance. Cryptographic puzzles are primitives originally suggested by </a:t>
            </a:r>
            <a:r>
              <a:rPr lang="en-US" sz="1400" dirty="0" err="1"/>
              <a:t>Merkle</a:t>
            </a:r>
            <a:r>
              <a:rPr lang="en-US" sz="1400" dirty="0"/>
              <a:t> as a method for establishing a secret over an insecure channel. They find a wide range of applications from preventing </a:t>
            </a:r>
            <a:r>
              <a:rPr lang="en-US" sz="1400" dirty="0" err="1"/>
              <a:t>DoS</a:t>
            </a:r>
            <a:r>
              <a:rPr lang="en-US" sz="1400" dirty="0"/>
              <a:t> attacks to providing broadcast authentication and key escrow schemes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78305" y="2362200"/>
            <a:ext cx="8229600" cy="1143000"/>
          </a:xfrm>
        </p:spPr>
        <p:txBody>
          <a:bodyPr>
            <a:normAutofit/>
          </a:bodyPr>
          <a:lstStyle/>
          <a:p>
            <a:r>
              <a:rPr lang="en-US" b="1" dirty="0">
                <a:latin typeface="Times New Roman" pitchFamily="18" charset="0"/>
              </a:rPr>
              <a:t>SOFTWARE SPECIFICATION</a:t>
            </a:r>
          </a:p>
        </p:txBody>
      </p:sp>
    </p:spTree>
    <p:extLst>
      <p:ext uri="{BB962C8B-B14F-4D97-AF65-F5344CB8AC3E}">
        <p14:creationId xmlns:p14="http://schemas.microsoft.com/office/powerpoint/2010/main" val="1152342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Content Placeholder 64"/>
          <p:cNvSpPr>
            <a:spLocks noGrp="1"/>
          </p:cNvSpPr>
          <p:nvPr>
            <p:ph sz="quarter" idx="1"/>
          </p:nvPr>
        </p:nvSpPr>
        <p:spPr>
          <a:xfrm>
            <a:off x="457200" y="1371600"/>
            <a:ext cx="8229600" cy="4754564"/>
          </a:xfrm>
        </p:spPr>
        <p:txBody>
          <a:bodyPr>
            <a:normAutofit/>
          </a:bodyPr>
          <a:lstStyle/>
          <a:p>
            <a:pPr>
              <a:lnSpc>
                <a:spcPct val="150000"/>
              </a:lnSpc>
            </a:pPr>
            <a:r>
              <a:rPr lang="en-US" sz="1400" dirty="0"/>
              <a:t>Operating System		:	Windows 11</a:t>
            </a:r>
          </a:p>
          <a:p>
            <a:pPr>
              <a:lnSpc>
                <a:spcPct val="150000"/>
              </a:lnSpc>
            </a:pPr>
            <a:r>
              <a:rPr lang="en-US" sz="1400" dirty="0"/>
              <a:t>Technology Used		: 	Java, JDK 1.6</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0" y="2209800"/>
            <a:ext cx="8229600" cy="1143000"/>
          </a:xfrm>
        </p:spPr>
        <p:txBody>
          <a:bodyPr>
            <a:normAutofit/>
          </a:bodyPr>
          <a:lstStyle/>
          <a:p>
            <a:r>
              <a:rPr lang="en-US" b="1" dirty="0">
                <a:latin typeface="Times New Roman" pitchFamily="18" charset="0"/>
              </a:rPr>
              <a:t>EXISTING SYSTEM</a:t>
            </a:r>
          </a:p>
        </p:txBody>
      </p:sp>
    </p:spTree>
    <p:extLst>
      <p:ext uri="{BB962C8B-B14F-4D97-AF65-F5344CB8AC3E}">
        <p14:creationId xmlns:p14="http://schemas.microsoft.com/office/powerpoint/2010/main" val="1152342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Content Placeholder 64"/>
          <p:cNvSpPr>
            <a:spLocks noGrp="1"/>
          </p:cNvSpPr>
          <p:nvPr>
            <p:ph sz="quarter" idx="1"/>
          </p:nvPr>
        </p:nvSpPr>
        <p:spPr>
          <a:xfrm>
            <a:off x="457200" y="533401"/>
            <a:ext cx="8229600" cy="5592763"/>
          </a:xfrm>
        </p:spPr>
        <p:txBody>
          <a:bodyPr>
            <a:normAutofit/>
          </a:bodyPr>
          <a:lstStyle/>
          <a:p>
            <a:pPr algn="just">
              <a:lnSpc>
                <a:spcPct val="150000"/>
              </a:lnSpc>
            </a:pPr>
            <a:r>
              <a:rPr lang="en-US" sz="1400" dirty="0"/>
              <a:t>Jamming attacks are much harder to counter and more security problems. They have been shown to actualize severe Denial-of-Service (</a:t>
            </a:r>
            <a:r>
              <a:rPr lang="en-US" sz="1400" dirty="0" err="1"/>
              <a:t>DoS</a:t>
            </a:r>
            <a:r>
              <a:rPr lang="en-US" sz="1400" dirty="0"/>
              <a:t>) attacks against wireless networks. In the simplest form of jamming, the adversary interferes with the reception of messages by transmitting a continuous jamming signal , or several short jamming pulses jamming attacks have been considered under an external threat model, in which the jammer is not part of the network. Under this model, jamming strategies include the continuous or random transmission of high power interference signals.</a:t>
            </a:r>
          </a:p>
          <a:p>
            <a:pPr algn="just">
              <a:lnSpc>
                <a:spcPct val="150000"/>
              </a:lnSpc>
            </a:pPr>
            <a:r>
              <a:rPr lang="en-US" sz="1400" b="1" dirty="0"/>
              <a:t>DISADVANTAGES OF EXISTING SYSTEM	</a:t>
            </a:r>
            <a:endParaRPr lang="en-US" sz="1400" dirty="0"/>
          </a:p>
          <a:p>
            <a:pPr lvl="0" algn="just">
              <a:lnSpc>
                <a:spcPct val="150000"/>
              </a:lnSpc>
            </a:pPr>
            <a:r>
              <a:rPr lang="en-US" sz="1400" dirty="0"/>
              <a:t>They have been shown to actualize severe Denial-of-Service (</a:t>
            </a:r>
            <a:r>
              <a:rPr lang="en-US" sz="1400" dirty="0" err="1"/>
              <a:t>DoS</a:t>
            </a:r>
            <a:r>
              <a:rPr lang="en-US" sz="1400" dirty="0"/>
              <a:t>) attacks against wireless networks.</a:t>
            </a:r>
          </a:p>
          <a:p>
            <a:pPr lvl="0" algn="just">
              <a:lnSpc>
                <a:spcPct val="150000"/>
              </a:lnSpc>
            </a:pPr>
            <a:r>
              <a:rPr lang="en-US" sz="1400" dirty="0"/>
              <a:t>The simplest form of jamming, the adversary interferes with the reception of messages by transmitting a continuous jamming signal</a:t>
            </a:r>
          </a:p>
          <a:p>
            <a:pPr lvl="0" algn="just">
              <a:lnSpc>
                <a:spcPct val="150000"/>
              </a:lnSpc>
            </a:pPr>
            <a:r>
              <a:rPr lang="en-US" sz="1400" dirty="0"/>
              <a:t>Jamming strategies include the continuous or random transmission of high power interference signals.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2057400"/>
            <a:ext cx="8229600" cy="1143000"/>
          </a:xfrm>
        </p:spPr>
        <p:txBody>
          <a:bodyPr>
            <a:normAutofit/>
          </a:bodyPr>
          <a:lstStyle/>
          <a:p>
            <a:r>
              <a:rPr lang="en-US" b="1" dirty="0">
                <a:latin typeface="Times New Roman" pitchFamily="18" charset="0"/>
              </a:rPr>
              <a:t>PROPOSED SYSTEM</a:t>
            </a:r>
          </a:p>
        </p:txBody>
      </p:sp>
    </p:spTree>
    <p:extLst>
      <p:ext uri="{BB962C8B-B14F-4D97-AF65-F5344CB8AC3E}">
        <p14:creationId xmlns:p14="http://schemas.microsoft.com/office/powerpoint/2010/main" val="1152342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Content Placeholder 64"/>
          <p:cNvSpPr>
            <a:spLocks noGrp="1"/>
          </p:cNvSpPr>
          <p:nvPr>
            <p:ph sz="quarter" idx="1"/>
          </p:nvPr>
        </p:nvSpPr>
        <p:spPr>
          <a:xfrm>
            <a:off x="457200" y="533401"/>
            <a:ext cx="8229600" cy="5867399"/>
          </a:xfrm>
        </p:spPr>
        <p:txBody>
          <a:bodyPr>
            <a:noAutofit/>
          </a:bodyPr>
          <a:lstStyle/>
          <a:p>
            <a:pPr algn="just">
              <a:lnSpc>
                <a:spcPct val="150000"/>
              </a:lnSpc>
            </a:pPr>
            <a:r>
              <a:rPr lang="en-US" sz="1400" b="1" dirty="0"/>
              <a:t>ADVANTAGES OF PROPOSED SYSTEM</a:t>
            </a:r>
            <a:endParaRPr lang="en-US" sz="1400" dirty="0"/>
          </a:p>
          <a:p>
            <a:pPr lvl="0" algn="just">
              <a:lnSpc>
                <a:spcPct val="150000"/>
              </a:lnSpc>
            </a:pPr>
            <a:r>
              <a:rPr lang="en-US" sz="1400" dirty="0"/>
              <a:t>We address the problem of jamming under an internal threat model. We consider a sophisticated adversary who is aware of network secrets and the implementation details of network protocols at any layer in the network stack. </a:t>
            </a:r>
          </a:p>
          <a:p>
            <a:pPr lvl="0" algn="just">
              <a:lnSpc>
                <a:spcPct val="150000"/>
              </a:lnSpc>
            </a:pPr>
            <a:r>
              <a:rPr lang="en-US" sz="1400" dirty="0"/>
              <a:t>The adversary exploits his internal knowledge for launching selective jamming attacks in which specific messages of “high importance” are targeted. </a:t>
            </a:r>
          </a:p>
          <a:p>
            <a:pPr lvl="0" algn="just">
              <a:lnSpc>
                <a:spcPct val="150000"/>
              </a:lnSpc>
            </a:pPr>
            <a:r>
              <a:rPr lang="en-US" sz="1400" dirty="0"/>
              <a:t>Jammer may decode the first few bits of a packet for recovering useful packet identifiers such as packet type, source and destination address. </a:t>
            </a:r>
          </a:p>
          <a:p>
            <a:pPr lvl="0" algn="just">
              <a:lnSpc>
                <a:spcPct val="150000"/>
              </a:lnSpc>
            </a:pPr>
            <a:r>
              <a:rPr lang="en-US" sz="1400" dirty="0"/>
              <a:t>Communication is easy and fast between people.</a:t>
            </a:r>
          </a:p>
          <a:p>
            <a:pPr lvl="0" algn="just">
              <a:lnSpc>
                <a:spcPct val="150000"/>
              </a:lnSpc>
            </a:pPr>
            <a:r>
              <a:rPr lang="en-US" sz="1400" dirty="0"/>
              <a:t>Saves time.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47800" y="2133600"/>
            <a:ext cx="8229600" cy="1143000"/>
          </a:xfrm>
        </p:spPr>
        <p:txBody>
          <a:bodyPr>
            <a:normAutofit/>
          </a:bodyPr>
          <a:lstStyle/>
          <a:p>
            <a:r>
              <a:rPr lang="en-US" b="1" dirty="0">
                <a:latin typeface="Times New Roman" pitchFamily="18" charset="0"/>
              </a:rPr>
              <a:t>DATA FLOW DIAGRAM</a:t>
            </a:r>
          </a:p>
        </p:txBody>
      </p:sp>
    </p:spTree>
    <p:extLst>
      <p:ext uri="{BB962C8B-B14F-4D97-AF65-F5344CB8AC3E}">
        <p14:creationId xmlns:p14="http://schemas.microsoft.com/office/powerpoint/2010/main" val="1152342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1" dirty="0"/>
              <a:t>DATA FLOW DIAGRAM</a:t>
            </a:r>
            <a:endParaRPr lang="en-US" dirty="0"/>
          </a:p>
        </p:txBody>
      </p:sp>
      <p:grpSp>
        <p:nvGrpSpPr>
          <p:cNvPr id="3" name="Group 2"/>
          <p:cNvGrpSpPr>
            <a:grpSpLocks/>
          </p:cNvGrpSpPr>
          <p:nvPr/>
        </p:nvGrpSpPr>
        <p:grpSpPr bwMode="auto">
          <a:xfrm>
            <a:off x="2286000" y="1981200"/>
            <a:ext cx="4114800" cy="4648200"/>
            <a:chOff x="3090" y="1626"/>
            <a:chExt cx="2865" cy="4815"/>
          </a:xfrm>
        </p:grpSpPr>
        <p:sp>
          <p:nvSpPr>
            <p:cNvPr id="21509" name="Text Box 3"/>
            <p:cNvSpPr txBox="1">
              <a:spLocks noChangeArrowheads="1"/>
            </p:cNvSpPr>
            <p:nvPr/>
          </p:nvSpPr>
          <p:spPr bwMode="auto">
            <a:xfrm>
              <a:off x="3780" y="1626"/>
              <a:ext cx="1530" cy="525"/>
            </a:xfrm>
            <a:prstGeom prst="rect">
              <a:avLst/>
            </a:prstGeom>
            <a:solidFill>
              <a:srgbClr val="FFFFFF"/>
            </a:solidFill>
            <a:ln w="9525">
              <a:solidFill>
                <a:srgbClr val="000000"/>
              </a:solidFill>
              <a:miter lim="800000"/>
              <a:headEnd/>
              <a:tailEnd/>
            </a:ln>
          </p:spPr>
          <p:txBody>
            <a:bodyPr/>
            <a:lstStyle/>
            <a:p>
              <a:pPr algn="ctr">
                <a:spcAft>
                  <a:spcPts val="1000"/>
                </a:spcAft>
              </a:pPr>
              <a:r>
                <a:rPr lang="en-US" sz="1100">
                  <a:latin typeface="Calibri" pitchFamily="34" charset="0"/>
                  <a:cs typeface="Arial" charset="0"/>
                </a:rPr>
                <a:t>Source</a:t>
              </a:r>
              <a:endParaRPr lang="en-US"/>
            </a:p>
          </p:txBody>
        </p:sp>
        <p:cxnSp>
          <p:nvCxnSpPr>
            <p:cNvPr id="21510" name="AutoShape 4"/>
            <p:cNvCxnSpPr>
              <a:cxnSpLocks noChangeShapeType="1"/>
            </p:cNvCxnSpPr>
            <p:nvPr/>
          </p:nvCxnSpPr>
          <p:spPr bwMode="auto">
            <a:xfrm>
              <a:off x="4530" y="2151"/>
              <a:ext cx="0" cy="570"/>
            </a:xfrm>
            <a:prstGeom prst="straightConnector1">
              <a:avLst/>
            </a:prstGeom>
            <a:noFill/>
            <a:ln w="9525">
              <a:solidFill>
                <a:srgbClr val="000000"/>
              </a:solidFill>
              <a:round/>
              <a:headEnd/>
              <a:tailEnd type="triangle" w="med" len="med"/>
            </a:ln>
          </p:spPr>
        </p:cxnSp>
        <p:sp>
          <p:nvSpPr>
            <p:cNvPr id="21511" name="Oval 5"/>
            <p:cNvSpPr>
              <a:spLocks noChangeArrowheads="1"/>
            </p:cNvSpPr>
            <p:nvPr/>
          </p:nvSpPr>
          <p:spPr bwMode="auto">
            <a:xfrm>
              <a:off x="3390" y="2721"/>
              <a:ext cx="2265" cy="1005"/>
            </a:xfrm>
            <a:prstGeom prst="ellipse">
              <a:avLst/>
            </a:prstGeom>
            <a:solidFill>
              <a:srgbClr val="FFFFFF"/>
            </a:solidFill>
            <a:ln w="9525">
              <a:solidFill>
                <a:srgbClr val="000000"/>
              </a:solidFill>
              <a:round/>
              <a:headEnd/>
              <a:tailEnd/>
            </a:ln>
          </p:spPr>
          <p:txBody>
            <a:bodyPr/>
            <a:lstStyle/>
            <a:p>
              <a:pPr algn="ctr">
                <a:spcAft>
                  <a:spcPts val="1000"/>
                </a:spcAft>
              </a:pPr>
              <a:r>
                <a:rPr lang="en-US" sz="1100">
                  <a:latin typeface="Calibri" pitchFamily="34" charset="0"/>
                  <a:cs typeface="Arial" charset="0"/>
                </a:rPr>
                <a:t>Select the File to Send</a:t>
              </a:r>
              <a:endParaRPr lang="en-US"/>
            </a:p>
          </p:txBody>
        </p:sp>
        <p:cxnSp>
          <p:nvCxnSpPr>
            <p:cNvPr id="21512" name="AutoShape 6"/>
            <p:cNvCxnSpPr>
              <a:cxnSpLocks noChangeShapeType="1"/>
            </p:cNvCxnSpPr>
            <p:nvPr/>
          </p:nvCxnSpPr>
          <p:spPr bwMode="auto">
            <a:xfrm>
              <a:off x="4530" y="3726"/>
              <a:ext cx="0" cy="570"/>
            </a:xfrm>
            <a:prstGeom prst="straightConnector1">
              <a:avLst/>
            </a:prstGeom>
            <a:noFill/>
            <a:ln w="9525">
              <a:solidFill>
                <a:srgbClr val="000000"/>
              </a:solidFill>
              <a:round/>
              <a:headEnd/>
              <a:tailEnd type="triangle" w="med" len="med"/>
            </a:ln>
          </p:spPr>
        </p:cxnSp>
        <p:sp>
          <p:nvSpPr>
            <p:cNvPr id="21513" name="Oval 7"/>
            <p:cNvSpPr>
              <a:spLocks noChangeArrowheads="1"/>
            </p:cNvSpPr>
            <p:nvPr/>
          </p:nvSpPr>
          <p:spPr bwMode="auto">
            <a:xfrm>
              <a:off x="3090" y="4296"/>
              <a:ext cx="2865" cy="1050"/>
            </a:xfrm>
            <a:prstGeom prst="ellipse">
              <a:avLst/>
            </a:prstGeom>
            <a:solidFill>
              <a:srgbClr val="FFFFFF"/>
            </a:solidFill>
            <a:ln w="9525">
              <a:solidFill>
                <a:srgbClr val="000000"/>
              </a:solidFill>
              <a:round/>
              <a:headEnd/>
              <a:tailEnd/>
            </a:ln>
          </p:spPr>
          <p:txBody>
            <a:bodyPr/>
            <a:lstStyle/>
            <a:p>
              <a:pPr algn="ctr">
                <a:spcAft>
                  <a:spcPts val="1000"/>
                </a:spcAft>
              </a:pPr>
              <a:r>
                <a:rPr lang="en-US" sz="1100">
                  <a:latin typeface="Calibri" pitchFamily="34" charset="0"/>
                  <a:cs typeface="Arial" charset="0"/>
                </a:rPr>
                <a:t>Channel Encoding &amp; Interleaving </a:t>
              </a:r>
              <a:endParaRPr lang="en-US"/>
            </a:p>
          </p:txBody>
        </p:sp>
        <p:cxnSp>
          <p:nvCxnSpPr>
            <p:cNvPr id="21514" name="AutoShape 8"/>
            <p:cNvCxnSpPr>
              <a:cxnSpLocks noChangeShapeType="1"/>
            </p:cNvCxnSpPr>
            <p:nvPr/>
          </p:nvCxnSpPr>
          <p:spPr bwMode="auto">
            <a:xfrm>
              <a:off x="4530" y="5346"/>
              <a:ext cx="0" cy="570"/>
            </a:xfrm>
            <a:prstGeom prst="straightConnector1">
              <a:avLst/>
            </a:prstGeom>
            <a:noFill/>
            <a:ln w="9525">
              <a:solidFill>
                <a:srgbClr val="000000"/>
              </a:solidFill>
              <a:round/>
              <a:headEnd/>
              <a:tailEnd type="triangle" w="med" len="med"/>
            </a:ln>
          </p:spPr>
        </p:cxnSp>
        <p:sp>
          <p:nvSpPr>
            <p:cNvPr id="21515" name="Text Box 9"/>
            <p:cNvSpPr txBox="1">
              <a:spLocks noChangeArrowheads="1"/>
            </p:cNvSpPr>
            <p:nvPr/>
          </p:nvSpPr>
          <p:spPr bwMode="auto">
            <a:xfrm>
              <a:off x="3705" y="5916"/>
              <a:ext cx="1635" cy="525"/>
            </a:xfrm>
            <a:prstGeom prst="rect">
              <a:avLst/>
            </a:prstGeom>
            <a:solidFill>
              <a:srgbClr val="FFFFFF"/>
            </a:solidFill>
            <a:ln w="9525">
              <a:solidFill>
                <a:srgbClr val="000000"/>
              </a:solidFill>
              <a:miter lim="800000"/>
              <a:headEnd/>
              <a:tailEnd/>
            </a:ln>
          </p:spPr>
          <p:txBody>
            <a:bodyPr/>
            <a:lstStyle/>
            <a:p>
              <a:pPr algn="ctr">
                <a:spcAft>
                  <a:spcPts val="1000"/>
                </a:spcAft>
              </a:pPr>
              <a:r>
                <a:rPr lang="en-US" sz="1100">
                  <a:latin typeface="Calibri" pitchFamily="34" charset="0"/>
                  <a:cs typeface="Arial" charset="0"/>
                </a:rPr>
                <a:t>Send Packet </a:t>
              </a:r>
              <a:endParaRPr lang="en-US"/>
            </a:p>
          </p:txBody>
        </p:sp>
      </p:grpSp>
      <p:sp>
        <p:nvSpPr>
          <p:cNvPr id="21508" name="Rectangle 11"/>
          <p:cNvSpPr>
            <a:spLocks noChangeArrowheads="1"/>
          </p:cNvSpPr>
          <p:nvPr/>
        </p:nvSpPr>
        <p:spPr bwMode="auto">
          <a:xfrm>
            <a:off x="685800" y="1524000"/>
            <a:ext cx="1371600" cy="369888"/>
          </a:xfrm>
          <a:prstGeom prst="rect">
            <a:avLst/>
          </a:prstGeom>
          <a:noFill/>
          <a:ln w="9525">
            <a:noFill/>
            <a:miter lim="800000"/>
            <a:headEnd/>
            <a:tailEnd/>
          </a:ln>
        </p:spPr>
        <p:txBody>
          <a:bodyPr>
            <a:spAutoFit/>
          </a:bodyPr>
          <a:lstStyle/>
          <a:p>
            <a:r>
              <a:rPr lang="en-US" b="1"/>
              <a:t>Level 0</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743200" y="914400"/>
            <a:ext cx="1828800" cy="2743200"/>
            <a:chOff x="3855" y="9086"/>
            <a:chExt cx="2805" cy="4815"/>
          </a:xfrm>
        </p:grpSpPr>
        <p:sp>
          <p:nvSpPr>
            <p:cNvPr id="22539" name="Text Box 3"/>
            <p:cNvSpPr txBox="1">
              <a:spLocks noChangeArrowheads="1"/>
            </p:cNvSpPr>
            <p:nvPr/>
          </p:nvSpPr>
          <p:spPr bwMode="auto">
            <a:xfrm>
              <a:off x="4517" y="9086"/>
              <a:ext cx="1530" cy="525"/>
            </a:xfrm>
            <a:prstGeom prst="rect">
              <a:avLst/>
            </a:prstGeom>
            <a:solidFill>
              <a:srgbClr val="FFFFFF"/>
            </a:solidFill>
            <a:ln w="9525">
              <a:solidFill>
                <a:srgbClr val="000000"/>
              </a:solidFill>
              <a:miter lim="800000"/>
              <a:headEnd/>
              <a:tailEnd/>
            </a:ln>
          </p:spPr>
          <p:txBody>
            <a:bodyPr/>
            <a:lstStyle/>
            <a:p>
              <a:pPr algn="ctr">
                <a:spcAft>
                  <a:spcPts val="1000"/>
                </a:spcAft>
              </a:pPr>
              <a:r>
                <a:rPr lang="en-US" sz="1100">
                  <a:latin typeface="Calibri" pitchFamily="34" charset="0"/>
                  <a:cs typeface="Arial" charset="0"/>
                </a:rPr>
                <a:t>Destination </a:t>
              </a:r>
              <a:endParaRPr lang="en-US"/>
            </a:p>
          </p:txBody>
        </p:sp>
        <p:cxnSp>
          <p:nvCxnSpPr>
            <p:cNvPr id="22540" name="AutoShape 4"/>
            <p:cNvCxnSpPr>
              <a:cxnSpLocks noChangeShapeType="1"/>
            </p:cNvCxnSpPr>
            <p:nvPr/>
          </p:nvCxnSpPr>
          <p:spPr bwMode="auto">
            <a:xfrm>
              <a:off x="5267" y="9611"/>
              <a:ext cx="0" cy="570"/>
            </a:xfrm>
            <a:prstGeom prst="straightConnector1">
              <a:avLst/>
            </a:prstGeom>
            <a:noFill/>
            <a:ln w="9525">
              <a:solidFill>
                <a:srgbClr val="000000"/>
              </a:solidFill>
              <a:round/>
              <a:headEnd/>
              <a:tailEnd type="triangle" w="med" len="med"/>
            </a:ln>
          </p:spPr>
        </p:cxnSp>
        <p:sp>
          <p:nvSpPr>
            <p:cNvPr id="22541" name="Oval 5"/>
            <p:cNvSpPr>
              <a:spLocks noChangeArrowheads="1"/>
            </p:cNvSpPr>
            <p:nvPr/>
          </p:nvSpPr>
          <p:spPr bwMode="auto">
            <a:xfrm>
              <a:off x="3855" y="10181"/>
              <a:ext cx="2805" cy="1005"/>
            </a:xfrm>
            <a:prstGeom prst="ellipse">
              <a:avLst/>
            </a:prstGeom>
            <a:solidFill>
              <a:srgbClr val="FFFFFF"/>
            </a:solidFill>
            <a:ln w="9525">
              <a:solidFill>
                <a:srgbClr val="000000"/>
              </a:solidFill>
              <a:round/>
              <a:headEnd/>
              <a:tailEnd/>
            </a:ln>
          </p:spPr>
          <p:txBody>
            <a:bodyPr/>
            <a:lstStyle/>
            <a:p>
              <a:pPr algn="ctr">
                <a:spcAft>
                  <a:spcPts val="1000"/>
                </a:spcAft>
              </a:pPr>
              <a:r>
                <a:rPr lang="en-US" sz="1100">
                  <a:latin typeface="Calibri" pitchFamily="34" charset="0"/>
                  <a:cs typeface="Arial" charset="0"/>
                </a:rPr>
                <a:t>De-Interleaving the Data</a:t>
              </a:r>
              <a:endParaRPr lang="en-US"/>
            </a:p>
          </p:txBody>
        </p:sp>
        <p:cxnSp>
          <p:nvCxnSpPr>
            <p:cNvPr id="22542" name="AutoShape 6"/>
            <p:cNvCxnSpPr>
              <a:cxnSpLocks noChangeShapeType="1"/>
            </p:cNvCxnSpPr>
            <p:nvPr/>
          </p:nvCxnSpPr>
          <p:spPr bwMode="auto">
            <a:xfrm>
              <a:off x="5267" y="11186"/>
              <a:ext cx="0" cy="570"/>
            </a:xfrm>
            <a:prstGeom prst="straightConnector1">
              <a:avLst/>
            </a:prstGeom>
            <a:noFill/>
            <a:ln w="9525">
              <a:solidFill>
                <a:srgbClr val="000000"/>
              </a:solidFill>
              <a:round/>
              <a:headEnd/>
              <a:tailEnd type="triangle" w="med" len="med"/>
            </a:ln>
          </p:spPr>
        </p:cxnSp>
        <p:sp>
          <p:nvSpPr>
            <p:cNvPr id="22543" name="Oval 7"/>
            <p:cNvSpPr>
              <a:spLocks noChangeArrowheads="1"/>
            </p:cNvSpPr>
            <p:nvPr/>
          </p:nvSpPr>
          <p:spPr bwMode="auto">
            <a:xfrm>
              <a:off x="4142" y="11756"/>
              <a:ext cx="2250" cy="1050"/>
            </a:xfrm>
            <a:prstGeom prst="ellipse">
              <a:avLst/>
            </a:prstGeom>
            <a:solidFill>
              <a:srgbClr val="FFFFFF"/>
            </a:solidFill>
            <a:ln w="9525">
              <a:solidFill>
                <a:srgbClr val="000000"/>
              </a:solidFill>
              <a:round/>
              <a:headEnd/>
              <a:tailEnd/>
            </a:ln>
          </p:spPr>
          <p:txBody>
            <a:bodyPr/>
            <a:lstStyle/>
            <a:p>
              <a:pPr algn="ctr">
                <a:spcAft>
                  <a:spcPts val="1000"/>
                </a:spcAft>
              </a:pPr>
              <a:r>
                <a:rPr lang="en-US" sz="1100">
                  <a:latin typeface="Calibri" pitchFamily="34" charset="0"/>
                  <a:cs typeface="Arial" charset="0"/>
                </a:rPr>
                <a:t>Channel Decoding </a:t>
              </a:r>
              <a:endParaRPr lang="en-US"/>
            </a:p>
          </p:txBody>
        </p:sp>
        <p:cxnSp>
          <p:nvCxnSpPr>
            <p:cNvPr id="22544" name="AutoShape 8"/>
            <p:cNvCxnSpPr>
              <a:cxnSpLocks noChangeShapeType="1"/>
            </p:cNvCxnSpPr>
            <p:nvPr/>
          </p:nvCxnSpPr>
          <p:spPr bwMode="auto">
            <a:xfrm>
              <a:off x="5267" y="12806"/>
              <a:ext cx="0" cy="570"/>
            </a:xfrm>
            <a:prstGeom prst="straightConnector1">
              <a:avLst/>
            </a:prstGeom>
            <a:noFill/>
            <a:ln w="9525">
              <a:solidFill>
                <a:srgbClr val="000000"/>
              </a:solidFill>
              <a:round/>
              <a:headEnd/>
              <a:tailEnd type="triangle" w="med" len="med"/>
            </a:ln>
          </p:spPr>
        </p:cxnSp>
        <p:sp>
          <p:nvSpPr>
            <p:cNvPr id="22545" name="Text Box 9"/>
            <p:cNvSpPr txBox="1">
              <a:spLocks noChangeArrowheads="1"/>
            </p:cNvSpPr>
            <p:nvPr/>
          </p:nvSpPr>
          <p:spPr bwMode="auto">
            <a:xfrm>
              <a:off x="4374" y="13376"/>
              <a:ext cx="1950" cy="525"/>
            </a:xfrm>
            <a:prstGeom prst="rect">
              <a:avLst/>
            </a:prstGeom>
            <a:solidFill>
              <a:srgbClr val="FFFFFF"/>
            </a:solidFill>
            <a:ln w="9525">
              <a:solidFill>
                <a:srgbClr val="000000"/>
              </a:solidFill>
              <a:miter lim="800000"/>
              <a:headEnd/>
              <a:tailEnd/>
            </a:ln>
          </p:spPr>
          <p:txBody>
            <a:bodyPr/>
            <a:lstStyle/>
            <a:p>
              <a:pPr algn="ctr">
                <a:spcAft>
                  <a:spcPts val="1000"/>
                </a:spcAft>
              </a:pPr>
              <a:r>
                <a:rPr lang="en-US" sz="1100">
                  <a:latin typeface="Calibri" pitchFamily="34" charset="0"/>
                  <a:cs typeface="Arial" charset="0"/>
                </a:rPr>
                <a:t>Show Packets</a:t>
              </a:r>
              <a:endParaRPr lang="en-US"/>
            </a:p>
          </p:txBody>
        </p:sp>
      </p:grpSp>
      <p:sp>
        <p:nvSpPr>
          <p:cNvPr id="22531" name="Rectangle 11"/>
          <p:cNvSpPr>
            <a:spLocks noChangeArrowheads="1"/>
          </p:cNvSpPr>
          <p:nvPr/>
        </p:nvSpPr>
        <p:spPr bwMode="auto">
          <a:xfrm>
            <a:off x="609600" y="457200"/>
            <a:ext cx="1030288" cy="369888"/>
          </a:xfrm>
          <a:prstGeom prst="rect">
            <a:avLst/>
          </a:prstGeom>
          <a:noFill/>
          <a:ln w="9525">
            <a:noFill/>
            <a:miter lim="800000"/>
            <a:headEnd/>
            <a:tailEnd/>
          </a:ln>
        </p:spPr>
        <p:txBody>
          <a:bodyPr wrap="none">
            <a:spAutoFit/>
          </a:bodyPr>
          <a:lstStyle/>
          <a:p>
            <a:r>
              <a:rPr lang="en-US" b="1"/>
              <a:t>Level 1 </a:t>
            </a:r>
          </a:p>
        </p:txBody>
      </p:sp>
      <p:grpSp>
        <p:nvGrpSpPr>
          <p:cNvPr id="3" name="Group 10"/>
          <p:cNvGrpSpPr>
            <a:grpSpLocks/>
          </p:cNvGrpSpPr>
          <p:nvPr/>
        </p:nvGrpSpPr>
        <p:grpSpPr bwMode="auto">
          <a:xfrm>
            <a:off x="2819400" y="4343400"/>
            <a:ext cx="1781175" cy="2028825"/>
            <a:chOff x="4332" y="2284"/>
            <a:chExt cx="2805" cy="3195"/>
          </a:xfrm>
        </p:grpSpPr>
        <p:sp>
          <p:nvSpPr>
            <p:cNvPr id="22534" name="Text Box 11"/>
            <p:cNvSpPr txBox="1">
              <a:spLocks noChangeArrowheads="1"/>
            </p:cNvSpPr>
            <p:nvPr/>
          </p:nvSpPr>
          <p:spPr bwMode="auto">
            <a:xfrm>
              <a:off x="4750" y="2284"/>
              <a:ext cx="2014" cy="525"/>
            </a:xfrm>
            <a:prstGeom prst="rect">
              <a:avLst/>
            </a:prstGeom>
            <a:solidFill>
              <a:srgbClr val="FFFFFF"/>
            </a:solidFill>
            <a:ln w="9525">
              <a:solidFill>
                <a:srgbClr val="000000"/>
              </a:solidFill>
              <a:miter lim="800000"/>
              <a:headEnd/>
              <a:tailEnd/>
            </a:ln>
          </p:spPr>
          <p:txBody>
            <a:bodyPr/>
            <a:lstStyle/>
            <a:p>
              <a:pPr algn="ctr">
                <a:spcAft>
                  <a:spcPts val="1000"/>
                </a:spcAft>
              </a:pPr>
              <a:r>
                <a:rPr lang="en-US" sz="1100">
                  <a:latin typeface="Calibri" pitchFamily="34" charset="0"/>
                  <a:cs typeface="Arial" charset="0"/>
                </a:rPr>
                <a:t>Packet Hiding  </a:t>
              </a:r>
              <a:endParaRPr lang="en-US"/>
            </a:p>
          </p:txBody>
        </p:sp>
        <p:cxnSp>
          <p:nvCxnSpPr>
            <p:cNvPr id="22535" name="AutoShape 12"/>
            <p:cNvCxnSpPr>
              <a:cxnSpLocks noChangeShapeType="1"/>
            </p:cNvCxnSpPr>
            <p:nvPr/>
          </p:nvCxnSpPr>
          <p:spPr bwMode="auto">
            <a:xfrm>
              <a:off x="5744" y="2809"/>
              <a:ext cx="0" cy="570"/>
            </a:xfrm>
            <a:prstGeom prst="straightConnector1">
              <a:avLst/>
            </a:prstGeom>
            <a:noFill/>
            <a:ln w="9525">
              <a:solidFill>
                <a:srgbClr val="000000"/>
              </a:solidFill>
              <a:round/>
              <a:headEnd/>
              <a:tailEnd type="triangle" w="med" len="med"/>
            </a:ln>
          </p:spPr>
        </p:cxnSp>
        <p:sp>
          <p:nvSpPr>
            <p:cNvPr id="22536" name="Oval 13"/>
            <p:cNvSpPr>
              <a:spLocks noChangeArrowheads="1"/>
            </p:cNvSpPr>
            <p:nvPr/>
          </p:nvSpPr>
          <p:spPr bwMode="auto">
            <a:xfrm>
              <a:off x="4332" y="3379"/>
              <a:ext cx="2805" cy="1005"/>
            </a:xfrm>
            <a:prstGeom prst="ellipse">
              <a:avLst/>
            </a:prstGeom>
            <a:solidFill>
              <a:srgbClr val="FFFFFF"/>
            </a:solidFill>
            <a:ln w="9525">
              <a:solidFill>
                <a:srgbClr val="000000"/>
              </a:solidFill>
              <a:round/>
              <a:headEnd/>
              <a:tailEnd/>
            </a:ln>
          </p:spPr>
          <p:txBody>
            <a:bodyPr/>
            <a:lstStyle/>
            <a:p>
              <a:pPr algn="ctr">
                <a:spcAft>
                  <a:spcPts val="1000"/>
                </a:spcAft>
              </a:pPr>
              <a:r>
                <a:rPr lang="en-US" sz="1100">
                  <a:latin typeface="Calibri" pitchFamily="34" charset="0"/>
                  <a:cs typeface="Arial" charset="0"/>
                </a:rPr>
                <a:t>Monitors the Packet </a:t>
              </a:r>
              <a:endParaRPr lang="en-US"/>
            </a:p>
          </p:txBody>
        </p:sp>
        <p:cxnSp>
          <p:nvCxnSpPr>
            <p:cNvPr id="22537" name="AutoShape 14"/>
            <p:cNvCxnSpPr>
              <a:cxnSpLocks noChangeShapeType="1"/>
            </p:cNvCxnSpPr>
            <p:nvPr/>
          </p:nvCxnSpPr>
          <p:spPr bwMode="auto">
            <a:xfrm>
              <a:off x="5744" y="4384"/>
              <a:ext cx="0" cy="570"/>
            </a:xfrm>
            <a:prstGeom prst="straightConnector1">
              <a:avLst/>
            </a:prstGeom>
            <a:noFill/>
            <a:ln w="9525">
              <a:solidFill>
                <a:srgbClr val="000000"/>
              </a:solidFill>
              <a:round/>
              <a:headEnd/>
              <a:tailEnd type="triangle" w="med" len="med"/>
            </a:ln>
          </p:spPr>
        </p:cxnSp>
        <p:sp>
          <p:nvSpPr>
            <p:cNvPr id="22538" name="Text Box 15"/>
            <p:cNvSpPr txBox="1">
              <a:spLocks noChangeArrowheads="1"/>
            </p:cNvSpPr>
            <p:nvPr/>
          </p:nvSpPr>
          <p:spPr bwMode="auto">
            <a:xfrm>
              <a:off x="4510" y="4954"/>
              <a:ext cx="2380" cy="525"/>
            </a:xfrm>
            <a:prstGeom prst="rect">
              <a:avLst/>
            </a:prstGeom>
            <a:solidFill>
              <a:srgbClr val="FFFFFF"/>
            </a:solidFill>
            <a:ln w="9525">
              <a:solidFill>
                <a:srgbClr val="000000"/>
              </a:solidFill>
              <a:miter lim="800000"/>
              <a:headEnd/>
              <a:tailEnd/>
            </a:ln>
          </p:spPr>
          <p:txBody>
            <a:bodyPr/>
            <a:lstStyle/>
            <a:p>
              <a:pPr algn="ctr">
                <a:spcAft>
                  <a:spcPts val="1000"/>
                </a:spcAft>
              </a:pPr>
              <a:r>
                <a:rPr lang="en-US" sz="1100">
                  <a:latin typeface="Calibri" pitchFamily="34" charset="0"/>
                  <a:cs typeface="Arial" charset="0"/>
                </a:rPr>
                <a:t>Receiving Packets</a:t>
              </a:r>
              <a:endParaRPr lang="en-US"/>
            </a:p>
          </p:txBody>
        </p:sp>
      </p:grpSp>
      <p:sp>
        <p:nvSpPr>
          <p:cNvPr id="22533" name="Rectangle 18"/>
          <p:cNvSpPr>
            <a:spLocks noChangeArrowheads="1"/>
          </p:cNvSpPr>
          <p:nvPr/>
        </p:nvSpPr>
        <p:spPr bwMode="auto">
          <a:xfrm>
            <a:off x="685800" y="3962400"/>
            <a:ext cx="966788" cy="369888"/>
          </a:xfrm>
          <a:prstGeom prst="rect">
            <a:avLst/>
          </a:prstGeom>
          <a:noFill/>
          <a:ln w="9525">
            <a:noFill/>
            <a:miter lim="800000"/>
            <a:headEnd/>
            <a:tailEnd/>
          </a:ln>
        </p:spPr>
        <p:txBody>
          <a:bodyPr wrap="none">
            <a:spAutoFit/>
          </a:bodyPr>
          <a:lstStyle/>
          <a:p>
            <a:r>
              <a:rPr lang="en-US" b="1"/>
              <a:t>Level 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3200" y="2286000"/>
            <a:ext cx="8229600" cy="1143000"/>
          </a:xfrm>
        </p:spPr>
        <p:txBody>
          <a:bodyPr>
            <a:normAutofit/>
          </a:bodyPr>
          <a:lstStyle/>
          <a:p>
            <a:r>
              <a:rPr lang="en-US" b="1" dirty="0">
                <a:latin typeface="Times New Roman" pitchFamily="18" charset="0"/>
                <a:cs typeface="Times New Roman" pitchFamily="18" charset="0"/>
              </a:rPr>
              <a:t>ABSTRACT</a:t>
            </a:r>
          </a:p>
        </p:txBody>
      </p:sp>
    </p:spTree>
    <p:extLst>
      <p:ext uri="{BB962C8B-B14F-4D97-AF65-F5344CB8AC3E}">
        <p14:creationId xmlns:p14="http://schemas.microsoft.com/office/powerpoint/2010/main" val="3671450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 CASE DIAGRAM</a:t>
            </a:r>
            <a:endParaRPr lang="en-US"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25" name="Object 1"/>
          <p:cNvGraphicFramePr>
            <a:graphicFrameLocks noChangeAspect="1"/>
          </p:cNvGraphicFramePr>
          <p:nvPr/>
        </p:nvGraphicFramePr>
        <p:xfrm>
          <a:off x="1295400" y="1752600"/>
          <a:ext cx="5048250" cy="4667250"/>
        </p:xfrm>
        <a:graphic>
          <a:graphicData uri="http://schemas.openxmlformats.org/presentationml/2006/ole">
            <mc:AlternateContent xmlns:mc="http://schemas.openxmlformats.org/markup-compatibility/2006">
              <mc:Choice xmlns:v="urn:schemas-microsoft-com:vml" Requires="v">
                <p:oleObj spid="_x0000_s1025" r:id="rId2" imgW="5068711" imgH="4651022" progId="">
                  <p:embed/>
                </p:oleObj>
              </mc:Choice>
              <mc:Fallback>
                <p:oleObj r:id="rId2" imgW="5068711" imgH="4651022" progId="">
                  <p:embed/>
                  <p:pic>
                    <p:nvPicPr>
                      <p:cNvPr id="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752600"/>
                        <a:ext cx="5048250" cy="466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r>
              <a:rPr lang="en-US" b="1" dirty="0"/>
              <a:t>SEQUENCE DIAGRAM</a:t>
            </a:r>
            <a:endParaRPr lang="en-US" dirty="0"/>
          </a:p>
        </p:txBody>
      </p:sp>
      <p:sp>
        <p:nvSpPr>
          <p:cNvPr id="512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1201" name="Object 1"/>
          <p:cNvGraphicFramePr>
            <a:graphicFrameLocks noChangeAspect="1"/>
          </p:cNvGraphicFramePr>
          <p:nvPr/>
        </p:nvGraphicFramePr>
        <p:xfrm>
          <a:off x="685800" y="933450"/>
          <a:ext cx="7620000" cy="5924550"/>
        </p:xfrm>
        <a:graphic>
          <a:graphicData uri="http://schemas.openxmlformats.org/presentationml/2006/ole">
            <mc:AlternateContent xmlns:mc="http://schemas.openxmlformats.org/markup-compatibility/2006">
              <mc:Choice xmlns:v="urn:schemas-microsoft-com:vml" Requires="v">
                <p:oleObj spid="_x0000_s51201" r:id="rId2" imgW="5734756" imgH="6208889" progId="">
                  <p:embed/>
                </p:oleObj>
              </mc:Choice>
              <mc:Fallback>
                <p:oleObj r:id="rId2" imgW="5734756" imgH="6208889" progId="">
                  <p:embed/>
                  <p:pic>
                    <p:nvPicPr>
                      <p:cNvPr id="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933450"/>
                        <a:ext cx="7620000" cy="592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lstStyle/>
          <a:p>
            <a:r>
              <a:rPr lang="en-US" b="1" dirty="0"/>
              <a:t>ACTIVITY DIAGRAM</a:t>
            </a:r>
            <a:endParaRPr lang="en-US" dirty="0"/>
          </a:p>
        </p:txBody>
      </p:sp>
      <p:sp>
        <p:nvSpPr>
          <p:cNvPr id="522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2225" name="Object 1"/>
          <p:cNvGraphicFramePr>
            <a:graphicFrameLocks noChangeAspect="1"/>
          </p:cNvGraphicFramePr>
          <p:nvPr/>
        </p:nvGraphicFramePr>
        <p:xfrm>
          <a:off x="2209800" y="1114425"/>
          <a:ext cx="5295900" cy="5743575"/>
        </p:xfrm>
        <a:graphic>
          <a:graphicData uri="http://schemas.openxmlformats.org/presentationml/2006/ole">
            <mc:AlternateContent xmlns:mc="http://schemas.openxmlformats.org/markup-compatibility/2006">
              <mc:Choice xmlns:v="urn:schemas-microsoft-com:vml" Requires="v">
                <p:oleObj spid="_x0000_s52225" r:id="rId2" imgW="5317067" imgH="5813778" progId="">
                  <p:embed/>
                </p:oleObj>
              </mc:Choice>
              <mc:Fallback>
                <p:oleObj r:id="rId2" imgW="5317067" imgH="5813778" progId="">
                  <p:embed/>
                  <p:pic>
                    <p:nvPicPr>
                      <p:cNvPr id="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114425"/>
                        <a:ext cx="5295900" cy="5743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33600" y="2133600"/>
            <a:ext cx="8229600" cy="1143000"/>
          </a:xfrm>
        </p:spPr>
        <p:txBody>
          <a:bodyPr>
            <a:normAutofit/>
          </a:bodyPr>
          <a:lstStyle/>
          <a:p>
            <a:r>
              <a:rPr lang="en-US" b="1" dirty="0">
                <a:latin typeface="Times New Roman" pitchFamily="18" charset="0"/>
              </a:rPr>
              <a:t>SCREENSHOTS</a:t>
            </a:r>
          </a:p>
        </p:txBody>
      </p:sp>
    </p:spTree>
    <p:extLst>
      <p:ext uri="{BB962C8B-B14F-4D97-AF65-F5344CB8AC3E}">
        <p14:creationId xmlns:p14="http://schemas.microsoft.com/office/powerpoint/2010/main" val="11523423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lstStyle/>
          <a:p>
            <a:pPr algn="ctr">
              <a:defRPr/>
            </a:pPr>
            <a:r>
              <a:rPr lang="en-US" sz="3200" b="1" dirty="0">
                <a:latin typeface="Times New Roman" pitchFamily="18" charset="0"/>
                <a:cs typeface="Times New Roman" pitchFamily="18" charset="0"/>
              </a:rPr>
              <a:t>Source</a:t>
            </a:r>
          </a:p>
        </p:txBody>
      </p:sp>
      <p:pic>
        <p:nvPicPr>
          <p:cNvPr id="23555" name="Content Placeholder 3"/>
          <p:cNvPicPr>
            <a:picLocks noGrp="1"/>
          </p:cNvPicPr>
          <p:nvPr>
            <p:ph sz="quarter" idx="1"/>
          </p:nvPr>
        </p:nvPicPr>
        <p:blipFill>
          <a:blip r:embed="rId2"/>
          <a:srcRect/>
          <a:stretch>
            <a:fillRect/>
          </a:stretch>
        </p:blipFill>
        <p:spPr>
          <a:xfrm>
            <a:off x="898525" y="1600200"/>
            <a:ext cx="6584950" cy="4873625"/>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spcBef>
                <a:spcPts val="0"/>
              </a:spcBef>
              <a:spcAft>
                <a:spcPts val="0"/>
              </a:spcAft>
              <a:defRPr/>
            </a:pPr>
            <a:r>
              <a:rPr lang="en-US" sz="3200" b="1" dirty="0">
                <a:latin typeface="Times New Roman"/>
                <a:ea typeface="Times New Roman"/>
              </a:rPr>
              <a:t>Destination</a:t>
            </a:r>
            <a:br>
              <a:rPr lang="en-US" sz="3200" b="1" dirty="0">
                <a:latin typeface="Times New Roman"/>
                <a:ea typeface="Times New Roman"/>
              </a:rPr>
            </a:br>
            <a:endParaRPr lang="en-US" dirty="0"/>
          </a:p>
        </p:txBody>
      </p:sp>
      <p:pic>
        <p:nvPicPr>
          <p:cNvPr id="24579" name="Content Placeholder 3"/>
          <p:cNvPicPr>
            <a:picLocks noGrp="1"/>
          </p:cNvPicPr>
          <p:nvPr>
            <p:ph sz="quarter" idx="1"/>
          </p:nvPr>
        </p:nvPicPr>
        <p:blipFill>
          <a:blip r:embed="rId2"/>
          <a:srcRect/>
          <a:stretch>
            <a:fillRect/>
          </a:stretch>
        </p:blipFill>
        <p:spPr>
          <a:xfrm>
            <a:off x="898525" y="1600200"/>
            <a:ext cx="6584950" cy="4873625"/>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325562"/>
          </a:xfrm>
        </p:spPr>
        <p:txBody>
          <a:bodyPr>
            <a:normAutofit fontScale="90000"/>
          </a:bodyPr>
          <a:lstStyle/>
          <a:p>
            <a:pPr algn="ctr">
              <a:defRPr/>
            </a:pPr>
            <a:r>
              <a:rPr lang="en-US" b="1" dirty="0"/>
              <a:t> </a:t>
            </a:r>
            <a:br>
              <a:rPr lang="en-US" b="1" dirty="0"/>
            </a:br>
            <a:r>
              <a:rPr lang="en-US" b="1" dirty="0"/>
              <a:t> </a:t>
            </a: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r>
              <a:rPr lang="en-US" sz="3600" b="1" dirty="0">
                <a:latin typeface="Times New Roman" pitchFamily="18" charset="0"/>
                <a:cs typeface="Times New Roman" pitchFamily="18" charset="0"/>
              </a:rPr>
              <a:t>Packet Hiding Queue</a:t>
            </a:r>
            <a:br>
              <a:rPr lang="en-US" sz="3600" b="1" dirty="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pic>
        <p:nvPicPr>
          <p:cNvPr id="25603" name="Content Placeholder 3"/>
          <p:cNvPicPr>
            <a:picLocks noGrp="1"/>
          </p:cNvPicPr>
          <p:nvPr>
            <p:ph sz="quarter" idx="1"/>
          </p:nvPr>
        </p:nvPicPr>
        <p:blipFill>
          <a:blip r:embed="rId2"/>
          <a:srcRect/>
          <a:stretch>
            <a:fillRect/>
          </a:stretch>
        </p:blipFill>
        <p:spPr>
          <a:xfrm>
            <a:off x="898525" y="1600200"/>
            <a:ext cx="6584950" cy="4873625"/>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467600" cy="2057400"/>
          </a:xfrm>
        </p:spPr>
        <p:txBody>
          <a:bodyPr>
            <a:normAutofit fontScale="90000"/>
          </a:bodyPr>
          <a:lstStyle/>
          <a:p>
            <a:pPr algn="ctr">
              <a:defRPr/>
            </a:pPr>
            <a:r>
              <a:rPr lang="en-US" sz="3600" b="1" dirty="0">
                <a:latin typeface="Times New Roman" pitchFamily="18" charset="0"/>
                <a:cs typeface="Times New Roman" pitchFamily="18" charset="0"/>
              </a:rPr>
              <a:t>File Selection &amp; Encoding the Packets</a:t>
            </a:r>
            <a:br>
              <a:rPr lang="en-US" b="1" dirty="0"/>
            </a:br>
            <a:r>
              <a:rPr lang="en-US" b="1" dirty="0"/>
              <a:t> </a:t>
            </a:r>
            <a:br>
              <a:rPr lang="en-US" b="1" dirty="0"/>
            </a:br>
            <a:r>
              <a:rPr lang="en-US" b="1" dirty="0"/>
              <a:t> </a:t>
            </a:r>
            <a:br>
              <a:rPr lang="en-US" b="1" dirty="0"/>
            </a:br>
            <a:endParaRPr lang="en-US" dirty="0"/>
          </a:p>
        </p:txBody>
      </p:sp>
      <p:pic>
        <p:nvPicPr>
          <p:cNvPr id="26627" name="Content Placeholder 3"/>
          <p:cNvPicPr>
            <a:picLocks noGrp="1"/>
          </p:cNvPicPr>
          <p:nvPr>
            <p:ph sz="quarter" idx="1"/>
          </p:nvPr>
        </p:nvPicPr>
        <p:blipFill>
          <a:blip r:embed="rId2"/>
          <a:srcRect/>
          <a:stretch>
            <a:fillRect/>
          </a:stretch>
        </p:blipFill>
        <p:spPr>
          <a:xfrm>
            <a:off x="898525" y="1600200"/>
            <a:ext cx="6584950" cy="4873625"/>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spcBef>
                <a:spcPts val="0"/>
              </a:spcBef>
              <a:spcAft>
                <a:spcPts val="0"/>
              </a:spcAft>
              <a:defRPr/>
            </a:pPr>
            <a:r>
              <a:rPr lang="en-US" sz="3200" b="1" dirty="0">
                <a:latin typeface="Times New Roman"/>
                <a:ea typeface="Times New Roman"/>
              </a:rPr>
              <a:t>Packets Interleaving &amp; send Packets</a:t>
            </a:r>
            <a:br>
              <a:rPr lang="en-US" sz="3200" b="1" dirty="0">
                <a:latin typeface="Times New Roman"/>
                <a:ea typeface="Times New Roman"/>
              </a:rPr>
            </a:br>
            <a:endParaRPr lang="en-US" dirty="0"/>
          </a:p>
        </p:txBody>
      </p:sp>
      <p:pic>
        <p:nvPicPr>
          <p:cNvPr id="27651" name="Content Placeholder 3"/>
          <p:cNvPicPr>
            <a:picLocks noGrp="1"/>
          </p:cNvPicPr>
          <p:nvPr>
            <p:ph sz="quarter" idx="1"/>
          </p:nvPr>
        </p:nvPicPr>
        <p:blipFill>
          <a:blip r:embed="rId2"/>
          <a:srcRect/>
          <a:stretch>
            <a:fillRect/>
          </a:stretch>
        </p:blipFill>
        <p:spPr>
          <a:xfrm>
            <a:off x="898525" y="1600200"/>
            <a:ext cx="6584950" cy="4873625"/>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spcBef>
                <a:spcPts val="0"/>
              </a:spcBef>
              <a:spcAft>
                <a:spcPts val="0"/>
              </a:spcAft>
              <a:defRPr/>
            </a:pPr>
            <a:r>
              <a:rPr lang="en-US" sz="3200" b="1" dirty="0">
                <a:latin typeface="Times New Roman"/>
                <a:ea typeface="Times New Roman"/>
              </a:rPr>
              <a:t>Packets received from Source</a:t>
            </a:r>
            <a:br>
              <a:rPr lang="en-US" sz="3200" b="1" dirty="0">
                <a:latin typeface="Times New Roman"/>
                <a:ea typeface="Times New Roman"/>
              </a:rPr>
            </a:br>
            <a:endParaRPr lang="en-US" dirty="0"/>
          </a:p>
        </p:txBody>
      </p:sp>
      <p:pic>
        <p:nvPicPr>
          <p:cNvPr id="28675" name="Content Placeholder 3"/>
          <p:cNvPicPr>
            <a:picLocks noGrp="1"/>
          </p:cNvPicPr>
          <p:nvPr>
            <p:ph sz="quarter" idx="1"/>
          </p:nvPr>
        </p:nvPicPr>
        <p:blipFill>
          <a:blip r:embed="rId2"/>
          <a:srcRect/>
          <a:stretch>
            <a:fillRect/>
          </a:stretch>
        </p:blipFill>
        <p:spPr>
          <a:xfrm>
            <a:off x="898525" y="1600200"/>
            <a:ext cx="6584950" cy="4873625"/>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533401"/>
            <a:ext cx="8229600" cy="5943600"/>
          </a:xfrm>
        </p:spPr>
        <p:txBody>
          <a:bodyPr>
            <a:noAutofit/>
          </a:bodyPr>
          <a:lstStyle/>
          <a:p>
            <a:pPr algn="just">
              <a:lnSpc>
                <a:spcPct val="150000"/>
              </a:lnSpc>
            </a:pPr>
            <a:r>
              <a:rPr lang="en-US" sz="1600" dirty="0"/>
              <a:t>The open nature of the wireless medium leaves it vulnerable to intentional interference attacks, typically referred to as jamming. This intentional interference with wireless transmissions can be used as a </a:t>
            </a:r>
            <a:r>
              <a:rPr lang="en-US" sz="1600" dirty="0" err="1"/>
              <a:t>launchpad</a:t>
            </a:r>
            <a:r>
              <a:rPr lang="en-US" sz="1600" dirty="0"/>
              <a:t> for mounting Denial-of-Service attacks on wireless networks. Typically, jamming has been addressed under an external threat model. However, adversaries with internal knowledge of protocol specifications and network secrets can launch low-effort jamming attacks that are difficult to detect and counter. In this work, we address the problem of selective jamming attacks in wireless networks. In these attacks, the adversary is active only for a short period of time, selectively targeting messages of high importance. We illustrate the advantages of selective jamming in terms of network performance degradation and adversary effort by presenting two case studies; a selective attack on TCP and one on routing. We show that selective jamming attacks can be launched by performing real-time packet classification at the physical layer. To mitigate these attacks, we develop three schemes that prevent real-time packet classification by combining cryptographic primitives with physical-layer attributes. We analyze the security of our methods and evaluate their computational and communication overhead.</a:t>
            </a:r>
          </a:p>
          <a:p>
            <a:pPr algn="just">
              <a:lnSpc>
                <a:spcPct val="150000"/>
              </a:lnSpc>
            </a:pPr>
            <a:endParaRPr lang="en-US" sz="1400" dirty="0"/>
          </a:p>
        </p:txBody>
      </p:sp>
    </p:spTree>
    <p:extLst>
      <p:ext uri="{BB962C8B-B14F-4D97-AF65-F5344CB8AC3E}">
        <p14:creationId xmlns:p14="http://schemas.microsoft.com/office/powerpoint/2010/main" val="8687226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spcBef>
                <a:spcPts val="0"/>
              </a:spcBef>
              <a:spcAft>
                <a:spcPts val="0"/>
              </a:spcAft>
              <a:defRPr/>
            </a:pPr>
            <a:r>
              <a:rPr lang="en-US" sz="3200" b="1" dirty="0">
                <a:latin typeface="Times New Roman"/>
                <a:ea typeface="Times New Roman"/>
              </a:rPr>
              <a:t>Deinterleaving &amp; Decoding</a:t>
            </a:r>
            <a:br>
              <a:rPr lang="en-US" sz="3200" b="1" dirty="0">
                <a:latin typeface="Times New Roman"/>
                <a:ea typeface="Times New Roman"/>
              </a:rPr>
            </a:br>
            <a:endParaRPr lang="en-US" dirty="0"/>
          </a:p>
        </p:txBody>
      </p:sp>
      <p:pic>
        <p:nvPicPr>
          <p:cNvPr id="29699" name="Content Placeholder 3"/>
          <p:cNvPicPr>
            <a:picLocks noGrp="1"/>
          </p:cNvPicPr>
          <p:nvPr>
            <p:ph sz="quarter" idx="1"/>
          </p:nvPr>
        </p:nvPicPr>
        <p:blipFill>
          <a:blip r:embed="rId2"/>
          <a:srcRect/>
          <a:stretch>
            <a:fillRect/>
          </a:stretch>
        </p:blipFill>
        <p:spPr>
          <a:xfrm>
            <a:off x="898525" y="1600200"/>
            <a:ext cx="6584950" cy="4873625"/>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spcBef>
                <a:spcPts val="0"/>
              </a:spcBef>
              <a:spcAft>
                <a:spcPts val="0"/>
              </a:spcAft>
              <a:defRPr/>
            </a:pPr>
            <a:r>
              <a:rPr lang="en-US" sz="3200" b="1" dirty="0">
                <a:latin typeface="Times New Roman"/>
                <a:ea typeface="Times New Roman"/>
              </a:rPr>
              <a:t>Show the Packets &amp; download</a:t>
            </a:r>
            <a:br>
              <a:rPr lang="en-US" sz="3200" b="1" dirty="0">
                <a:latin typeface="Times New Roman"/>
                <a:ea typeface="Times New Roman"/>
              </a:rPr>
            </a:br>
            <a:endParaRPr lang="en-US" dirty="0"/>
          </a:p>
        </p:txBody>
      </p:sp>
      <p:pic>
        <p:nvPicPr>
          <p:cNvPr id="30723" name="Content Placeholder 3"/>
          <p:cNvPicPr>
            <a:picLocks noGrp="1"/>
          </p:cNvPicPr>
          <p:nvPr>
            <p:ph sz="quarter" idx="1"/>
          </p:nvPr>
        </p:nvPicPr>
        <p:blipFill>
          <a:blip r:embed="rId2"/>
          <a:srcRect/>
          <a:stretch>
            <a:fillRect/>
          </a:stretch>
        </p:blipFill>
        <p:spPr>
          <a:xfrm>
            <a:off x="1143000" y="1600200"/>
            <a:ext cx="6400800" cy="4873625"/>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Selection of Software</a:t>
            </a:r>
          </a:p>
        </p:txBody>
      </p:sp>
      <p:sp>
        <p:nvSpPr>
          <p:cNvPr id="3" name="Content Placeholder 2"/>
          <p:cNvSpPr>
            <a:spLocks noGrp="1"/>
          </p:cNvSpPr>
          <p:nvPr>
            <p:ph idx="1"/>
          </p:nvPr>
        </p:nvSpPr>
        <p:spPr/>
        <p:txBody>
          <a:bodyPr>
            <a:normAutofit fontScale="55000" lnSpcReduction="20000"/>
          </a:bodyPr>
          <a:lstStyle/>
          <a:p>
            <a:pPr marL="0" marR="0" algn="just">
              <a:lnSpc>
                <a:spcPct val="150000"/>
              </a:lnSpc>
              <a:spcBef>
                <a:spcPts val="0"/>
              </a:spcBef>
              <a:spcAft>
                <a:spcPts val="0"/>
              </a:spcAft>
            </a:pPr>
            <a:r>
              <a:rPr lang="en-US" sz="2800" dirty="0">
                <a:latin typeface="Times New Roman"/>
                <a:ea typeface="Times New Roman"/>
                <a:cs typeface="Arial"/>
              </a:rPr>
              <a:t>The Java programming language is a high-level language that can be characterized by all of the following buzzwords: </a:t>
            </a:r>
            <a:endParaRPr lang="en-US" sz="2800" dirty="0">
              <a:latin typeface="Times New Roman"/>
              <a:ea typeface="Times New Roman"/>
            </a:endParaRPr>
          </a:p>
          <a:p>
            <a:pPr marL="0" marR="0" algn="just">
              <a:lnSpc>
                <a:spcPct val="150000"/>
              </a:lnSpc>
              <a:spcBef>
                <a:spcPts val="0"/>
              </a:spcBef>
              <a:spcAft>
                <a:spcPts val="0"/>
              </a:spcAft>
            </a:pPr>
            <a:r>
              <a:rPr lang="en-US" sz="2800" dirty="0">
                <a:latin typeface="Times New Roman"/>
                <a:ea typeface="Times New Roman"/>
                <a:cs typeface="Arial"/>
              </a:rPr>
              <a:t> </a:t>
            </a:r>
            <a:endParaRPr lang="en-US" sz="2800" dirty="0">
              <a:latin typeface="Times New Roman"/>
              <a:ea typeface="Times New Roman"/>
            </a:endParaRPr>
          </a:p>
          <a:p>
            <a:pPr marL="342900" marR="0" lvl="0" indent="-342900" algn="just">
              <a:lnSpc>
                <a:spcPct val="150000"/>
              </a:lnSpc>
              <a:spcBef>
                <a:spcPts val="0"/>
              </a:spcBef>
              <a:spcAft>
                <a:spcPts val="0"/>
              </a:spcAft>
              <a:buFont typeface="Wingdings"/>
              <a:buChar char=""/>
              <a:tabLst>
                <a:tab pos="868680" algn="l"/>
              </a:tabLst>
            </a:pPr>
            <a:r>
              <a:rPr lang="en-US" sz="2800" dirty="0">
                <a:latin typeface="Times New Roman"/>
                <a:ea typeface="Times New Roman"/>
                <a:cs typeface="Arial"/>
              </a:rPr>
              <a:t>Simple</a:t>
            </a:r>
            <a:endParaRPr lang="en-US" sz="2800" dirty="0">
              <a:latin typeface="Times New Roman"/>
              <a:ea typeface="Times New Roman"/>
            </a:endParaRPr>
          </a:p>
          <a:p>
            <a:pPr marL="342900" marR="0" lvl="0" indent="-342900" algn="just">
              <a:lnSpc>
                <a:spcPct val="150000"/>
              </a:lnSpc>
              <a:spcBef>
                <a:spcPts val="0"/>
              </a:spcBef>
              <a:spcAft>
                <a:spcPts val="0"/>
              </a:spcAft>
              <a:buFont typeface="Wingdings"/>
              <a:buChar char=""/>
              <a:tabLst>
                <a:tab pos="868680" algn="l"/>
              </a:tabLst>
            </a:pPr>
            <a:r>
              <a:rPr lang="en-US" sz="2800" dirty="0">
                <a:latin typeface="Times New Roman"/>
                <a:ea typeface="Times New Roman"/>
                <a:cs typeface="Arial"/>
              </a:rPr>
              <a:t>Architecture neutral</a:t>
            </a:r>
            <a:endParaRPr lang="en-US" sz="2800" dirty="0">
              <a:latin typeface="Times New Roman"/>
              <a:ea typeface="Times New Roman"/>
            </a:endParaRPr>
          </a:p>
          <a:p>
            <a:pPr marL="342900" marR="0" lvl="0" indent="-342900" algn="just">
              <a:lnSpc>
                <a:spcPct val="150000"/>
              </a:lnSpc>
              <a:spcBef>
                <a:spcPts val="0"/>
              </a:spcBef>
              <a:spcAft>
                <a:spcPts val="0"/>
              </a:spcAft>
              <a:buFont typeface="Wingdings"/>
              <a:buChar char=""/>
              <a:tabLst>
                <a:tab pos="868680" algn="l"/>
              </a:tabLst>
            </a:pPr>
            <a:r>
              <a:rPr lang="en-US" sz="2800" dirty="0">
                <a:latin typeface="Times New Roman"/>
                <a:ea typeface="Times New Roman"/>
                <a:cs typeface="Arial"/>
              </a:rPr>
              <a:t>Object oriented</a:t>
            </a:r>
            <a:endParaRPr lang="en-US" sz="2800" dirty="0">
              <a:latin typeface="Times New Roman"/>
              <a:ea typeface="Times New Roman"/>
            </a:endParaRPr>
          </a:p>
          <a:p>
            <a:pPr marL="342900" marR="0" lvl="0" indent="-342900" algn="just">
              <a:lnSpc>
                <a:spcPct val="150000"/>
              </a:lnSpc>
              <a:spcBef>
                <a:spcPts val="0"/>
              </a:spcBef>
              <a:spcAft>
                <a:spcPts val="0"/>
              </a:spcAft>
              <a:buFont typeface="Wingdings"/>
              <a:buChar char=""/>
              <a:tabLst>
                <a:tab pos="868680" algn="l"/>
              </a:tabLst>
            </a:pPr>
            <a:r>
              <a:rPr lang="en-US" sz="2800" dirty="0">
                <a:latin typeface="Times New Roman"/>
                <a:ea typeface="Times New Roman"/>
                <a:cs typeface="Arial"/>
              </a:rPr>
              <a:t>Portable</a:t>
            </a:r>
            <a:endParaRPr lang="en-US" sz="2800" dirty="0">
              <a:latin typeface="Times New Roman"/>
              <a:ea typeface="Times New Roman"/>
            </a:endParaRPr>
          </a:p>
          <a:p>
            <a:pPr marL="342900" marR="0" lvl="0" indent="-342900" algn="just">
              <a:lnSpc>
                <a:spcPct val="150000"/>
              </a:lnSpc>
              <a:spcBef>
                <a:spcPts val="0"/>
              </a:spcBef>
              <a:spcAft>
                <a:spcPts val="0"/>
              </a:spcAft>
              <a:buFont typeface="Wingdings"/>
              <a:buChar char=""/>
              <a:tabLst>
                <a:tab pos="868680" algn="l"/>
              </a:tabLst>
            </a:pPr>
            <a:r>
              <a:rPr lang="en-US" sz="2800" dirty="0">
                <a:latin typeface="Times New Roman"/>
                <a:ea typeface="Times New Roman"/>
                <a:cs typeface="Arial"/>
              </a:rPr>
              <a:t>Distributed	</a:t>
            </a:r>
            <a:endParaRPr lang="en-US" sz="2800" dirty="0">
              <a:latin typeface="Times New Roman"/>
              <a:ea typeface="Times New Roman"/>
            </a:endParaRPr>
          </a:p>
          <a:p>
            <a:pPr marL="342900" marR="0" lvl="0" indent="-342900" algn="just">
              <a:lnSpc>
                <a:spcPct val="150000"/>
              </a:lnSpc>
              <a:spcBef>
                <a:spcPts val="0"/>
              </a:spcBef>
              <a:spcAft>
                <a:spcPts val="0"/>
              </a:spcAft>
              <a:buFont typeface="Wingdings"/>
              <a:buChar char=""/>
              <a:tabLst>
                <a:tab pos="868680" algn="l"/>
              </a:tabLst>
            </a:pPr>
            <a:r>
              <a:rPr lang="en-US" sz="2800" dirty="0">
                <a:latin typeface="Times New Roman"/>
                <a:ea typeface="Times New Roman"/>
                <a:cs typeface="Arial"/>
              </a:rPr>
              <a:t>High performance</a:t>
            </a:r>
            <a:endParaRPr lang="en-US" sz="2800" dirty="0">
              <a:latin typeface="Times New Roman"/>
              <a:ea typeface="Times New Roman"/>
            </a:endParaRPr>
          </a:p>
          <a:p>
            <a:pPr marL="342900" marR="0" lvl="0" indent="-342900" algn="just">
              <a:lnSpc>
                <a:spcPct val="150000"/>
              </a:lnSpc>
              <a:spcBef>
                <a:spcPts val="0"/>
              </a:spcBef>
              <a:spcAft>
                <a:spcPts val="0"/>
              </a:spcAft>
              <a:buFont typeface="Wingdings"/>
              <a:buChar char=""/>
              <a:tabLst>
                <a:tab pos="868680" algn="l"/>
              </a:tabLst>
            </a:pPr>
            <a:r>
              <a:rPr lang="en-US" sz="2800" dirty="0">
                <a:latin typeface="Times New Roman"/>
                <a:ea typeface="Times New Roman"/>
                <a:cs typeface="Arial"/>
              </a:rPr>
              <a:t>Interpreted	</a:t>
            </a:r>
            <a:endParaRPr lang="en-US" sz="2800" dirty="0">
              <a:latin typeface="Times New Roman"/>
              <a:ea typeface="Times New Roman"/>
            </a:endParaRPr>
          </a:p>
          <a:p>
            <a:pPr marL="342900" marR="0" lvl="0" indent="-342900" algn="just">
              <a:lnSpc>
                <a:spcPct val="150000"/>
              </a:lnSpc>
              <a:spcBef>
                <a:spcPts val="0"/>
              </a:spcBef>
              <a:spcAft>
                <a:spcPts val="0"/>
              </a:spcAft>
              <a:buFont typeface="Wingdings"/>
              <a:buChar char=""/>
              <a:tabLst>
                <a:tab pos="868680" algn="l"/>
              </a:tabLst>
            </a:pPr>
            <a:r>
              <a:rPr lang="en-US" sz="2800" dirty="0">
                <a:latin typeface="Times New Roman"/>
                <a:ea typeface="Times New Roman"/>
                <a:cs typeface="Arial"/>
              </a:rPr>
              <a:t>Multithreaded</a:t>
            </a:r>
            <a:endParaRPr lang="en-US" sz="2800" dirty="0">
              <a:latin typeface="Times New Roman"/>
              <a:ea typeface="Times New Roman"/>
            </a:endParaRPr>
          </a:p>
          <a:p>
            <a:pPr marL="342900" marR="0" lvl="0" indent="-342900" algn="just">
              <a:lnSpc>
                <a:spcPct val="150000"/>
              </a:lnSpc>
              <a:spcBef>
                <a:spcPts val="0"/>
              </a:spcBef>
              <a:spcAft>
                <a:spcPts val="0"/>
              </a:spcAft>
              <a:buFont typeface="Wingdings"/>
              <a:buChar char=""/>
              <a:tabLst>
                <a:tab pos="868680" algn="l"/>
              </a:tabLst>
            </a:pPr>
            <a:r>
              <a:rPr lang="en-US" sz="2800" dirty="0">
                <a:latin typeface="Times New Roman"/>
                <a:ea typeface="Times New Roman"/>
                <a:cs typeface="Arial"/>
              </a:rPr>
              <a:t>Robust</a:t>
            </a:r>
            <a:endParaRPr lang="en-US" sz="2800" dirty="0">
              <a:latin typeface="Times New Roman"/>
              <a:ea typeface="Times New Roman"/>
            </a:endParaRPr>
          </a:p>
          <a:p>
            <a:pPr marL="342900" marR="0" lvl="0" indent="-342900" algn="just">
              <a:lnSpc>
                <a:spcPct val="150000"/>
              </a:lnSpc>
              <a:spcBef>
                <a:spcPts val="0"/>
              </a:spcBef>
              <a:spcAft>
                <a:spcPts val="0"/>
              </a:spcAft>
              <a:buFont typeface="Wingdings"/>
              <a:buChar char=""/>
              <a:tabLst>
                <a:tab pos="868680" algn="l"/>
              </a:tabLst>
            </a:pPr>
            <a:r>
              <a:rPr lang="en-US" sz="2800">
                <a:latin typeface="Times New Roman"/>
                <a:ea typeface="Times New Roman"/>
                <a:cs typeface="Arial"/>
              </a:rPr>
              <a:t>Dynamic</a:t>
            </a:r>
            <a:endParaRPr lang="en-US" sz="2800">
              <a:latin typeface="Times New Roman"/>
              <a:ea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p>
        </p:txBody>
      </p:sp>
      <p:sp>
        <p:nvSpPr>
          <p:cNvPr id="3" name="Content Placeholder 2"/>
          <p:cNvSpPr>
            <a:spLocks noGrp="1"/>
          </p:cNvSpPr>
          <p:nvPr>
            <p:ph sz="quarter" idx="1"/>
          </p:nvPr>
        </p:nvSpPr>
        <p:spPr/>
        <p:txBody>
          <a:bodyPr>
            <a:normAutofit fontScale="70000" lnSpcReduction="20000"/>
          </a:bodyPr>
          <a:lstStyle/>
          <a:p>
            <a:pPr algn="just"/>
            <a:r>
              <a:rPr lang="en-US" b="1" dirty="0"/>
              <a:t>V. Taylor, R. </a:t>
            </a:r>
            <a:r>
              <a:rPr lang="en-US" b="1" dirty="0" err="1"/>
              <a:t>Spolaor</a:t>
            </a:r>
            <a:r>
              <a:rPr lang="en-US" b="1" dirty="0"/>
              <a:t>, and M. Conti, “Robust </a:t>
            </a:r>
            <a:r>
              <a:rPr lang="en-US" b="1" dirty="0" err="1"/>
              <a:t>smartphone</a:t>
            </a:r>
            <a:r>
              <a:rPr lang="en-US" b="1" dirty="0"/>
              <a:t> app identification via encrypted network traffic </a:t>
            </a:r>
            <a:r>
              <a:rPr lang="en-US" b="1" dirty="0" err="1"/>
              <a:t>analysis,”IEEE</a:t>
            </a:r>
            <a:r>
              <a:rPr lang="en-US" b="1" dirty="0"/>
              <a:t> Transactions on Information Forensics and </a:t>
            </a:r>
            <a:r>
              <a:rPr lang="en-US" b="1" dirty="0" err="1"/>
              <a:t>Security,vol</a:t>
            </a:r>
            <a:r>
              <a:rPr lang="en-US" b="1" dirty="0"/>
              <a:t>. 13, no 1, pp. 63–78, Jan. 2019.</a:t>
            </a:r>
            <a:endParaRPr lang="en-US" dirty="0"/>
          </a:p>
          <a:p>
            <a:pPr algn="just"/>
            <a:r>
              <a:rPr lang="en-US" dirty="0"/>
              <a:t>The apps installed on a </a:t>
            </a:r>
            <a:r>
              <a:rPr lang="en-US" dirty="0" err="1"/>
              <a:t>smartphone</a:t>
            </a:r>
            <a:r>
              <a:rPr lang="en-US" dirty="0"/>
              <a:t> can reveal much information about a user, such as their medical conditions, sexual orientation, or religious beliefs. In addition, the presence or absence of particular apps on a </a:t>
            </a:r>
            <a:r>
              <a:rPr lang="en-US" dirty="0" err="1"/>
              <a:t>smartphone</a:t>
            </a:r>
            <a:r>
              <a:rPr lang="en-US" dirty="0"/>
              <a:t> can inform an adversary, who is intent on attacking the device. In this paper, we show that a passive eavesdropper can feasibly identify </a:t>
            </a:r>
            <a:r>
              <a:rPr lang="en-US" dirty="0" err="1"/>
              <a:t>smartphone</a:t>
            </a:r>
            <a:r>
              <a:rPr lang="en-US" dirty="0"/>
              <a:t> apps by fingerprinting the network traffic that they send. Although SSL/TLS hides the payload of packets, side-channel data, such as packet size and direction is still leaked from encrypted connections. We use machine learning techniques to identify </a:t>
            </a:r>
            <a:r>
              <a:rPr lang="en-US" dirty="0" err="1"/>
              <a:t>smartphone</a:t>
            </a:r>
            <a:r>
              <a:rPr lang="en-US" dirty="0"/>
              <a:t> apps from this side-channel data. In addition to merely fingerprinting and identifying </a:t>
            </a:r>
            <a:r>
              <a:rPr lang="en-US" dirty="0" err="1"/>
              <a:t>smartphone</a:t>
            </a:r>
            <a:r>
              <a:rPr lang="en-US" dirty="0"/>
              <a:t> apps, we investigate how app fingerprints change over time, across devices, and across different versions of apps. In addition, we introduce strategies that enable our app classification system to identify and mitigate the effect of ambiguous traffic, i.e., traffic in common among apps, such as advertisement traffic. We fully implemented a framework to fingerprint apps and ran a thorough set of experiments to assess its performance. We fingerprinted 110 of the most popular apps in the Google Play Store and were able to identify them six months later with up to 96% accuracy. Additionally, we show that app fingerprints persist to varying extents across devices and app versions.</a:t>
            </a:r>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9200" y="2590800"/>
            <a:ext cx="8229600" cy="1143000"/>
          </a:xfrm>
        </p:spPr>
        <p:txBody>
          <a:bodyPr>
            <a:normAutofit/>
          </a:bodyPr>
          <a:lstStyle/>
          <a:p>
            <a:r>
              <a:rPr lang="en-US" b="1" dirty="0">
                <a:latin typeface="Times New Roman" pitchFamily="18" charset="0"/>
              </a:rPr>
              <a:t>MODULE DESCRIPTION</a:t>
            </a:r>
          </a:p>
        </p:txBody>
      </p:sp>
    </p:spTree>
    <p:extLst>
      <p:ext uri="{BB962C8B-B14F-4D97-AF65-F5344CB8AC3E}">
        <p14:creationId xmlns:p14="http://schemas.microsoft.com/office/powerpoint/2010/main" val="1152342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457200" y="1219200"/>
            <a:ext cx="8229600" cy="5334000"/>
          </a:xfrm>
        </p:spPr>
        <p:txBody>
          <a:bodyPr>
            <a:noAutofit/>
          </a:bodyPr>
          <a:lstStyle/>
          <a:p>
            <a:pPr algn="just">
              <a:lnSpc>
                <a:spcPct val="150000"/>
              </a:lnSpc>
            </a:pPr>
            <a:r>
              <a:rPr lang="en-US" sz="1400" b="1" dirty="0"/>
              <a:t>NETWORK MODULE</a:t>
            </a:r>
            <a:endParaRPr lang="en-US" sz="1400" dirty="0"/>
          </a:p>
          <a:p>
            <a:pPr algn="just">
              <a:lnSpc>
                <a:spcPct val="150000"/>
              </a:lnSpc>
            </a:pPr>
            <a:r>
              <a:rPr lang="en-US" sz="1400" dirty="0"/>
              <a:t>We address the problem of preventing the jamming node from classifying m in real time, thus mitigating J’s ability to perform selective jamming.</a:t>
            </a:r>
          </a:p>
          <a:p>
            <a:pPr algn="just">
              <a:lnSpc>
                <a:spcPct val="150000"/>
              </a:lnSpc>
            </a:pPr>
            <a:r>
              <a:rPr lang="en-US" sz="1400" dirty="0"/>
              <a:t>The network consists of a collection of nodes connected via wireless links. Nodes may communicate directly if they are within communication range, or indirectly via multiple hops. Nodes communicate both in </a:t>
            </a:r>
            <a:r>
              <a:rPr lang="en-US" sz="1400" dirty="0" err="1"/>
              <a:t>unicast</a:t>
            </a:r>
            <a:r>
              <a:rPr lang="en-US" sz="1400" dirty="0"/>
              <a:t> mode and broadcast mode. Communications can be either unencrypted or encrypted. For encrypted broadcast communications, symmetric keys are shared among all intended receivers. These keys are established using </a:t>
            </a:r>
            <a:r>
              <a:rPr lang="en-US" sz="1400" dirty="0" err="1"/>
              <a:t>preshared</a:t>
            </a:r>
            <a:r>
              <a:rPr lang="en-US" sz="1400" dirty="0"/>
              <a:t> </a:t>
            </a:r>
            <a:r>
              <a:rPr lang="en-US" sz="1400" dirty="0" err="1"/>
              <a:t>pairwise</a:t>
            </a:r>
            <a:r>
              <a:rPr lang="en-US" sz="1400" dirty="0"/>
              <a:t> keys or asymmetric cryptography.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457200" y="685800"/>
            <a:ext cx="8229600" cy="5334000"/>
          </a:xfrm>
        </p:spPr>
        <p:txBody>
          <a:bodyPr>
            <a:noAutofit/>
          </a:bodyPr>
          <a:lstStyle/>
          <a:p>
            <a:pPr algn="just">
              <a:lnSpc>
                <a:spcPct val="150000"/>
              </a:lnSpc>
            </a:pPr>
            <a:r>
              <a:rPr lang="en-US" sz="1400" b="1" dirty="0"/>
              <a:t> REAL TIME PACKET CLASSIFICATION </a:t>
            </a:r>
            <a:endParaRPr lang="en-US" sz="1400" dirty="0"/>
          </a:p>
          <a:p>
            <a:pPr algn="just">
              <a:lnSpc>
                <a:spcPct val="150000"/>
              </a:lnSpc>
            </a:pPr>
            <a:r>
              <a:rPr lang="en-US" sz="1400" dirty="0"/>
              <a:t>Consider the generic communication system depicted in Fig.  At the PHY layer, a packet m is encoded, interleaved, and modulated before it is transmitted over the wireless channel. At the receiver, the signal is demodulated, </a:t>
            </a:r>
            <a:r>
              <a:rPr lang="en-US" sz="1400" dirty="0" err="1"/>
              <a:t>deinterleaved</a:t>
            </a:r>
            <a:r>
              <a:rPr lang="en-US" sz="1400" dirty="0"/>
              <a:t>, and decoded, to recover the original packet m.</a:t>
            </a:r>
          </a:p>
          <a:p>
            <a:pPr algn="just">
              <a:lnSpc>
                <a:spcPct val="150000"/>
              </a:lnSpc>
            </a:pPr>
            <a:r>
              <a:rPr lang="en-US" sz="1400" dirty="0"/>
              <a:t>Moreover, even if the encryption key of a hiding scheme were to remain secret, the static portions of a transmitted packet could potentially lead to packet classification. This is because for computationally-efficient encryption methods such as block encryption, the encryption of a prefix plaintext with the same key yields a static </a:t>
            </a:r>
            <a:r>
              <a:rPr lang="en-US" sz="1400" dirty="0" err="1"/>
              <a:t>ciphertext</a:t>
            </a:r>
            <a:r>
              <a:rPr lang="en-US" sz="1400" dirty="0"/>
              <a:t> prefix. Hence, an adversary who is aware of the underlying protocol specifics (structure of the frame) can use the static cipher text portions of a transmitted packet to classify it.</a:t>
            </a:r>
          </a:p>
        </p:txBody>
      </p:sp>
      <p:pic>
        <p:nvPicPr>
          <p:cNvPr id="3" name="Picture 2"/>
          <p:cNvPicPr/>
          <p:nvPr/>
        </p:nvPicPr>
        <p:blipFill>
          <a:blip r:embed="rId2"/>
          <a:srcRect/>
          <a:stretch>
            <a:fillRect/>
          </a:stretch>
        </p:blipFill>
        <p:spPr bwMode="auto">
          <a:xfrm>
            <a:off x="1647507" y="4230938"/>
            <a:ext cx="5848985" cy="181292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457200" y="685800"/>
            <a:ext cx="8229600" cy="5334000"/>
          </a:xfrm>
        </p:spPr>
        <p:txBody>
          <a:bodyPr>
            <a:noAutofit/>
          </a:bodyPr>
          <a:lstStyle/>
          <a:p>
            <a:pPr algn="just">
              <a:lnSpc>
                <a:spcPct val="150000"/>
              </a:lnSpc>
            </a:pPr>
            <a:r>
              <a:rPr lang="en-US" sz="1400" b="1" dirty="0"/>
              <a:t>SELECTIVE JAMMING MODULE</a:t>
            </a:r>
            <a:endParaRPr lang="en-US" sz="1400" dirty="0"/>
          </a:p>
          <a:p>
            <a:pPr algn="just">
              <a:lnSpc>
                <a:spcPct val="150000"/>
              </a:lnSpc>
            </a:pPr>
            <a:r>
              <a:rPr lang="en-US" sz="1400" dirty="0"/>
              <a:t>We illustrate the impact of selective jamming attacks on the network performance.  Implement selective jamming attacks in two multi-hop wireless network scenarios. In the first scenario, the attacker targeted a TCP connection established over a multi-hop wireless route. In the second scenario, the jammer targeted network-layer control messages transmitted during the route establishment process selective jamming would be the encryption of transmitted packets (including headers) with a static key. However, for broadcast communications, this static decryption key must be known to all intended receivers and hence, is susceptible to compromise. An adversary in possession of the decryption key can start decrypting as early as the reception of the first </a:t>
            </a:r>
            <a:r>
              <a:rPr lang="en-US" sz="1400" dirty="0" err="1"/>
              <a:t>ciphertext</a:t>
            </a:r>
            <a:r>
              <a:rPr lang="en-US" sz="1400" dirty="0"/>
              <a:t> block.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457200" y="685800"/>
            <a:ext cx="8229600" cy="5334000"/>
          </a:xfrm>
        </p:spPr>
        <p:txBody>
          <a:bodyPr>
            <a:noAutofit/>
          </a:bodyPr>
          <a:lstStyle/>
          <a:p>
            <a:pPr algn="just">
              <a:lnSpc>
                <a:spcPct val="150000"/>
              </a:lnSpc>
            </a:pPr>
            <a:r>
              <a:rPr lang="en-US" sz="1400" b="1" dirty="0"/>
              <a:t>STRONG HIDING COMMITMENT SCHEME (SHCS)</a:t>
            </a:r>
            <a:endParaRPr lang="en-US" sz="1400" dirty="0"/>
          </a:p>
          <a:p>
            <a:pPr algn="just">
              <a:lnSpc>
                <a:spcPct val="150000"/>
              </a:lnSpc>
            </a:pPr>
            <a:r>
              <a:rPr lang="en-US" sz="1400" dirty="0"/>
              <a:t>We propose a strong hiding commitment scheme (SHCS), which is based on symmetric cryptography. Our main motivation is to satisfy the strong hiding property while keeping the computation and communication overhead to a minimum.</a:t>
            </a:r>
          </a:p>
          <a:p>
            <a:pPr algn="just">
              <a:lnSpc>
                <a:spcPct val="150000"/>
              </a:lnSpc>
            </a:pPr>
            <a:r>
              <a:rPr lang="en-US" sz="1400" dirty="0"/>
              <a:t>The computation overhead of SHCS is one symmetric encryption at the sender and one symmetric decryption at the receiver. Because the header information is permuted as a trailer and encrypted, all receivers in the vicinity of a sender must receive the entire packet and decrypt it, before the packet type and destination can be determined. However, in wireless protocols such as 802.11, the complete packet is received at the MAC layer before it is decided if the packet must be discarded or be further processed . If some parts of the MAC header are deemed not to be useful information to the jammer, they can remain unencrypted in the header of the packet, thus\ avoiding the decryption operation at the receiver.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880</TotalTime>
  <Words>1676</Words>
  <Application>Microsoft Office PowerPoint</Application>
  <PresentationFormat>On-screen Show (4:3)</PresentationFormat>
  <Paragraphs>86</Paragraphs>
  <Slides>32</Slides>
  <Notes>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0</vt:i4>
      </vt:variant>
      <vt:variant>
        <vt:lpstr>Slide Titles</vt:lpstr>
      </vt:variant>
      <vt:variant>
        <vt:i4>32</vt:i4>
      </vt:variant>
    </vt:vector>
  </HeadingPairs>
  <TitlesOfParts>
    <vt:vector size="41" baseType="lpstr">
      <vt:lpstr>Algerian</vt:lpstr>
      <vt:lpstr>Arial</vt:lpstr>
      <vt:lpstr>Calibri</vt:lpstr>
      <vt:lpstr>Franklin Gothic Book</vt:lpstr>
      <vt:lpstr>Perpetua</vt:lpstr>
      <vt:lpstr>Times New Roman</vt:lpstr>
      <vt:lpstr>Wingdings</vt:lpstr>
      <vt:lpstr>Wingdings 2</vt:lpstr>
      <vt:lpstr>Equity</vt:lpstr>
      <vt:lpstr>PowerPoint Presentation</vt:lpstr>
      <vt:lpstr>ABSTRACT</vt:lpstr>
      <vt:lpstr>PowerPoint Presentation</vt:lpstr>
      <vt:lpstr>LITERATURE SURVEY</vt:lpstr>
      <vt:lpstr>MODULE DESCRIPTION</vt:lpstr>
      <vt:lpstr>PowerPoint Presentation</vt:lpstr>
      <vt:lpstr>PowerPoint Presentation</vt:lpstr>
      <vt:lpstr>PowerPoint Presentation</vt:lpstr>
      <vt:lpstr>PowerPoint Presentation</vt:lpstr>
      <vt:lpstr>PowerPoint Presentation</vt:lpstr>
      <vt:lpstr>SOFTWARE SPECIFICATION</vt:lpstr>
      <vt:lpstr>PowerPoint Presentation</vt:lpstr>
      <vt:lpstr>EXISTING SYSTEM</vt:lpstr>
      <vt:lpstr>PowerPoint Presentation</vt:lpstr>
      <vt:lpstr>PROPOSED SYSTEM</vt:lpstr>
      <vt:lpstr>PowerPoint Presentation</vt:lpstr>
      <vt:lpstr>DATA FLOW DIAGRAM</vt:lpstr>
      <vt:lpstr>DATA FLOW DIAGRAM</vt:lpstr>
      <vt:lpstr>PowerPoint Presentation</vt:lpstr>
      <vt:lpstr>USE CASE DIAGRAM</vt:lpstr>
      <vt:lpstr>SEQUENCE DIAGRAM</vt:lpstr>
      <vt:lpstr>ACTIVITY DIAGRAM</vt:lpstr>
      <vt:lpstr>SCREENSHOTS</vt:lpstr>
      <vt:lpstr>Source</vt:lpstr>
      <vt:lpstr>Destination </vt:lpstr>
      <vt:lpstr>            Packet Hiding Queue </vt:lpstr>
      <vt:lpstr>File Selection &amp; Encoding the Packets     </vt:lpstr>
      <vt:lpstr>Packets Interleaving &amp; send Packets </vt:lpstr>
      <vt:lpstr>Packets received from Source </vt:lpstr>
      <vt:lpstr>Deinterleaving &amp; Decoding </vt:lpstr>
      <vt:lpstr>Show the Packets &amp; download </vt:lpstr>
      <vt:lpstr>Coding Selection of Software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BOUTIQUE MANAGEMENT SYSTEM</dc:title>
  <dc:creator>ssi1</dc:creator>
  <cp:lastModifiedBy>Madhavan s</cp:lastModifiedBy>
  <cp:revision>222</cp:revision>
  <dcterms:created xsi:type="dcterms:W3CDTF">2015-12-15T10:43:35Z</dcterms:created>
  <dcterms:modified xsi:type="dcterms:W3CDTF">2024-05-08T14:42:10Z</dcterms:modified>
</cp:coreProperties>
</file>