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8288000" cy="10287000"/>
  <p:notesSz cx="6858000" cy="9144000"/>
  <p:embeddedFontLst>
    <p:embeddedFont>
      <p:font typeface="Arial Bold" charset="1" panose="020B0802020202020204"/>
      <p:regular r:id="rId17"/>
    </p:embeddedFont>
    <p:embeddedFont>
      <p:font typeface="Arial" charset="1" panose="020B0502020202020204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jpeg" Type="http://schemas.openxmlformats.org/officeDocument/2006/relationships/image"/><Relationship Id="rId4" Target="../media/image3.jpeg" Type="http://schemas.openxmlformats.org/officeDocument/2006/relationships/image"/><Relationship Id="rId5" Target="../media/image4.png" Type="http://schemas.openxmlformats.org/officeDocument/2006/relationships/image"/><Relationship Id="rId6" Target="../media/image5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jpeg" Type="http://schemas.openxmlformats.org/officeDocument/2006/relationships/image"/><Relationship Id="rId4" Target="../media/image13.png" Type="http://schemas.openxmlformats.org/officeDocument/2006/relationships/image"/><Relationship Id="rId5" Target="../media/image14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jpe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jpeg" Type="http://schemas.openxmlformats.org/officeDocument/2006/relationships/image"/><Relationship Id="rId4" Target="https://www.freepik.com/" TargetMode="External" Type="http://schemas.openxmlformats.org/officeDocument/2006/relationships/hyperlink"/><Relationship Id="rId5" Target="../media/image6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jpe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jpe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jpeg" Type="http://schemas.openxmlformats.org/officeDocument/2006/relationships/image"/><Relationship Id="rId4" Target="https://github.com/Madhav-M-Nambiar/Smart-Irrigation" TargetMode="External" Type="http://schemas.openxmlformats.org/officeDocument/2006/relationships/hyperlink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jpeg" Type="http://schemas.openxmlformats.org/officeDocument/2006/relationships/image"/><Relationship Id="rId4" Target="../media/image7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jpeg" Type="http://schemas.openxmlformats.org/officeDocument/2006/relationships/image"/><Relationship Id="rId4" Target="../media/image8.png" Type="http://schemas.openxmlformats.org/officeDocument/2006/relationships/image"/><Relationship Id="rId5" Target="../media/image9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jpeg" Type="http://schemas.openxmlformats.org/officeDocument/2006/relationships/image"/><Relationship Id="rId4" Target="../media/image10.png" Type="http://schemas.openxmlformats.org/officeDocument/2006/relationships/image"/><Relationship Id="rId5" Target="../media/image11.png" Type="http://schemas.openxmlformats.org/officeDocument/2006/relationships/image"/><Relationship Id="rId6" Target="../media/image12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15109032" y="117003"/>
            <a:ext cx="2700338" cy="863271"/>
            <a:chOff x="0" y="0"/>
            <a:chExt cx="3600450" cy="1151028"/>
          </a:xfrm>
        </p:grpSpPr>
        <p:sp>
          <p:nvSpPr>
            <p:cNvPr name="Freeform 3" id="3" descr="A close up of a sign  Description automatically generated"/>
            <p:cNvSpPr/>
            <p:nvPr/>
          </p:nvSpPr>
          <p:spPr>
            <a:xfrm flipH="false" flipV="false" rot="0">
              <a:off x="0" y="0"/>
              <a:ext cx="3600450" cy="1151001"/>
            </a:xfrm>
            <a:custGeom>
              <a:avLst/>
              <a:gdLst/>
              <a:ahLst/>
              <a:cxnLst/>
              <a:rect r="r" b="b" t="t" l="l"/>
              <a:pathLst>
                <a:path h="1151001" w="3600450">
                  <a:moveTo>
                    <a:pt x="0" y="0"/>
                  </a:moveTo>
                  <a:lnTo>
                    <a:pt x="3600450" y="0"/>
                  </a:lnTo>
                  <a:lnTo>
                    <a:pt x="3600450" y="1151001"/>
                  </a:lnTo>
                  <a:lnTo>
                    <a:pt x="0" y="115100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-4570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0">
            <a:off x="-19048" y="-19050"/>
            <a:ext cx="14782800" cy="1114545"/>
            <a:chOff x="0" y="0"/>
            <a:chExt cx="19710400" cy="148606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25400" y="25400"/>
              <a:ext cx="19659600" cy="1435227"/>
            </a:xfrm>
            <a:custGeom>
              <a:avLst/>
              <a:gdLst/>
              <a:ahLst/>
              <a:cxnLst/>
              <a:rect r="r" b="b" t="t" l="l"/>
              <a:pathLst>
                <a:path h="1435227" w="19659600">
                  <a:moveTo>
                    <a:pt x="0" y="0"/>
                  </a:moveTo>
                  <a:lnTo>
                    <a:pt x="19659600" y="0"/>
                  </a:lnTo>
                  <a:lnTo>
                    <a:pt x="19659600" y="1435227"/>
                  </a:lnTo>
                  <a:lnTo>
                    <a:pt x="0" y="1435227"/>
                  </a:lnTo>
                  <a:close/>
                </a:path>
              </a:pathLst>
            </a:custGeom>
            <a:solidFill>
              <a:srgbClr val="213264"/>
            </a:solid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9710400" cy="1486027"/>
            </a:xfrm>
            <a:custGeom>
              <a:avLst/>
              <a:gdLst/>
              <a:ahLst/>
              <a:cxnLst/>
              <a:rect r="r" b="b" t="t" l="l"/>
              <a:pathLst>
                <a:path h="1486027" w="19710400">
                  <a:moveTo>
                    <a:pt x="25400" y="0"/>
                  </a:moveTo>
                  <a:lnTo>
                    <a:pt x="19685000" y="0"/>
                  </a:lnTo>
                  <a:cubicBezTo>
                    <a:pt x="19698970" y="0"/>
                    <a:pt x="19710400" y="11430"/>
                    <a:pt x="19710400" y="25400"/>
                  </a:cubicBezTo>
                  <a:lnTo>
                    <a:pt x="19710400" y="1460627"/>
                  </a:lnTo>
                  <a:cubicBezTo>
                    <a:pt x="19710400" y="1474597"/>
                    <a:pt x="19698970" y="1486027"/>
                    <a:pt x="19685000" y="1486027"/>
                  </a:cubicBezTo>
                  <a:lnTo>
                    <a:pt x="25400" y="1486027"/>
                  </a:lnTo>
                  <a:cubicBezTo>
                    <a:pt x="11430" y="1486027"/>
                    <a:pt x="0" y="1474597"/>
                    <a:pt x="0" y="1460627"/>
                  </a:cubicBezTo>
                  <a:lnTo>
                    <a:pt x="0" y="25400"/>
                  </a:lnTo>
                  <a:cubicBezTo>
                    <a:pt x="0" y="11430"/>
                    <a:pt x="11430" y="0"/>
                    <a:pt x="25400" y="0"/>
                  </a:cubicBezTo>
                  <a:moveTo>
                    <a:pt x="25400" y="50800"/>
                  </a:moveTo>
                  <a:lnTo>
                    <a:pt x="25400" y="25400"/>
                  </a:lnTo>
                  <a:lnTo>
                    <a:pt x="50800" y="25400"/>
                  </a:lnTo>
                  <a:lnTo>
                    <a:pt x="50800" y="1460627"/>
                  </a:lnTo>
                  <a:lnTo>
                    <a:pt x="25400" y="1460627"/>
                  </a:lnTo>
                  <a:lnTo>
                    <a:pt x="25400" y="1435227"/>
                  </a:lnTo>
                  <a:lnTo>
                    <a:pt x="19685000" y="1435227"/>
                  </a:lnTo>
                  <a:lnTo>
                    <a:pt x="19685000" y="1460627"/>
                  </a:lnTo>
                  <a:lnTo>
                    <a:pt x="19659600" y="1460627"/>
                  </a:lnTo>
                  <a:lnTo>
                    <a:pt x="19659600" y="25400"/>
                  </a:lnTo>
                  <a:lnTo>
                    <a:pt x="19685000" y="25400"/>
                  </a:lnTo>
                  <a:lnTo>
                    <a:pt x="19685000" y="50800"/>
                  </a:lnTo>
                  <a:lnTo>
                    <a:pt x="25400" y="50800"/>
                  </a:lnTo>
                  <a:close/>
                </a:path>
              </a:pathLst>
            </a:custGeom>
            <a:solidFill>
              <a:srgbClr val="213264"/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14833450" y="-628"/>
            <a:ext cx="168424" cy="1098536"/>
            <a:chOff x="0" y="0"/>
            <a:chExt cx="224566" cy="1464714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24536" cy="1464691"/>
            </a:xfrm>
            <a:custGeom>
              <a:avLst/>
              <a:gdLst/>
              <a:ahLst/>
              <a:cxnLst/>
              <a:rect r="r" b="b" t="t" l="l"/>
              <a:pathLst>
                <a:path h="1464691" w="224536">
                  <a:moveTo>
                    <a:pt x="0" y="0"/>
                  </a:moveTo>
                  <a:lnTo>
                    <a:pt x="224536" y="0"/>
                  </a:lnTo>
                  <a:lnTo>
                    <a:pt x="224536" y="1464691"/>
                  </a:lnTo>
                  <a:lnTo>
                    <a:pt x="0" y="1464691"/>
                  </a:lnTo>
                  <a:close/>
                </a:path>
              </a:pathLst>
            </a:custGeom>
            <a:solidFill>
              <a:srgbClr val="7FBA00"/>
            </a:solidFill>
          </p:spPr>
        </p:sp>
      </p:grpSp>
      <p:grpSp>
        <p:nvGrpSpPr>
          <p:cNvPr name="Group 9" id="9"/>
          <p:cNvGrpSpPr>
            <a:grpSpLocks noChangeAspect="true"/>
          </p:cNvGrpSpPr>
          <p:nvPr/>
        </p:nvGrpSpPr>
        <p:grpSpPr>
          <a:xfrm rot="0">
            <a:off x="0" y="-19050"/>
            <a:ext cx="14758988" cy="1085852"/>
            <a:chOff x="0" y="0"/>
            <a:chExt cx="19678650" cy="1447802"/>
          </a:xfrm>
        </p:grpSpPr>
        <p:sp>
          <p:nvSpPr>
            <p:cNvPr name="Freeform 10" id="10" descr="A blue and white background  Description automatically generated with medium confidence"/>
            <p:cNvSpPr/>
            <p:nvPr/>
          </p:nvSpPr>
          <p:spPr>
            <a:xfrm flipH="false" flipV="false" rot="0">
              <a:off x="0" y="0"/>
              <a:ext cx="19678650" cy="1447800"/>
            </a:xfrm>
            <a:custGeom>
              <a:avLst/>
              <a:gdLst/>
              <a:ahLst/>
              <a:cxnLst/>
              <a:rect r="r" b="b" t="t" l="l"/>
              <a:pathLst>
                <a:path h="1447800" w="19678650">
                  <a:moveTo>
                    <a:pt x="0" y="0"/>
                  </a:moveTo>
                  <a:lnTo>
                    <a:pt x="19678650" y="0"/>
                  </a:lnTo>
                  <a:lnTo>
                    <a:pt x="19678650" y="1447800"/>
                  </a:lnTo>
                  <a:lnTo>
                    <a:pt x="0" y="14478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16000"/>
              </a:blip>
              <a:stretch>
                <a:fillRect l="0" t="-213488" r="-1645" b="-549998"/>
              </a:stretch>
            </a:blip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17887950" y="-628"/>
            <a:ext cx="400050" cy="1098536"/>
            <a:chOff x="0" y="0"/>
            <a:chExt cx="533400" cy="1464714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533400" cy="1464691"/>
            </a:xfrm>
            <a:custGeom>
              <a:avLst/>
              <a:gdLst/>
              <a:ahLst/>
              <a:cxnLst/>
              <a:rect r="r" b="b" t="t" l="l"/>
              <a:pathLst>
                <a:path h="1464691" w="533400">
                  <a:moveTo>
                    <a:pt x="0" y="0"/>
                  </a:moveTo>
                  <a:lnTo>
                    <a:pt x="533400" y="0"/>
                  </a:lnTo>
                  <a:lnTo>
                    <a:pt x="533400" y="1464691"/>
                  </a:lnTo>
                  <a:lnTo>
                    <a:pt x="0" y="1464691"/>
                  </a:lnTo>
                  <a:close/>
                </a:path>
              </a:pathLst>
            </a:custGeom>
            <a:solidFill>
              <a:srgbClr val="FED500"/>
            </a:solidFill>
          </p:spPr>
        </p:sp>
      </p:grpSp>
      <p:grpSp>
        <p:nvGrpSpPr>
          <p:cNvPr name="Group 13" id="13"/>
          <p:cNvGrpSpPr>
            <a:grpSpLocks noChangeAspect="true"/>
          </p:cNvGrpSpPr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14" id="14" descr="A person sitting at a desk with a computer  Description automatically generated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0" r="0" b="0"/>
              </a:stretch>
            </a:blipFill>
          </p:spPr>
        </p:sp>
      </p:grpSp>
      <p:grpSp>
        <p:nvGrpSpPr>
          <p:cNvPr name="Group 15" id="15"/>
          <p:cNvGrpSpPr/>
          <p:nvPr/>
        </p:nvGrpSpPr>
        <p:grpSpPr>
          <a:xfrm rot="0">
            <a:off x="8791575" y="857250"/>
            <a:ext cx="7048500" cy="1504950"/>
            <a:chOff x="0" y="0"/>
            <a:chExt cx="9398000" cy="20066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25400" y="25400"/>
              <a:ext cx="9347200" cy="1955800"/>
            </a:xfrm>
            <a:custGeom>
              <a:avLst/>
              <a:gdLst/>
              <a:ahLst/>
              <a:cxnLst/>
              <a:rect r="r" b="b" t="t" l="l"/>
              <a:pathLst>
                <a:path h="1955800" w="9347200">
                  <a:moveTo>
                    <a:pt x="0" y="326009"/>
                  </a:moveTo>
                  <a:cubicBezTo>
                    <a:pt x="0" y="145923"/>
                    <a:pt x="148971" y="0"/>
                    <a:pt x="332613" y="0"/>
                  </a:cubicBezTo>
                  <a:lnTo>
                    <a:pt x="9014587" y="0"/>
                  </a:lnTo>
                  <a:cubicBezTo>
                    <a:pt x="9198229" y="0"/>
                    <a:pt x="9347200" y="145923"/>
                    <a:pt x="9347200" y="326009"/>
                  </a:cubicBezTo>
                  <a:lnTo>
                    <a:pt x="9347200" y="1629791"/>
                  </a:lnTo>
                  <a:cubicBezTo>
                    <a:pt x="9347200" y="1809877"/>
                    <a:pt x="9198229" y="1955800"/>
                    <a:pt x="9014587" y="1955800"/>
                  </a:cubicBezTo>
                  <a:lnTo>
                    <a:pt x="332613" y="1955800"/>
                  </a:lnTo>
                  <a:cubicBezTo>
                    <a:pt x="148971" y="1955800"/>
                    <a:pt x="0" y="1809877"/>
                    <a:pt x="0" y="1629791"/>
                  </a:cubicBezTo>
                  <a:close/>
                </a:path>
              </a:pathLst>
            </a:custGeom>
            <a:solidFill>
              <a:srgbClr val="EBEEF9"/>
            </a:solidFill>
          </p:spPr>
        </p:sp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9398000" cy="2006600"/>
            </a:xfrm>
            <a:custGeom>
              <a:avLst/>
              <a:gdLst/>
              <a:ahLst/>
              <a:cxnLst/>
              <a:rect r="r" b="b" t="t" l="l"/>
              <a:pathLst>
                <a:path h="2006600" w="9398000">
                  <a:moveTo>
                    <a:pt x="0" y="351409"/>
                  </a:moveTo>
                  <a:cubicBezTo>
                    <a:pt x="0" y="156845"/>
                    <a:pt x="160782" y="0"/>
                    <a:pt x="358013" y="0"/>
                  </a:cubicBezTo>
                  <a:lnTo>
                    <a:pt x="9039987" y="0"/>
                  </a:lnTo>
                  <a:lnTo>
                    <a:pt x="9039987" y="25400"/>
                  </a:lnTo>
                  <a:lnTo>
                    <a:pt x="9039987" y="0"/>
                  </a:lnTo>
                  <a:cubicBezTo>
                    <a:pt x="9237218" y="0"/>
                    <a:pt x="9398000" y="156845"/>
                    <a:pt x="9398000" y="351409"/>
                  </a:cubicBezTo>
                  <a:lnTo>
                    <a:pt x="9372600" y="351409"/>
                  </a:lnTo>
                  <a:lnTo>
                    <a:pt x="9398000" y="351409"/>
                  </a:lnTo>
                  <a:lnTo>
                    <a:pt x="9398000" y="1655191"/>
                  </a:lnTo>
                  <a:lnTo>
                    <a:pt x="9372600" y="1655191"/>
                  </a:lnTo>
                  <a:lnTo>
                    <a:pt x="9398000" y="1655191"/>
                  </a:lnTo>
                  <a:cubicBezTo>
                    <a:pt x="9398000" y="1849755"/>
                    <a:pt x="9237218" y="2006600"/>
                    <a:pt x="9039987" y="2006600"/>
                  </a:cubicBezTo>
                  <a:lnTo>
                    <a:pt x="9039987" y="1981200"/>
                  </a:lnTo>
                  <a:lnTo>
                    <a:pt x="9039987" y="2006600"/>
                  </a:lnTo>
                  <a:lnTo>
                    <a:pt x="358013" y="2006600"/>
                  </a:lnTo>
                  <a:lnTo>
                    <a:pt x="358013" y="1981200"/>
                  </a:lnTo>
                  <a:lnTo>
                    <a:pt x="358013" y="2006600"/>
                  </a:lnTo>
                  <a:cubicBezTo>
                    <a:pt x="160782" y="2006600"/>
                    <a:pt x="0" y="1849755"/>
                    <a:pt x="0" y="1655191"/>
                  </a:cubicBezTo>
                  <a:lnTo>
                    <a:pt x="0" y="351409"/>
                  </a:lnTo>
                  <a:lnTo>
                    <a:pt x="25400" y="351409"/>
                  </a:lnTo>
                  <a:lnTo>
                    <a:pt x="0" y="351409"/>
                  </a:lnTo>
                  <a:moveTo>
                    <a:pt x="50800" y="351409"/>
                  </a:moveTo>
                  <a:lnTo>
                    <a:pt x="50800" y="1655191"/>
                  </a:lnTo>
                  <a:lnTo>
                    <a:pt x="25400" y="1655191"/>
                  </a:lnTo>
                  <a:lnTo>
                    <a:pt x="50800" y="1655191"/>
                  </a:lnTo>
                  <a:cubicBezTo>
                    <a:pt x="50800" y="1820799"/>
                    <a:pt x="187833" y="1955800"/>
                    <a:pt x="358013" y="1955800"/>
                  </a:cubicBezTo>
                  <a:lnTo>
                    <a:pt x="9039987" y="1955800"/>
                  </a:lnTo>
                  <a:cubicBezTo>
                    <a:pt x="9210167" y="1955800"/>
                    <a:pt x="9347200" y="1820799"/>
                    <a:pt x="9347200" y="1655191"/>
                  </a:cubicBezTo>
                  <a:lnTo>
                    <a:pt x="9347200" y="351409"/>
                  </a:lnTo>
                  <a:cubicBezTo>
                    <a:pt x="9347200" y="185801"/>
                    <a:pt x="9210167" y="50800"/>
                    <a:pt x="9039987" y="50800"/>
                  </a:cubicBezTo>
                  <a:lnTo>
                    <a:pt x="358013" y="50800"/>
                  </a:lnTo>
                  <a:lnTo>
                    <a:pt x="358013" y="25400"/>
                  </a:lnTo>
                  <a:lnTo>
                    <a:pt x="358013" y="50800"/>
                  </a:lnTo>
                  <a:cubicBezTo>
                    <a:pt x="187833" y="50800"/>
                    <a:pt x="50800" y="185801"/>
                    <a:pt x="50800" y="351409"/>
                  </a:cubicBezTo>
                  <a:close/>
                </a:path>
              </a:pathLst>
            </a:custGeom>
            <a:solidFill>
              <a:srgbClr val="D9D9D9"/>
            </a:solidFill>
          </p:spPr>
        </p:sp>
      </p:grpSp>
      <p:sp>
        <p:nvSpPr>
          <p:cNvPr name="TextBox 18" id="18"/>
          <p:cNvSpPr txBox="true"/>
          <p:nvPr/>
        </p:nvSpPr>
        <p:spPr>
          <a:xfrm rot="0">
            <a:off x="10057333" y="4857750"/>
            <a:ext cx="10103399" cy="628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395"/>
              </a:lnSpc>
            </a:pPr>
            <a:r>
              <a:rPr lang="en-US" sz="1996" b="true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rPr>
              <a:t>SMART/AUTOMATE IRRIGATION USING</a:t>
            </a:r>
          </a:p>
          <a:p>
            <a:pPr algn="just">
              <a:lnSpc>
                <a:spcPts val="2395"/>
              </a:lnSpc>
            </a:pPr>
            <a:r>
              <a:rPr lang="en-US" sz="1996" b="true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rPr>
              <a:t> SOIL MOISTURE AND WEATHER DATA</a:t>
            </a:r>
          </a:p>
        </p:txBody>
      </p:sp>
      <p:grpSp>
        <p:nvGrpSpPr>
          <p:cNvPr name="Group 19" id="19"/>
          <p:cNvGrpSpPr>
            <a:grpSpLocks noChangeAspect="true"/>
          </p:cNvGrpSpPr>
          <p:nvPr/>
        </p:nvGrpSpPr>
        <p:grpSpPr>
          <a:xfrm rot="0">
            <a:off x="12401129" y="1303294"/>
            <a:ext cx="1894735" cy="616250"/>
            <a:chOff x="0" y="0"/>
            <a:chExt cx="2526314" cy="821667"/>
          </a:xfrm>
        </p:grpSpPr>
        <p:sp>
          <p:nvSpPr>
            <p:cNvPr name="Freeform 20" id="20" descr="A close up of a logo  Description automatically generated"/>
            <p:cNvSpPr/>
            <p:nvPr/>
          </p:nvSpPr>
          <p:spPr>
            <a:xfrm flipH="false" flipV="false" rot="0">
              <a:off x="0" y="0"/>
              <a:ext cx="2526284" cy="821690"/>
            </a:xfrm>
            <a:custGeom>
              <a:avLst/>
              <a:gdLst/>
              <a:ahLst/>
              <a:cxnLst/>
              <a:rect r="r" b="b" t="t" l="l"/>
              <a:pathLst>
                <a:path h="821690" w="2526284">
                  <a:moveTo>
                    <a:pt x="0" y="0"/>
                  </a:moveTo>
                  <a:lnTo>
                    <a:pt x="2526284" y="0"/>
                  </a:lnTo>
                  <a:lnTo>
                    <a:pt x="2526284" y="821690"/>
                  </a:lnTo>
                  <a:lnTo>
                    <a:pt x="0" y="82169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0" t="-86" r="-1" b="-83"/>
              </a:stretch>
            </a:blipFill>
          </p:spPr>
        </p:sp>
      </p:grpSp>
      <p:grpSp>
        <p:nvGrpSpPr>
          <p:cNvPr name="Group 21" id="21"/>
          <p:cNvGrpSpPr>
            <a:grpSpLocks noChangeAspect="true"/>
          </p:cNvGrpSpPr>
          <p:nvPr/>
        </p:nvGrpSpPr>
        <p:grpSpPr>
          <a:xfrm rot="0">
            <a:off x="10335784" y="1113136"/>
            <a:ext cx="1185239" cy="996567"/>
            <a:chOff x="0" y="0"/>
            <a:chExt cx="1580318" cy="1328756"/>
          </a:xfrm>
        </p:grpSpPr>
        <p:sp>
          <p:nvSpPr>
            <p:cNvPr name="Freeform 22" id="22" descr="A yellow and red shell logo  Description automatically generated"/>
            <p:cNvSpPr/>
            <p:nvPr/>
          </p:nvSpPr>
          <p:spPr>
            <a:xfrm flipH="false" flipV="false" rot="0">
              <a:off x="0" y="0"/>
              <a:ext cx="1580261" cy="1328801"/>
            </a:xfrm>
            <a:custGeom>
              <a:avLst/>
              <a:gdLst/>
              <a:ahLst/>
              <a:cxnLst/>
              <a:rect r="r" b="b" t="t" l="l"/>
              <a:pathLst>
                <a:path h="1328801" w="1580261">
                  <a:moveTo>
                    <a:pt x="0" y="0"/>
                  </a:moveTo>
                  <a:lnTo>
                    <a:pt x="1580261" y="0"/>
                  </a:lnTo>
                  <a:lnTo>
                    <a:pt x="1580261" y="1328801"/>
                  </a:lnTo>
                  <a:lnTo>
                    <a:pt x="0" y="132880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0" t="0" r="-3" b="3"/>
              </a:stretch>
            </a:blipFill>
          </p:spPr>
        </p:sp>
      </p:grpSp>
      <p:sp>
        <p:nvSpPr>
          <p:cNvPr name="TextBox 23" id="23"/>
          <p:cNvSpPr txBox="true"/>
          <p:nvPr/>
        </p:nvSpPr>
        <p:spPr>
          <a:xfrm rot="0">
            <a:off x="10179990" y="5981142"/>
            <a:ext cx="4271670" cy="304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60"/>
              </a:lnSpc>
              <a:spcBef>
                <a:spcPct val="0"/>
              </a:spcBef>
            </a:pPr>
            <a:r>
              <a:rPr lang="en-US" b="true" sz="1800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rPr>
              <a:t>NAME:MADHAV M NAMBIAR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7610622" y="7591243"/>
            <a:ext cx="5450324" cy="304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60"/>
              </a:lnSpc>
              <a:spcBef>
                <a:spcPct val="0"/>
              </a:spcBef>
            </a:pPr>
            <a:r>
              <a:rPr lang="en-US" b="true" sz="1800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rPr>
              <a:t>AICTE St</a:t>
            </a:r>
            <a:r>
              <a:rPr lang="en-US" b="true" sz="1800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rPr>
              <a:t>udent ID: STU684674dc3bf081749447900 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7506905" y="8067493"/>
            <a:ext cx="6842998" cy="304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60"/>
              </a:lnSpc>
              <a:spcBef>
                <a:spcPct val="0"/>
              </a:spcBef>
            </a:pPr>
            <a:r>
              <a:rPr lang="en-US" b="true" sz="1800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rPr>
              <a:t> AICTE</a:t>
            </a:r>
            <a:r>
              <a:rPr lang="en-US" b="true" sz="1800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rPr>
              <a:t> Internship ID: INTERNSHIP_1748923002683e727a876ea 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15109032" y="117003"/>
            <a:ext cx="2700338" cy="863271"/>
            <a:chOff x="0" y="0"/>
            <a:chExt cx="3600450" cy="1151028"/>
          </a:xfrm>
        </p:grpSpPr>
        <p:sp>
          <p:nvSpPr>
            <p:cNvPr name="Freeform 3" id="3" descr="A close up of a sign  Description automatically generated"/>
            <p:cNvSpPr/>
            <p:nvPr/>
          </p:nvSpPr>
          <p:spPr>
            <a:xfrm flipH="false" flipV="false" rot="0">
              <a:off x="0" y="0"/>
              <a:ext cx="3600450" cy="1151001"/>
            </a:xfrm>
            <a:custGeom>
              <a:avLst/>
              <a:gdLst/>
              <a:ahLst/>
              <a:cxnLst/>
              <a:rect r="r" b="b" t="t" l="l"/>
              <a:pathLst>
                <a:path h="1151001" w="3600450">
                  <a:moveTo>
                    <a:pt x="0" y="0"/>
                  </a:moveTo>
                  <a:lnTo>
                    <a:pt x="3600450" y="0"/>
                  </a:lnTo>
                  <a:lnTo>
                    <a:pt x="3600450" y="1151001"/>
                  </a:lnTo>
                  <a:lnTo>
                    <a:pt x="0" y="115100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-4570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0">
            <a:off x="-19048" y="-19050"/>
            <a:ext cx="14782800" cy="1114545"/>
            <a:chOff x="0" y="0"/>
            <a:chExt cx="19710400" cy="148606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25400" y="25400"/>
              <a:ext cx="19659600" cy="1435227"/>
            </a:xfrm>
            <a:custGeom>
              <a:avLst/>
              <a:gdLst/>
              <a:ahLst/>
              <a:cxnLst/>
              <a:rect r="r" b="b" t="t" l="l"/>
              <a:pathLst>
                <a:path h="1435227" w="19659600">
                  <a:moveTo>
                    <a:pt x="0" y="0"/>
                  </a:moveTo>
                  <a:lnTo>
                    <a:pt x="19659600" y="0"/>
                  </a:lnTo>
                  <a:lnTo>
                    <a:pt x="19659600" y="1435227"/>
                  </a:lnTo>
                  <a:lnTo>
                    <a:pt x="0" y="1435227"/>
                  </a:lnTo>
                  <a:close/>
                </a:path>
              </a:pathLst>
            </a:custGeom>
            <a:solidFill>
              <a:srgbClr val="213264"/>
            </a:solid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9710400" cy="1486027"/>
            </a:xfrm>
            <a:custGeom>
              <a:avLst/>
              <a:gdLst/>
              <a:ahLst/>
              <a:cxnLst/>
              <a:rect r="r" b="b" t="t" l="l"/>
              <a:pathLst>
                <a:path h="1486027" w="19710400">
                  <a:moveTo>
                    <a:pt x="25400" y="0"/>
                  </a:moveTo>
                  <a:lnTo>
                    <a:pt x="19685000" y="0"/>
                  </a:lnTo>
                  <a:cubicBezTo>
                    <a:pt x="19698970" y="0"/>
                    <a:pt x="19710400" y="11430"/>
                    <a:pt x="19710400" y="25400"/>
                  </a:cubicBezTo>
                  <a:lnTo>
                    <a:pt x="19710400" y="1460627"/>
                  </a:lnTo>
                  <a:cubicBezTo>
                    <a:pt x="19710400" y="1474597"/>
                    <a:pt x="19698970" y="1486027"/>
                    <a:pt x="19685000" y="1486027"/>
                  </a:cubicBezTo>
                  <a:lnTo>
                    <a:pt x="25400" y="1486027"/>
                  </a:lnTo>
                  <a:cubicBezTo>
                    <a:pt x="11430" y="1486027"/>
                    <a:pt x="0" y="1474597"/>
                    <a:pt x="0" y="1460627"/>
                  </a:cubicBezTo>
                  <a:lnTo>
                    <a:pt x="0" y="25400"/>
                  </a:lnTo>
                  <a:cubicBezTo>
                    <a:pt x="0" y="11430"/>
                    <a:pt x="11430" y="0"/>
                    <a:pt x="25400" y="0"/>
                  </a:cubicBezTo>
                  <a:moveTo>
                    <a:pt x="25400" y="50800"/>
                  </a:moveTo>
                  <a:lnTo>
                    <a:pt x="25400" y="25400"/>
                  </a:lnTo>
                  <a:lnTo>
                    <a:pt x="50800" y="25400"/>
                  </a:lnTo>
                  <a:lnTo>
                    <a:pt x="50800" y="1460627"/>
                  </a:lnTo>
                  <a:lnTo>
                    <a:pt x="25400" y="1460627"/>
                  </a:lnTo>
                  <a:lnTo>
                    <a:pt x="25400" y="1435227"/>
                  </a:lnTo>
                  <a:lnTo>
                    <a:pt x="19685000" y="1435227"/>
                  </a:lnTo>
                  <a:lnTo>
                    <a:pt x="19685000" y="1460627"/>
                  </a:lnTo>
                  <a:lnTo>
                    <a:pt x="19659600" y="1460627"/>
                  </a:lnTo>
                  <a:lnTo>
                    <a:pt x="19659600" y="25400"/>
                  </a:lnTo>
                  <a:lnTo>
                    <a:pt x="19685000" y="25400"/>
                  </a:lnTo>
                  <a:lnTo>
                    <a:pt x="19685000" y="50800"/>
                  </a:lnTo>
                  <a:lnTo>
                    <a:pt x="25400" y="50800"/>
                  </a:lnTo>
                  <a:close/>
                </a:path>
              </a:pathLst>
            </a:custGeom>
            <a:solidFill>
              <a:srgbClr val="213264"/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14833450" y="-628"/>
            <a:ext cx="168424" cy="1098536"/>
            <a:chOff x="0" y="0"/>
            <a:chExt cx="224566" cy="1464714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24536" cy="1464691"/>
            </a:xfrm>
            <a:custGeom>
              <a:avLst/>
              <a:gdLst/>
              <a:ahLst/>
              <a:cxnLst/>
              <a:rect r="r" b="b" t="t" l="l"/>
              <a:pathLst>
                <a:path h="1464691" w="224536">
                  <a:moveTo>
                    <a:pt x="0" y="0"/>
                  </a:moveTo>
                  <a:lnTo>
                    <a:pt x="224536" y="0"/>
                  </a:lnTo>
                  <a:lnTo>
                    <a:pt x="224536" y="1464691"/>
                  </a:lnTo>
                  <a:lnTo>
                    <a:pt x="0" y="1464691"/>
                  </a:lnTo>
                  <a:close/>
                </a:path>
              </a:pathLst>
            </a:custGeom>
            <a:solidFill>
              <a:srgbClr val="7FBA00"/>
            </a:solidFill>
          </p:spPr>
        </p:sp>
      </p:grpSp>
      <p:grpSp>
        <p:nvGrpSpPr>
          <p:cNvPr name="Group 9" id="9"/>
          <p:cNvGrpSpPr>
            <a:grpSpLocks noChangeAspect="true"/>
          </p:cNvGrpSpPr>
          <p:nvPr/>
        </p:nvGrpSpPr>
        <p:grpSpPr>
          <a:xfrm rot="0">
            <a:off x="0" y="-19050"/>
            <a:ext cx="14758988" cy="1085852"/>
            <a:chOff x="0" y="0"/>
            <a:chExt cx="19678650" cy="1447802"/>
          </a:xfrm>
        </p:grpSpPr>
        <p:sp>
          <p:nvSpPr>
            <p:cNvPr name="Freeform 10" id="10" descr="A blue and white background  Description automatically generated with medium confidence"/>
            <p:cNvSpPr/>
            <p:nvPr/>
          </p:nvSpPr>
          <p:spPr>
            <a:xfrm flipH="false" flipV="false" rot="0">
              <a:off x="0" y="0"/>
              <a:ext cx="19678650" cy="1447800"/>
            </a:xfrm>
            <a:custGeom>
              <a:avLst/>
              <a:gdLst/>
              <a:ahLst/>
              <a:cxnLst/>
              <a:rect r="r" b="b" t="t" l="l"/>
              <a:pathLst>
                <a:path h="1447800" w="19678650">
                  <a:moveTo>
                    <a:pt x="0" y="0"/>
                  </a:moveTo>
                  <a:lnTo>
                    <a:pt x="19678650" y="0"/>
                  </a:lnTo>
                  <a:lnTo>
                    <a:pt x="19678650" y="1447800"/>
                  </a:lnTo>
                  <a:lnTo>
                    <a:pt x="0" y="14478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16000"/>
              </a:blip>
              <a:stretch>
                <a:fillRect l="0" t="-213488" r="-1645" b="-549998"/>
              </a:stretch>
            </a:blip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17887950" y="-628"/>
            <a:ext cx="400050" cy="1098536"/>
            <a:chOff x="0" y="0"/>
            <a:chExt cx="533400" cy="1464714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533400" cy="1464691"/>
            </a:xfrm>
            <a:custGeom>
              <a:avLst/>
              <a:gdLst/>
              <a:ahLst/>
              <a:cxnLst/>
              <a:rect r="r" b="b" t="t" l="l"/>
              <a:pathLst>
                <a:path h="1464691" w="533400">
                  <a:moveTo>
                    <a:pt x="0" y="0"/>
                  </a:moveTo>
                  <a:lnTo>
                    <a:pt x="533400" y="0"/>
                  </a:lnTo>
                  <a:lnTo>
                    <a:pt x="533400" y="1464691"/>
                  </a:lnTo>
                  <a:lnTo>
                    <a:pt x="0" y="1464691"/>
                  </a:lnTo>
                  <a:close/>
                </a:path>
              </a:pathLst>
            </a:custGeom>
            <a:solidFill>
              <a:srgbClr val="FED500"/>
            </a:solidFill>
          </p:spPr>
        </p:sp>
      </p:grpSp>
      <p:sp>
        <p:nvSpPr>
          <p:cNvPr name="Freeform 13" id="13"/>
          <p:cNvSpPr/>
          <p:nvPr/>
        </p:nvSpPr>
        <p:spPr>
          <a:xfrm flipH="false" flipV="false" rot="0">
            <a:off x="474096" y="4207863"/>
            <a:ext cx="8099977" cy="3396867"/>
          </a:xfrm>
          <a:custGeom>
            <a:avLst/>
            <a:gdLst/>
            <a:ahLst/>
            <a:cxnLst/>
            <a:rect r="r" b="b" t="t" l="l"/>
            <a:pathLst>
              <a:path h="3396867" w="8099977">
                <a:moveTo>
                  <a:pt x="0" y="0"/>
                </a:moveTo>
                <a:lnTo>
                  <a:pt x="8099977" y="0"/>
                </a:lnTo>
                <a:lnTo>
                  <a:pt x="8099977" y="3396867"/>
                </a:lnTo>
                <a:lnTo>
                  <a:pt x="0" y="339686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3938" r="-23544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8850262" y="4207863"/>
            <a:ext cx="8943975" cy="3396867"/>
          </a:xfrm>
          <a:custGeom>
            <a:avLst/>
            <a:gdLst/>
            <a:ahLst/>
            <a:cxnLst/>
            <a:rect r="r" b="b" t="t" l="l"/>
            <a:pathLst>
              <a:path h="3396867" w="8943975">
                <a:moveTo>
                  <a:pt x="0" y="0"/>
                </a:moveTo>
                <a:lnTo>
                  <a:pt x="8943975" y="0"/>
                </a:lnTo>
                <a:lnTo>
                  <a:pt x="8943975" y="3396867"/>
                </a:lnTo>
                <a:lnTo>
                  <a:pt x="0" y="339686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2074" t="-11040" r="-6918" b="-4779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474096" y="1560663"/>
            <a:ext cx="8971059" cy="575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00"/>
              </a:lnSpc>
            </a:pPr>
            <a:r>
              <a:rPr lang="en-US" sz="3000" b="true">
                <a:solidFill>
                  <a:srgbClr val="213163"/>
                </a:solidFill>
                <a:latin typeface="Arial Bold"/>
                <a:ea typeface="Arial Bold"/>
                <a:cs typeface="Arial Bold"/>
                <a:sym typeface="Arial Bold"/>
              </a:rPr>
              <a:t>Screenshot of Output:  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474096" y="2464788"/>
            <a:ext cx="8376166" cy="304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60"/>
              </a:lnSpc>
              <a:spcBef>
                <a:spcPct val="0"/>
              </a:spcBef>
            </a:pPr>
            <a:r>
              <a:rPr lang="en-US" b="true" sz="1800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Visualization </a:t>
            </a:r>
            <a:r>
              <a:rPr lang="en-US" b="true" sz="1800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of Individual Pump Status and Overall Farm Irrigation Coverage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15109032" y="117003"/>
            <a:ext cx="2700338" cy="863271"/>
            <a:chOff x="0" y="0"/>
            <a:chExt cx="3600450" cy="1151028"/>
          </a:xfrm>
        </p:grpSpPr>
        <p:sp>
          <p:nvSpPr>
            <p:cNvPr name="Freeform 3" id="3" descr="A close up of a sign  Description automatically generated"/>
            <p:cNvSpPr/>
            <p:nvPr/>
          </p:nvSpPr>
          <p:spPr>
            <a:xfrm flipH="false" flipV="false" rot="0">
              <a:off x="0" y="0"/>
              <a:ext cx="3600450" cy="1151001"/>
            </a:xfrm>
            <a:custGeom>
              <a:avLst/>
              <a:gdLst/>
              <a:ahLst/>
              <a:cxnLst/>
              <a:rect r="r" b="b" t="t" l="l"/>
              <a:pathLst>
                <a:path h="1151001" w="3600450">
                  <a:moveTo>
                    <a:pt x="0" y="0"/>
                  </a:moveTo>
                  <a:lnTo>
                    <a:pt x="3600450" y="0"/>
                  </a:lnTo>
                  <a:lnTo>
                    <a:pt x="3600450" y="1151001"/>
                  </a:lnTo>
                  <a:lnTo>
                    <a:pt x="0" y="115100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-4570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0">
            <a:off x="-19048" y="-19050"/>
            <a:ext cx="14782800" cy="1114545"/>
            <a:chOff x="0" y="0"/>
            <a:chExt cx="19710400" cy="148606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25400" y="25400"/>
              <a:ext cx="19659600" cy="1435227"/>
            </a:xfrm>
            <a:custGeom>
              <a:avLst/>
              <a:gdLst/>
              <a:ahLst/>
              <a:cxnLst/>
              <a:rect r="r" b="b" t="t" l="l"/>
              <a:pathLst>
                <a:path h="1435227" w="19659600">
                  <a:moveTo>
                    <a:pt x="0" y="0"/>
                  </a:moveTo>
                  <a:lnTo>
                    <a:pt x="19659600" y="0"/>
                  </a:lnTo>
                  <a:lnTo>
                    <a:pt x="19659600" y="1435227"/>
                  </a:lnTo>
                  <a:lnTo>
                    <a:pt x="0" y="1435227"/>
                  </a:lnTo>
                  <a:close/>
                </a:path>
              </a:pathLst>
            </a:custGeom>
            <a:solidFill>
              <a:srgbClr val="213264"/>
            </a:solid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9710400" cy="1486027"/>
            </a:xfrm>
            <a:custGeom>
              <a:avLst/>
              <a:gdLst/>
              <a:ahLst/>
              <a:cxnLst/>
              <a:rect r="r" b="b" t="t" l="l"/>
              <a:pathLst>
                <a:path h="1486027" w="19710400">
                  <a:moveTo>
                    <a:pt x="25400" y="0"/>
                  </a:moveTo>
                  <a:lnTo>
                    <a:pt x="19685000" y="0"/>
                  </a:lnTo>
                  <a:cubicBezTo>
                    <a:pt x="19698970" y="0"/>
                    <a:pt x="19710400" y="11430"/>
                    <a:pt x="19710400" y="25400"/>
                  </a:cubicBezTo>
                  <a:lnTo>
                    <a:pt x="19710400" y="1460627"/>
                  </a:lnTo>
                  <a:cubicBezTo>
                    <a:pt x="19710400" y="1474597"/>
                    <a:pt x="19698970" y="1486027"/>
                    <a:pt x="19685000" y="1486027"/>
                  </a:cubicBezTo>
                  <a:lnTo>
                    <a:pt x="25400" y="1486027"/>
                  </a:lnTo>
                  <a:cubicBezTo>
                    <a:pt x="11430" y="1486027"/>
                    <a:pt x="0" y="1474597"/>
                    <a:pt x="0" y="1460627"/>
                  </a:cubicBezTo>
                  <a:lnTo>
                    <a:pt x="0" y="25400"/>
                  </a:lnTo>
                  <a:cubicBezTo>
                    <a:pt x="0" y="11430"/>
                    <a:pt x="11430" y="0"/>
                    <a:pt x="25400" y="0"/>
                  </a:cubicBezTo>
                  <a:moveTo>
                    <a:pt x="25400" y="50800"/>
                  </a:moveTo>
                  <a:lnTo>
                    <a:pt x="25400" y="25400"/>
                  </a:lnTo>
                  <a:lnTo>
                    <a:pt x="50800" y="25400"/>
                  </a:lnTo>
                  <a:lnTo>
                    <a:pt x="50800" y="1460627"/>
                  </a:lnTo>
                  <a:lnTo>
                    <a:pt x="25400" y="1460627"/>
                  </a:lnTo>
                  <a:lnTo>
                    <a:pt x="25400" y="1435227"/>
                  </a:lnTo>
                  <a:lnTo>
                    <a:pt x="19685000" y="1435227"/>
                  </a:lnTo>
                  <a:lnTo>
                    <a:pt x="19685000" y="1460627"/>
                  </a:lnTo>
                  <a:lnTo>
                    <a:pt x="19659600" y="1460627"/>
                  </a:lnTo>
                  <a:lnTo>
                    <a:pt x="19659600" y="25400"/>
                  </a:lnTo>
                  <a:lnTo>
                    <a:pt x="19685000" y="25400"/>
                  </a:lnTo>
                  <a:lnTo>
                    <a:pt x="19685000" y="50800"/>
                  </a:lnTo>
                  <a:lnTo>
                    <a:pt x="25400" y="50800"/>
                  </a:lnTo>
                  <a:close/>
                </a:path>
              </a:pathLst>
            </a:custGeom>
            <a:solidFill>
              <a:srgbClr val="213264"/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14833450" y="-628"/>
            <a:ext cx="168424" cy="1098536"/>
            <a:chOff x="0" y="0"/>
            <a:chExt cx="224566" cy="1464714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24536" cy="1464691"/>
            </a:xfrm>
            <a:custGeom>
              <a:avLst/>
              <a:gdLst/>
              <a:ahLst/>
              <a:cxnLst/>
              <a:rect r="r" b="b" t="t" l="l"/>
              <a:pathLst>
                <a:path h="1464691" w="224536">
                  <a:moveTo>
                    <a:pt x="0" y="0"/>
                  </a:moveTo>
                  <a:lnTo>
                    <a:pt x="224536" y="0"/>
                  </a:lnTo>
                  <a:lnTo>
                    <a:pt x="224536" y="1464691"/>
                  </a:lnTo>
                  <a:lnTo>
                    <a:pt x="0" y="1464691"/>
                  </a:lnTo>
                  <a:close/>
                </a:path>
              </a:pathLst>
            </a:custGeom>
            <a:solidFill>
              <a:srgbClr val="7FBA00"/>
            </a:solidFill>
          </p:spPr>
        </p:sp>
      </p:grpSp>
      <p:grpSp>
        <p:nvGrpSpPr>
          <p:cNvPr name="Group 9" id="9"/>
          <p:cNvGrpSpPr>
            <a:grpSpLocks noChangeAspect="true"/>
          </p:cNvGrpSpPr>
          <p:nvPr/>
        </p:nvGrpSpPr>
        <p:grpSpPr>
          <a:xfrm rot="0">
            <a:off x="0" y="-19050"/>
            <a:ext cx="14758988" cy="1085852"/>
            <a:chOff x="0" y="0"/>
            <a:chExt cx="19678650" cy="1447802"/>
          </a:xfrm>
        </p:grpSpPr>
        <p:sp>
          <p:nvSpPr>
            <p:cNvPr name="Freeform 10" id="10" descr="A blue and white background  Description automatically generated with medium confidence"/>
            <p:cNvSpPr/>
            <p:nvPr/>
          </p:nvSpPr>
          <p:spPr>
            <a:xfrm flipH="false" flipV="false" rot="0">
              <a:off x="0" y="0"/>
              <a:ext cx="19678650" cy="1447800"/>
            </a:xfrm>
            <a:custGeom>
              <a:avLst/>
              <a:gdLst/>
              <a:ahLst/>
              <a:cxnLst/>
              <a:rect r="r" b="b" t="t" l="l"/>
              <a:pathLst>
                <a:path h="1447800" w="19678650">
                  <a:moveTo>
                    <a:pt x="0" y="0"/>
                  </a:moveTo>
                  <a:lnTo>
                    <a:pt x="19678650" y="0"/>
                  </a:lnTo>
                  <a:lnTo>
                    <a:pt x="19678650" y="1447800"/>
                  </a:lnTo>
                  <a:lnTo>
                    <a:pt x="0" y="14478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16000"/>
              </a:blip>
              <a:stretch>
                <a:fillRect l="0" t="-213488" r="-1645" b="-549998"/>
              </a:stretch>
            </a:blip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17887950" y="-628"/>
            <a:ext cx="400050" cy="1098536"/>
            <a:chOff x="0" y="0"/>
            <a:chExt cx="533400" cy="1464714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533400" cy="1464691"/>
            </a:xfrm>
            <a:custGeom>
              <a:avLst/>
              <a:gdLst/>
              <a:ahLst/>
              <a:cxnLst/>
              <a:rect r="r" b="b" t="t" l="l"/>
              <a:pathLst>
                <a:path h="1464691" w="533400">
                  <a:moveTo>
                    <a:pt x="0" y="0"/>
                  </a:moveTo>
                  <a:lnTo>
                    <a:pt x="533400" y="0"/>
                  </a:lnTo>
                  <a:lnTo>
                    <a:pt x="533400" y="1464691"/>
                  </a:lnTo>
                  <a:lnTo>
                    <a:pt x="0" y="1464691"/>
                  </a:lnTo>
                  <a:close/>
                </a:path>
              </a:pathLst>
            </a:custGeom>
            <a:solidFill>
              <a:srgbClr val="FED500"/>
            </a:solidFill>
          </p:spPr>
        </p:sp>
      </p:grpSp>
      <p:sp>
        <p:nvSpPr>
          <p:cNvPr name="TextBox 13" id="13"/>
          <p:cNvSpPr txBox="true"/>
          <p:nvPr/>
        </p:nvSpPr>
        <p:spPr>
          <a:xfrm rot="0">
            <a:off x="315070" y="1461272"/>
            <a:ext cx="8971059" cy="575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00"/>
              </a:lnSpc>
            </a:pPr>
            <a:r>
              <a:rPr lang="en-US" sz="3000" b="true">
                <a:solidFill>
                  <a:srgbClr val="213163"/>
                </a:solidFill>
                <a:latin typeface="Arial Bold"/>
                <a:ea typeface="Arial Bold"/>
                <a:cs typeface="Arial Bold"/>
                <a:sym typeface="Arial Bold"/>
              </a:rPr>
              <a:t>Conclusion:  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415647" y="2455772"/>
            <a:ext cx="13370243" cy="2971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160"/>
              </a:lnSpc>
            </a:pPr>
            <a:r>
              <a:rPr lang="en-US" sz="1800" b="true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Project Summary</a:t>
            </a:r>
          </a:p>
          <a:p>
            <a:pPr algn="just">
              <a:lnSpc>
                <a:spcPts val="2160"/>
              </a:lnSpc>
            </a:pPr>
          </a:p>
          <a:p>
            <a:pPr algn="just" marL="388620" indent="-194310" lvl="1">
              <a:lnSpc>
                <a:spcPts val="2160"/>
              </a:lnSpc>
              <a:buFont typeface="Arial"/>
              <a:buChar char="•"/>
            </a:pPr>
            <a:r>
              <a:rPr lang="en-US" b="true" sz="1800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 </a:t>
            </a:r>
            <a:r>
              <a:rPr lang="en-US" b="true" sz="1800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A historical irrigation dataset with 20 sensors and 3 sprinkler outputs was used for model training.</a:t>
            </a:r>
          </a:p>
          <a:p>
            <a:pPr algn="just">
              <a:lnSpc>
                <a:spcPts val="2160"/>
              </a:lnSpc>
            </a:pPr>
          </a:p>
          <a:p>
            <a:pPr algn="just" marL="388620" indent="-194310" lvl="1">
              <a:lnSpc>
                <a:spcPts val="216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true" sz="1800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Data preprocessing involved dropping unnecessary/index columns and scaling sensor readings to 0–1.</a:t>
            </a:r>
          </a:p>
          <a:p>
            <a:pPr algn="just">
              <a:lnSpc>
                <a:spcPts val="2160"/>
              </a:lnSpc>
            </a:pPr>
          </a:p>
          <a:p>
            <a:pPr algn="just" marL="388620" indent="-194310" lvl="1">
              <a:lnSpc>
                <a:spcPts val="216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true" sz="1800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A MultiOutput Random Forest Classifier was developed to predict sprinkler ON/OFF status.</a:t>
            </a:r>
          </a:p>
          <a:p>
            <a:pPr algn="just">
              <a:lnSpc>
                <a:spcPts val="2160"/>
              </a:lnSpc>
            </a:pPr>
          </a:p>
          <a:p>
            <a:pPr algn="just" marL="388620" indent="-194310" lvl="1">
              <a:lnSpc>
                <a:spcPts val="2160"/>
              </a:lnSpc>
              <a:buFont typeface="Arial"/>
              <a:buChar char="•"/>
            </a:pPr>
            <a:r>
              <a:rPr lang="en-US" b="true" sz="1800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 </a:t>
            </a:r>
            <a:r>
              <a:rPr lang="en-US" b="true" sz="1800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A Streamlit-based simulation app was created to simulate sensor values and display sprinkler predictions interactively.</a:t>
            </a:r>
          </a:p>
          <a:p>
            <a:pPr algn="just">
              <a:lnSpc>
                <a:spcPts val="2160"/>
              </a:lnSpc>
              <a:spcBef>
                <a:spcPct val="0"/>
              </a:spcBef>
            </a:pPr>
          </a:p>
          <a:p>
            <a:pPr algn="just">
              <a:lnSpc>
                <a:spcPts val="2160"/>
              </a:lnSpc>
              <a:spcBef>
                <a:spcPct val="0"/>
              </a:spcBef>
            </a:pPr>
          </a:p>
        </p:txBody>
      </p:sp>
      <p:sp>
        <p:nvSpPr>
          <p:cNvPr name="TextBox 15" id="15"/>
          <p:cNvSpPr txBox="true"/>
          <p:nvPr/>
        </p:nvSpPr>
        <p:spPr>
          <a:xfrm rot="0">
            <a:off x="415647" y="5389472"/>
            <a:ext cx="12547521" cy="2171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160"/>
              </a:lnSpc>
            </a:pPr>
            <a:r>
              <a:rPr lang="en-US" sz="1800" b="true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Future Scope</a:t>
            </a:r>
          </a:p>
          <a:p>
            <a:pPr algn="just">
              <a:lnSpc>
                <a:spcPts val="2160"/>
              </a:lnSpc>
            </a:pPr>
            <a:r>
              <a:rPr lang="en-US" sz="1800" b="true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 </a:t>
            </a:r>
          </a:p>
          <a:p>
            <a:pPr algn="just" marL="388626" indent="-194313" lvl="1">
              <a:lnSpc>
                <a:spcPts val="2160"/>
              </a:lnSpc>
              <a:buFont typeface="Arial"/>
              <a:buChar char="•"/>
            </a:pPr>
            <a:r>
              <a:rPr lang="en-US" b="true" sz="1800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Fertilizer &amp; Nutrient Integration</a:t>
            </a:r>
          </a:p>
          <a:p>
            <a:pPr algn="just">
              <a:lnSpc>
                <a:spcPts val="216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</a:t>
            </a:r>
            <a:r>
              <a:rPr lang="en-US" b="true" sz="1800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Extend the system t</a:t>
            </a:r>
            <a:r>
              <a:rPr lang="en-US" b="true" sz="1800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o automatically mix and deliver fertilizers along with water based on crop requirements.</a:t>
            </a:r>
          </a:p>
          <a:p>
            <a:pPr algn="just">
              <a:lnSpc>
                <a:spcPts val="2160"/>
              </a:lnSpc>
              <a:spcBef>
                <a:spcPct val="0"/>
              </a:spcBef>
            </a:pPr>
          </a:p>
          <a:p>
            <a:pPr algn="just" marL="388626" indent="-194313" lvl="1">
              <a:lnSpc>
                <a:spcPts val="2160"/>
              </a:lnSpc>
              <a:buFont typeface="Arial"/>
              <a:buChar char="•"/>
            </a:pPr>
            <a:r>
              <a:rPr lang="en-US" b="true" sz="1800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Cloud-Based Data Storage &amp; Analytics</a:t>
            </a:r>
          </a:p>
          <a:p>
            <a:pPr algn="just">
              <a:lnSpc>
                <a:spcPts val="2160"/>
              </a:lnSpc>
              <a:spcBef>
                <a:spcPct val="0"/>
              </a:spcBef>
            </a:pPr>
            <a:r>
              <a:rPr lang="en-US" b="true" sz="1800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         </a:t>
            </a:r>
            <a:r>
              <a:rPr lang="en-US" b="true" sz="1800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Store sensor readings and irrigation history in the cloud for long-term analysis and performance optimization.</a:t>
            </a:r>
          </a:p>
          <a:p>
            <a:pPr algn="just">
              <a:lnSpc>
                <a:spcPts val="216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15109032" y="117003"/>
            <a:ext cx="2700338" cy="863271"/>
            <a:chOff x="0" y="0"/>
            <a:chExt cx="3600450" cy="1151028"/>
          </a:xfrm>
        </p:grpSpPr>
        <p:sp>
          <p:nvSpPr>
            <p:cNvPr name="Freeform 3" id="3" descr="A close up of a sign  Description automatically generated"/>
            <p:cNvSpPr/>
            <p:nvPr/>
          </p:nvSpPr>
          <p:spPr>
            <a:xfrm flipH="false" flipV="false" rot="0">
              <a:off x="0" y="0"/>
              <a:ext cx="3600450" cy="1151001"/>
            </a:xfrm>
            <a:custGeom>
              <a:avLst/>
              <a:gdLst/>
              <a:ahLst/>
              <a:cxnLst/>
              <a:rect r="r" b="b" t="t" l="l"/>
              <a:pathLst>
                <a:path h="1151001" w="3600450">
                  <a:moveTo>
                    <a:pt x="0" y="0"/>
                  </a:moveTo>
                  <a:lnTo>
                    <a:pt x="3600450" y="0"/>
                  </a:lnTo>
                  <a:lnTo>
                    <a:pt x="3600450" y="1151001"/>
                  </a:lnTo>
                  <a:lnTo>
                    <a:pt x="0" y="115100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-4570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0">
            <a:off x="-19048" y="-19050"/>
            <a:ext cx="14782800" cy="1114545"/>
            <a:chOff x="0" y="0"/>
            <a:chExt cx="19710400" cy="148606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25400" y="25400"/>
              <a:ext cx="19659600" cy="1435227"/>
            </a:xfrm>
            <a:custGeom>
              <a:avLst/>
              <a:gdLst/>
              <a:ahLst/>
              <a:cxnLst/>
              <a:rect r="r" b="b" t="t" l="l"/>
              <a:pathLst>
                <a:path h="1435227" w="19659600">
                  <a:moveTo>
                    <a:pt x="0" y="0"/>
                  </a:moveTo>
                  <a:lnTo>
                    <a:pt x="19659600" y="0"/>
                  </a:lnTo>
                  <a:lnTo>
                    <a:pt x="19659600" y="1435227"/>
                  </a:lnTo>
                  <a:lnTo>
                    <a:pt x="0" y="1435227"/>
                  </a:lnTo>
                  <a:close/>
                </a:path>
              </a:pathLst>
            </a:custGeom>
            <a:solidFill>
              <a:srgbClr val="213264"/>
            </a:solid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9710400" cy="1486027"/>
            </a:xfrm>
            <a:custGeom>
              <a:avLst/>
              <a:gdLst/>
              <a:ahLst/>
              <a:cxnLst/>
              <a:rect r="r" b="b" t="t" l="l"/>
              <a:pathLst>
                <a:path h="1486027" w="19710400">
                  <a:moveTo>
                    <a:pt x="25400" y="0"/>
                  </a:moveTo>
                  <a:lnTo>
                    <a:pt x="19685000" y="0"/>
                  </a:lnTo>
                  <a:cubicBezTo>
                    <a:pt x="19698970" y="0"/>
                    <a:pt x="19710400" y="11430"/>
                    <a:pt x="19710400" y="25400"/>
                  </a:cubicBezTo>
                  <a:lnTo>
                    <a:pt x="19710400" y="1460627"/>
                  </a:lnTo>
                  <a:cubicBezTo>
                    <a:pt x="19710400" y="1474597"/>
                    <a:pt x="19698970" y="1486027"/>
                    <a:pt x="19685000" y="1486027"/>
                  </a:cubicBezTo>
                  <a:lnTo>
                    <a:pt x="25400" y="1486027"/>
                  </a:lnTo>
                  <a:cubicBezTo>
                    <a:pt x="11430" y="1486027"/>
                    <a:pt x="0" y="1474597"/>
                    <a:pt x="0" y="1460627"/>
                  </a:cubicBezTo>
                  <a:lnTo>
                    <a:pt x="0" y="25400"/>
                  </a:lnTo>
                  <a:cubicBezTo>
                    <a:pt x="0" y="11430"/>
                    <a:pt x="11430" y="0"/>
                    <a:pt x="25400" y="0"/>
                  </a:cubicBezTo>
                  <a:moveTo>
                    <a:pt x="25400" y="50800"/>
                  </a:moveTo>
                  <a:lnTo>
                    <a:pt x="25400" y="25400"/>
                  </a:lnTo>
                  <a:lnTo>
                    <a:pt x="50800" y="25400"/>
                  </a:lnTo>
                  <a:lnTo>
                    <a:pt x="50800" y="1460627"/>
                  </a:lnTo>
                  <a:lnTo>
                    <a:pt x="25400" y="1460627"/>
                  </a:lnTo>
                  <a:lnTo>
                    <a:pt x="25400" y="1435227"/>
                  </a:lnTo>
                  <a:lnTo>
                    <a:pt x="19685000" y="1435227"/>
                  </a:lnTo>
                  <a:lnTo>
                    <a:pt x="19685000" y="1460627"/>
                  </a:lnTo>
                  <a:lnTo>
                    <a:pt x="19659600" y="1460627"/>
                  </a:lnTo>
                  <a:lnTo>
                    <a:pt x="19659600" y="25400"/>
                  </a:lnTo>
                  <a:lnTo>
                    <a:pt x="19685000" y="25400"/>
                  </a:lnTo>
                  <a:lnTo>
                    <a:pt x="19685000" y="50800"/>
                  </a:lnTo>
                  <a:lnTo>
                    <a:pt x="25400" y="50800"/>
                  </a:lnTo>
                  <a:close/>
                </a:path>
              </a:pathLst>
            </a:custGeom>
            <a:solidFill>
              <a:srgbClr val="213264"/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14833450" y="-628"/>
            <a:ext cx="168424" cy="1098536"/>
            <a:chOff x="0" y="0"/>
            <a:chExt cx="224566" cy="1464714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24536" cy="1464691"/>
            </a:xfrm>
            <a:custGeom>
              <a:avLst/>
              <a:gdLst/>
              <a:ahLst/>
              <a:cxnLst/>
              <a:rect r="r" b="b" t="t" l="l"/>
              <a:pathLst>
                <a:path h="1464691" w="224536">
                  <a:moveTo>
                    <a:pt x="0" y="0"/>
                  </a:moveTo>
                  <a:lnTo>
                    <a:pt x="224536" y="0"/>
                  </a:lnTo>
                  <a:lnTo>
                    <a:pt x="224536" y="1464691"/>
                  </a:lnTo>
                  <a:lnTo>
                    <a:pt x="0" y="1464691"/>
                  </a:lnTo>
                  <a:close/>
                </a:path>
              </a:pathLst>
            </a:custGeom>
            <a:solidFill>
              <a:srgbClr val="7FBA00"/>
            </a:solidFill>
          </p:spPr>
        </p:sp>
      </p:grpSp>
      <p:grpSp>
        <p:nvGrpSpPr>
          <p:cNvPr name="Group 9" id="9"/>
          <p:cNvGrpSpPr>
            <a:grpSpLocks noChangeAspect="true"/>
          </p:cNvGrpSpPr>
          <p:nvPr/>
        </p:nvGrpSpPr>
        <p:grpSpPr>
          <a:xfrm rot="0">
            <a:off x="0" y="-19050"/>
            <a:ext cx="14758988" cy="1085852"/>
            <a:chOff x="0" y="0"/>
            <a:chExt cx="19678650" cy="1447802"/>
          </a:xfrm>
        </p:grpSpPr>
        <p:sp>
          <p:nvSpPr>
            <p:cNvPr name="Freeform 10" id="10" descr="A blue and white background  Description automatically generated with medium confidence"/>
            <p:cNvSpPr/>
            <p:nvPr/>
          </p:nvSpPr>
          <p:spPr>
            <a:xfrm flipH="false" flipV="false" rot="0">
              <a:off x="0" y="0"/>
              <a:ext cx="19678650" cy="1447800"/>
            </a:xfrm>
            <a:custGeom>
              <a:avLst/>
              <a:gdLst/>
              <a:ahLst/>
              <a:cxnLst/>
              <a:rect r="r" b="b" t="t" l="l"/>
              <a:pathLst>
                <a:path h="1447800" w="19678650">
                  <a:moveTo>
                    <a:pt x="0" y="0"/>
                  </a:moveTo>
                  <a:lnTo>
                    <a:pt x="19678650" y="0"/>
                  </a:lnTo>
                  <a:lnTo>
                    <a:pt x="19678650" y="1447800"/>
                  </a:lnTo>
                  <a:lnTo>
                    <a:pt x="0" y="14478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16000"/>
              </a:blip>
              <a:stretch>
                <a:fillRect l="0" t="-213488" r="-1645" b="-549998"/>
              </a:stretch>
            </a:blip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17887950" y="-628"/>
            <a:ext cx="400050" cy="1098536"/>
            <a:chOff x="0" y="0"/>
            <a:chExt cx="533400" cy="1464714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533400" cy="1464691"/>
            </a:xfrm>
            <a:custGeom>
              <a:avLst/>
              <a:gdLst/>
              <a:ahLst/>
              <a:cxnLst/>
              <a:rect r="r" b="b" t="t" l="l"/>
              <a:pathLst>
                <a:path h="1464691" w="533400">
                  <a:moveTo>
                    <a:pt x="0" y="0"/>
                  </a:moveTo>
                  <a:lnTo>
                    <a:pt x="533400" y="0"/>
                  </a:lnTo>
                  <a:lnTo>
                    <a:pt x="533400" y="1464691"/>
                  </a:lnTo>
                  <a:lnTo>
                    <a:pt x="0" y="1464691"/>
                  </a:lnTo>
                  <a:close/>
                </a:path>
              </a:pathLst>
            </a:custGeom>
            <a:solidFill>
              <a:srgbClr val="FED500"/>
            </a:solidFill>
          </p:spPr>
        </p:sp>
      </p:grpSp>
      <p:sp>
        <p:nvSpPr>
          <p:cNvPr name="TextBox 13" id="13"/>
          <p:cNvSpPr txBox="true"/>
          <p:nvPr/>
        </p:nvSpPr>
        <p:spPr>
          <a:xfrm rot="0">
            <a:off x="379306" y="1437851"/>
            <a:ext cx="3796454" cy="575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00"/>
              </a:lnSpc>
            </a:pPr>
            <a:r>
              <a:rPr lang="en-US" sz="3000" b="true">
                <a:solidFill>
                  <a:srgbClr val="213163"/>
                </a:solidFill>
                <a:latin typeface="Arial Bold"/>
                <a:ea typeface="Arial Bold"/>
                <a:cs typeface="Arial Bold"/>
                <a:sym typeface="Arial Bold"/>
              </a:rPr>
              <a:t>Learning Objectives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391154" y="9210614"/>
            <a:ext cx="1010926" cy="3621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60"/>
              </a:lnSpc>
            </a:pPr>
            <a:r>
              <a:rPr lang="en-US" sz="1800" b="true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Source : 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412234" y="9210614"/>
            <a:ext cx="2580646" cy="3621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60"/>
              </a:lnSpc>
            </a:pPr>
            <a:r>
              <a:rPr lang="en-US" sz="1800" u="sng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4" tooltip="https://www.freepik.com/"/>
              </a:rPr>
              <a:t>www.freepik.com/</a:t>
            </a:r>
          </a:p>
        </p:txBody>
      </p:sp>
      <p:sp>
        <p:nvSpPr>
          <p:cNvPr name="AutoShape 16" id="16"/>
          <p:cNvSpPr/>
          <p:nvPr/>
        </p:nvSpPr>
        <p:spPr>
          <a:xfrm rot="3577">
            <a:off x="-9530" y="9083040"/>
            <a:ext cx="18307060" cy="0"/>
          </a:xfrm>
          <a:prstGeom prst="line">
            <a:avLst/>
          </a:prstGeom>
          <a:ln cap="rnd" w="952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7" id="17"/>
          <p:cNvGrpSpPr>
            <a:grpSpLocks noChangeAspect="true"/>
          </p:cNvGrpSpPr>
          <p:nvPr/>
        </p:nvGrpSpPr>
        <p:grpSpPr>
          <a:xfrm rot="0">
            <a:off x="11018520" y="2164080"/>
            <a:ext cx="6751320" cy="6949440"/>
            <a:chOff x="0" y="0"/>
            <a:chExt cx="9001760" cy="9265920"/>
          </a:xfrm>
        </p:grpSpPr>
        <p:sp>
          <p:nvSpPr>
            <p:cNvPr name="Freeform 18" id="18" descr="A ladder leading to a large yellow circle  Description automatically generated"/>
            <p:cNvSpPr/>
            <p:nvPr/>
          </p:nvSpPr>
          <p:spPr>
            <a:xfrm flipH="false" flipV="false" rot="0">
              <a:off x="0" y="0"/>
              <a:ext cx="9001760" cy="9265920"/>
            </a:xfrm>
            <a:custGeom>
              <a:avLst/>
              <a:gdLst/>
              <a:ahLst/>
              <a:cxnLst/>
              <a:rect r="r" b="b" t="t" l="l"/>
              <a:pathLst>
                <a:path h="9265920" w="9001760">
                  <a:moveTo>
                    <a:pt x="0" y="0"/>
                  </a:moveTo>
                  <a:lnTo>
                    <a:pt x="9001760" y="0"/>
                  </a:lnTo>
                  <a:lnTo>
                    <a:pt x="9001760" y="9265920"/>
                  </a:lnTo>
                  <a:lnTo>
                    <a:pt x="0" y="92659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alphaModFix amt="85000"/>
              </a:blip>
              <a:stretch>
                <a:fillRect l="-18960" t="-6535" r="-18805" b="0"/>
              </a:stretch>
            </a:blipFill>
          </p:spPr>
        </p:sp>
      </p:grpSp>
      <p:sp>
        <p:nvSpPr>
          <p:cNvPr name="TextBox 19" id="19"/>
          <p:cNvSpPr txBox="true"/>
          <p:nvPr/>
        </p:nvSpPr>
        <p:spPr>
          <a:xfrm rot="0">
            <a:off x="13350240" y="4693859"/>
            <a:ext cx="2072642" cy="9597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00"/>
              </a:lnSpc>
            </a:pPr>
            <a:r>
              <a:rPr lang="en-US" sz="5250" b="true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GOAL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404693" y="2413300"/>
            <a:ext cx="10505241" cy="5105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388626" indent="-194313" lvl="1">
              <a:lnSpc>
                <a:spcPts val="2160"/>
              </a:lnSpc>
              <a:buFont typeface="Arial"/>
              <a:buChar char="•"/>
            </a:pPr>
            <a:r>
              <a:rPr lang="en-US" b="true" sz="1800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Develop an Intelligent Irrigation System</a:t>
            </a:r>
          </a:p>
          <a:p>
            <a:pPr algn="just">
              <a:lnSpc>
                <a:spcPts val="2160"/>
              </a:lnSpc>
            </a:pPr>
          </a:p>
          <a:p>
            <a:pPr algn="just">
              <a:lnSpc>
                <a:spcPts val="2160"/>
              </a:lnSpc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-US" sz="1800" b="true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Create a system that decides sprinkler activation using environmental sensor readings.</a:t>
            </a:r>
          </a:p>
          <a:p>
            <a:pPr algn="just">
              <a:lnSpc>
                <a:spcPts val="2160"/>
              </a:lnSpc>
            </a:pPr>
          </a:p>
          <a:p>
            <a:pPr algn="just" marL="388626" indent="-194313" lvl="1">
              <a:lnSpc>
                <a:spcPts val="2160"/>
              </a:lnSpc>
              <a:buFont typeface="Arial"/>
              <a:buChar char="•"/>
            </a:pPr>
            <a:r>
              <a:rPr lang="en-US" b="true" sz="1800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Implement Data-Driven Predictions</a:t>
            </a:r>
          </a:p>
          <a:p>
            <a:pPr algn="just">
              <a:lnSpc>
                <a:spcPts val="2160"/>
              </a:lnSpc>
            </a:pPr>
          </a:p>
          <a:p>
            <a:pPr algn="just">
              <a:lnSpc>
                <a:spcPts val="2160"/>
              </a:lnSpc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-US" sz="1800" b="true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Use machine learning trained on previous sensor and sprinkler records to predict </a:t>
            </a:r>
          </a:p>
          <a:p>
            <a:pPr algn="just">
              <a:lnSpc>
                <a:spcPts val="2160"/>
              </a:lnSpc>
            </a:pPr>
            <a:r>
              <a:rPr lang="en-US" sz="1800" b="true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      </a:t>
            </a:r>
            <a:r>
              <a:rPr lang="en-US" sz="1800" b="true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irrigation needs.</a:t>
            </a:r>
          </a:p>
          <a:p>
            <a:pPr algn="just">
              <a:lnSpc>
                <a:spcPts val="2160"/>
              </a:lnSpc>
            </a:pPr>
          </a:p>
          <a:p>
            <a:pPr algn="just" marL="388626" indent="-194313" lvl="1">
              <a:lnSpc>
                <a:spcPts val="2160"/>
              </a:lnSpc>
              <a:buFont typeface="Arial"/>
              <a:buChar char="•"/>
            </a:pPr>
            <a:r>
              <a:rPr lang="en-US" b="true" sz="1800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Design a User-Friendly Web App</a:t>
            </a:r>
          </a:p>
          <a:p>
            <a:pPr algn="just">
              <a:lnSpc>
                <a:spcPts val="2160"/>
              </a:lnSpc>
            </a:pPr>
          </a:p>
          <a:p>
            <a:pPr algn="just">
              <a:lnSpc>
                <a:spcPts val="2160"/>
              </a:lnSpc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-US" sz="1800" b="true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Build a Streamlit interface that lets users adjust sensor values and view sprinkler status</a:t>
            </a:r>
          </a:p>
          <a:p>
            <a:pPr algn="just">
              <a:lnSpc>
                <a:spcPts val="2160"/>
              </a:lnSpc>
            </a:pPr>
            <a:r>
              <a:rPr lang="en-US" sz="1800" b="true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      easily.</a:t>
            </a:r>
          </a:p>
          <a:p>
            <a:pPr algn="just">
              <a:lnSpc>
                <a:spcPts val="2160"/>
              </a:lnSpc>
            </a:pPr>
          </a:p>
          <a:p>
            <a:pPr algn="just" marL="388626" indent="-194313" lvl="1">
              <a:lnSpc>
                <a:spcPts val="2160"/>
              </a:lnSpc>
              <a:buFont typeface="Arial"/>
              <a:buChar char="•"/>
            </a:pPr>
            <a:r>
              <a:rPr lang="en-US" b="true" sz="1800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Reduce Water Waste in Farming</a:t>
            </a:r>
          </a:p>
          <a:p>
            <a:pPr algn="just">
              <a:lnSpc>
                <a:spcPts val="2160"/>
              </a:lnSpc>
            </a:pPr>
          </a:p>
          <a:p>
            <a:pPr algn="just">
              <a:lnSpc>
                <a:spcPts val="2160"/>
              </a:lnSpc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-US" sz="1800" b="true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Ensure water is supplied only when necessary, supporting sustainable agricultural practices.</a:t>
            </a:r>
          </a:p>
          <a:p>
            <a:pPr algn="just">
              <a:lnSpc>
                <a:spcPts val="2160"/>
              </a:lnSpc>
              <a:spcBef>
                <a:spcPct val="0"/>
              </a:spcBef>
            </a:pPr>
          </a:p>
          <a:p>
            <a:pPr algn="just">
              <a:lnSpc>
                <a:spcPts val="216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15109032" y="117003"/>
            <a:ext cx="2700338" cy="863271"/>
            <a:chOff x="0" y="0"/>
            <a:chExt cx="3600450" cy="1151028"/>
          </a:xfrm>
        </p:grpSpPr>
        <p:sp>
          <p:nvSpPr>
            <p:cNvPr name="Freeform 3" id="3" descr="A close up of a sign  Description automatically generated"/>
            <p:cNvSpPr/>
            <p:nvPr/>
          </p:nvSpPr>
          <p:spPr>
            <a:xfrm flipH="false" flipV="false" rot="0">
              <a:off x="0" y="0"/>
              <a:ext cx="3600450" cy="1151001"/>
            </a:xfrm>
            <a:custGeom>
              <a:avLst/>
              <a:gdLst/>
              <a:ahLst/>
              <a:cxnLst/>
              <a:rect r="r" b="b" t="t" l="l"/>
              <a:pathLst>
                <a:path h="1151001" w="3600450">
                  <a:moveTo>
                    <a:pt x="0" y="0"/>
                  </a:moveTo>
                  <a:lnTo>
                    <a:pt x="3600450" y="0"/>
                  </a:lnTo>
                  <a:lnTo>
                    <a:pt x="3600450" y="1151001"/>
                  </a:lnTo>
                  <a:lnTo>
                    <a:pt x="0" y="115100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-4570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0">
            <a:off x="-19048" y="-19050"/>
            <a:ext cx="14782800" cy="1114545"/>
            <a:chOff x="0" y="0"/>
            <a:chExt cx="19710400" cy="148606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25400" y="25400"/>
              <a:ext cx="19659600" cy="1435227"/>
            </a:xfrm>
            <a:custGeom>
              <a:avLst/>
              <a:gdLst/>
              <a:ahLst/>
              <a:cxnLst/>
              <a:rect r="r" b="b" t="t" l="l"/>
              <a:pathLst>
                <a:path h="1435227" w="19659600">
                  <a:moveTo>
                    <a:pt x="0" y="0"/>
                  </a:moveTo>
                  <a:lnTo>
                    <a:pt x="19659600" y="0"/>
                  </a:lnTo>
                  <a:lnTo>
                    <a:pt x="19659600" y="1435227"/>
                  </a:lnTo>
                  <a:lnTo>
                    <a:pt x="0" y="1435227"/>
                  </a:lnTo>
                  <a:close/>
                </a:path>
              </a:pathLst>
            </a:custGeom>
            <a:solidFill>
              <a:srgbClr val="213264"/>
            </a:solid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9710400" cy="1486027"/>
            </a:xfrm>
            <a:custGeom>
              <a:avLst/>
              <a:gdLst/>
              <a:ahLst/>
              <a:cxnLst/>
              <a:rect r="r" b="b" t="t" l="l"/>
              <a:pathLst>
                <a:path h="1486027" w="19710400">
                  <a:moveTo>
                    <a:pt x="25400" y="0"/>
                  </a:moveTo>
                  <a:lnTo>
                    <a:pt x="19685000" y="0"/>
                  </a:lnTo>
                  <a:cubicBezTo>
                    <a:pt x="19698970" y="0"/>
                    <a:pt x="19710400" y="11430"/>
                    <a:pt x="19710400" y="25400"/>
                  </a:cubicBezTo>
                  <a:lnTo>
                    <a:pt x="19710400" y="1460627"/>
                  </a:lnTo>
                  <a:cubicBezTo>
                    <a:pt x="19710400" y="1474597"/>
                    <a:pt x="19698970" y="1486027"/>
                    <a:pt x="19685000" y="1486027"/>
                  </a:cubicBezTo>
                  <a:lnTo>
                    <a:pt x="25400" y="1486027"/>
                  </a:lnTo>
                  <a:cubicBezTo>
                    <a:pt x="11430" y="1486027"/>
                    <a:pt x="0" y="1474597"/>
                    <a:pt x="0" y="1460627"/>
                  </a:cubicBezTo>
                  <a:lnTo>
                    <a:pt x="0" y="25400"/>
                  </a:lnTo>
                  <a:cubicBezTo>
                    <a:pt x="0" y="11430"/>
                    <a:pt x="11430" y="0"/>
                    <a:pt x="25400" y="0"/>
                  </a:cubicBezTo>
                  <a:moveTo>
                    <a:pt x="25400" y="50800"/>
                  </a:moveTo>
                  <a:lnTo>
                    <a:pt x="25400" y="25400"/>
                  </a:lnTo>
                  <a:lnTo>
                    <a:pt x="50800" y="25400"/>
                  </a:lnTo>
                  <a:lnTo>
                    <a:pt x="50800" y="1460627"/>
                  </a:lnTo>
                  <a:lnTo>
                    <a:pt x="25400" y="1460627"/>
                  </a:lnTo>
                  <a:lnTo>
                    <a:pt x="25400" y="1435227"/>
                  </a:lnTo>
                  <a:lnTo>
                    <a:pt x="19685000" y="1435227"/>
                  </a:lnTo>
                  <a:lnTo>
                    <a:pt x="19685000" y="1460627"/>
                  </a:lnTo>
                  <a:lnTo>
                    <a:pt x="19659600" y="1460627"/>
                  </a:lnTo>
                  <a:lnTo>
                    <a:pt x="19659600" y="25400"/>
                  </a:lnTo>
                  <a:lnTo>
                    <a:pt x="19685000" y="25400"/>
                  </a:lnTo>
                  <a:lnTo>
                    <a:pt x="19685000" y="50800"/>
                  </a:lnTo>
                  <a:lnTo>
                    <a:pt x="25400" y="50800"/>
                  </a:lnTo>
                  <a:close/>
                </a:path>
              </a:pathLst>
            </a:custGeom>
            <a:solidFill>
              <a:srgbClr val="213264"/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14833450" y="-628"/>
            <a:ext cx="168424" cy="1098536"/>
            <a:chOff x="0" y="0"/>
            <a:chExt cx="224566" cy="1464714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24536" cy="1464691"/>
            </a:xfrm>
            <a:custGeom>
              <a:avLst/>
              <a:gdLst/>
              <a:ahLst/>
              <a:cxnLst/>
              <a:rect r="r" b="b" t="t" l="l"/>
              <a:pathLst>
                <a:path h="1464691" w="224536">
                  <a:moveTo>
                    <a:pt x="0" y="0"/>
                  </a:moveTo>
                  <a:lnTo>
                    <a:pt x="224536" y="0"/>
                  </a:lnTo>
                  <a:lnTo>
                    <a:pt x="224536" y="1464691"/>
                  </a:lnTo>
                  <a:lnTo>
                    <a:pt x="0" y="1464691"/>
                  </a:lnTo>
                  <a:close/>
                </a:path>
              </a:pathLst>
            </a:custGeom>
            <a:solidFill>
              <a:srgbClr val="7FBA00"/>
            </a:solidFill>
          </p:spPr>
        </p:sp>
      </p:grpSp>
      <p:grpSp>
        <p:nvGrpSpPr>
          <p:cNvPr name="Group 9" id="9"/>
          <p:cNvGrpSpPr>
            <a:grpSpLocks noChangeAspect="true"/>
          </p:cNvGrpSpPr>
          <p:nvPr/>
        </p:nvGrpSpPr>
        <p:grpSpPr>
          <a:xfrm rot="0">
            <a:off x="0" y="-19050"/>
            <a:ext cx="14758988" cy="1085852"/>
            <a:chOff x="0" y="0"/>
            <a:chExt cx="19678650" cy="1447802"/>
          </a:xfrm>
        </p:grpSpPr>
        <p:sp>
          <p:nvSpPr>
            <p:cNvPr name="Freeform 10" id="10" descr="A blue and white background  Description automatically generated with medium confidence"/>
            <p:cNvSpPr/>
            <p:nvPr/>
          </p:nvSpPr>
          <p:spPr>
            <a:xfrm flipH="false" flipV="false" rot="0">
              <a:off x="0" y="0"/>
              <a:ext cx="19678650" cy="1447800"/>
            </a:xfrm>
            <a:custGeom>
              <a:avLst/>
              <a:gdLst/>
              <a:ahLst/>
              <a:cxnLst/>
              <a:rect r="r" b="b" t="t" l="l"/>
              <a:pathLst>
                <a:path h="1447800" w="19678650">
                  <a:moveTo>
                    <a:pt x="0" y="0"/>
                  </a:moveTo>
                  <a:lnTo>
                    <a:pt x="19678650" y="0"/>
                  </a:lnTo>
                  <a:lnTo>
                    <a:pt x="19678650" y="1447800"/>
                  </a:lnTo>
                  <a:lnTo>
                    <a:pt x="0" y="14478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16000"/>
              </a:blip>
              <a:stretch>
                <a:fillRect l="0" t="-213488" r="-1645" b="-549998"/>
              </a:stretch>
            </a:blip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17887950" y="-628"/>
            <a:ext cx="400050" cy="1098536"/>
            <a:chOff x="0" y="0"/>
            <a:chExt cx="533400" cy="1464714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533400" cy="1464691"/>
            </a:xfrm>
            <a:custGeom>
              <a:avLst/>
              <a:gdLst/>
              <a:ahLst/>
              <a:cxnLst/>
              <a:rect r="r" b="b" t="t" l="l"/>
              <a:pathLst>
                <a:path h="1464691" w="533400">
                  <a:moveTo>
                    <a:pt x="0" y="0"/>
                  </a:moveTo>
                  <a:lnTo>
                    <a:pt x="533400" y="0"/>
                  </a:lnTo>
                  <a:lnTo>
                    <a:pt x="533400" y="1464691"/>
                  </a:lnTo>
                  <a:lnTo>
                    <a:pt x="0" y="1464691"/>
                  </a:lnTo>
                  <a:close/>
                </a:path>
              </a:pathLst>
            </a:custGeom>
            <a:solidFill>
              <a:srgbClr val="FED500"/>
            </a:solidFill>
          </p:spPr>
        </p:sp>
      </p:grpSp>
      <p:sp>
        <p:nvSpPr>
          <p:cNvPr name="TextBox 13" id="13"/>
          <p:cNvSpPr txBox="true"/>
          <p:nvPr/>
        </p:nvSpPr>
        <p:spPr>
          <a:xfrm rot="0">
            <a:off x="295191" y="1580541"/>
            <a:ext cx="8971059" cy="575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00"/>
              </a:lnSpc>
            </a:pPr>
            <a:r>
              <a:rPr lang="en-US" sz="3000" b="true">
                <a:solidFill>
                  <a:srgbClr val="213163"/>
                </a:solidFill>
                <a:latin typeface="Arial Bold"/>
                <a:ea typeface="Arial Bold"/>
                <a:cs typeface="Arial Bold"/>
                <a:sym typeface="Arial Bold"/>
              </a:rPr>
              <a:t>Tools and Technology used 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295191" y="2464788"/>
            <a:ext cx="11303914" cy="5905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388626" indent="-194313" lvl="1">
              <a:lnSpc>
                <a:spcPts val="2160"/>
              </a:lnSpc>
              <a:buFont typeface="Arial"/>
              <a:buChar char="•"/>
            </a:pPr>
            <a:r>
              <a:rPr lang="en-US" b="true" sz="1800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Programming &amp; Development Environment</a:t>
            </a:r>
          </a:p>
          <a:p>
            <a:pPr algn="just">
              <a:lnSpc>
                <a:spcPts val="2160"/>
              </a:lnSpc>
            </a:pPr>
          </a:p>
          <a:p>
            <a:pPr algn="just">
              <a:lnSpc>
                <a:spcPts val="2160"/>
              </a:lnSpc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-US" sz="1800" b="true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Python 3.12.8 for coding and data processing</a:t>
            </a:r>
          </a:p>
          <a:p>
            <a:pPr algn="just">
              <a:lnSpc>
                <a:spcPts val="2160"/>
              </a:lnSpc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-US" sz="1800" b="true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Jupyter Notebook for model training and testing</a:t>
            </a:r>
          </a:p>
          <a:p>
            <a:pPr algn="just">
              <a:lnSpc>
                <a:spcPts val="2160"/>
              </a:lnSpc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-US" sz="1800" b="true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VS Code for building and running the Streamlit application</a:t>
            </a:r>
          </a:p>
          <a:p>
            <a:pPr algn="just">
              <a:lnSpc>
                <a:spcPts val="2160"/>
              </a:lnSpc>
            </a:pPr>
          </a:p>
          <a:p>
            <a:pPr algn="just" marL="388626" indent="-194313" lvl="1">
              <a:lnSpc>
                <a:spcPts val="2160"/>
              </a:lnSpc>
              <a:buFont typeface="Arial"/>
              <a:buChar char="•"/>
            </a:pPr>
            <a:r>
              <a:rPr lang="en-US" b="true" sz="1800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Machine Learning Algorithm</a:t>
            </a:r>
          </a:p>
          <a:p>
            <a:pPr algn="just">
              <a:lnSpc>
                <a:spcPts val="2160"/>
              </a:lnSpc>
            </a:pPr>
          </a:p>
          <a:p>
            <a:pPr algn="just">
              <a:lnSpc>
                <a:spcPts val="2160"/>
              </a:lnSpc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true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     </a:t>
            </a:r>
            <a:r>
              <a:rPr lang="en-US" sz="1800" b="true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Random Forest Classifier with MultiOutput handling to predict ON/OFF status for multiple sprinklers.</a:t>
            </a:r>
          </a:p>
          <a:p>
            <a:pPr algn="just">
              <a:lnSpc>
                <a:spcPts val="2160"/>
              </a:lnSpc>
            </a:pPr>
          </a:p>
          <a:p>
            <a:pPr algn="just" marL="388626" indent="-194313" lvl="1">
              <a:lnSpc>
                <a:spcPts val="2160"/>
              </a:lnSpc>
              <a:buFont typeface="Arial"/>
              <a:buChar char="•"/>
            </a:pPr>
            <a:r>
              <a:rPr lang="en-US" b="true" sz="1800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Libraries &amp; Frameworks</a:t>
            </a:r>
          </a:p>
          <a:p>
            <a:pPr algn="just">
              <a:lnSpc>
                <a:spcPts val="2160"/>
              </a:lnSpc>
            </a:pPr>
          </a:p>
          <a:p>
            <a:pPr algn="just">
              <a:lnSpc>
                <a:spcPts val="2160"/>
              </a:lnSpc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-US" sz="1800" b="true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pandas, numpy → Data cleaning and preprocessing</a:t>
            </a:r>
          </a:p>
          <a:p>
            <a:pPr algn="just">
              <a:lnSpc>
                <a:spcPts val="2160"/>
              </a:lnSpc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-US" sz="1800" b="true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scikit-learn → Training, evaluation, and feature scaling</a:t>
            </a:r>
          </a:p>
          <a:p>
            <a:pPr algn="just">
              <a:lnSpc>
                <a:spcPts val="2160"/>
              </a:lnSpc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-US" sz="1800" b="true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joblib → Saving and loading the trained ML model</a:t>
            </a:r>
          </a:p>
          <a:p>
            <a:pPr algn="just">
              <a:lnSpc>
                <a:spcPts val="2160"/>
              </a:lnSpc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-US" sz="1800" b="true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streamlit → Creating an interactive simulation web app</a:t>
            </a:r>
          </a:p>
          <a:p>
            <a:pPr algn="just">
              <a:lnSpc>
                <a:spcPts val="2160"/>
              </a:lnSpc>
            </a:pPr>
          </a:p>
          <a:p>
            <a:pPr algn="just" marL="388626" indent="-194313" lvl="1">
              <a:lnSpc>
                <a:spcPts val="2160"/>
              </a:lnSpc>
              <a:buFont typeface="Arial"/>
              <a:buChar char="•"/>
            </a:pPr>
            <a:r>
              <a:rPr lang="en-US" b="true" sz="1800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Additional Components</a:t>
            </a:r>
          </a:p>
          <a:p>
            <a:pPr algn="just">
              <a:lnSpc>
                <a:spcPts val="2160"/>
              </a:lnSpc>
            </a:pPr>
          </a:p>
          <a:p>
            <a:pPr algn="just">
              <a:lnSpc>
                <a:spcPts val="2160"/>
              </a:lnSpc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-US" sz="1800" b="true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MinMaxScaler for converting sensor readings to a 0–1 scale</a:t>
            </a:r>
          </a:p>
          <a:p>
            <a:pPr algn="just">
              <a:lnSpc>
                <a:spcPts val="2160"/>
              </a:lnSpc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</a:t>
            </a:r>
            <a:r>
              <a:rPr lang="en-US" sz="1800" b="true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Joblib .pkl file to store the trained prediction model for deployment</a:t>
            </a:r>
          </a:p>
          <a:p>
            <a:pPr algn="just">
              <a:lnSpc>
                <a:spcPts val="216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15109032" y="117003"/>
            <a:ext cx="2700338" cy="863271"/>
            <a:chOff x="0" y="0"/>
            <a:chExt cx="3600450" cy="1151028"/>
          </a:xfrm>
        </p:grpSpPr>
        <p:sp>
          <p:nvSpPr>
            <p:cNvPr name="Freeform 3" id="3" descr="A close up of a sign  Description automatically generated"/>
            <p:cNvSpPr/>
            <p:nvPr/>
          </p:nvSpPr>
          <p:spPr>
            <a:xfrm flipH="false" flipV="false" rot="0">
              <a:off x="0" y="0"/>
              <a:ext cx="3600450" cy="1151001"/>
            </a:xfrm>
            <a:custGeom>
              <a:avLst/>
              <a:gdLst/>
              <a:ahLst/>
              <a:cxnLst/>
              <a:rect r="r" b="b" t="t" l="l"/>
              <a:pathLst>
                <a:path h="1151001" w="3600450">
                  <a:moveTo>
                    <a:pt x="0" y="0"/>
                  </a:moveTo>
                  <a:lnTo>
                    <a:pt x="3600450" y="0"/>
                  </a:lnTo>
                  <a:lnTo>
                    <a:pt x="3600450" y="1151001"/>
                  </a:lnTo>
                  <a:lnTo>
                    <a:pt x="0" y="115100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-4570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0">
            <a:off x="-19048" y="-19050"/>
            <a:ext cx="14782800" cy="1114545"/>
            <a:chOff x="0" y="0"/>
            <a:chExt cx="19710400" cy="148606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25400" y="25400"/>
              <a:ext cx="19659600" cy="1435227"/>
            </a:xfrm>
            <a:custGeom>
              <a:avLst/>
              <a:gdLst/>
              <a:ahLst/>
              <a:cxnLst/>
              <a:rect r="r" b="b" t="t" l="l"/>
              <a:pathLst>
                <a:path h="1435227" w="19659600">
                  <a:moveTo>
                    <a:pt x="0" y="0"/>
                  </a:moveTo>
                  <a:lnTo>
                    <a:pt x="19659600" y="0"/>
                  </a:lnTo>
                  <a:lnTo>
                    <a:pt x="19659600" y="1435227"/>
                  </a:lnTo>
                  <a:lnTo>
                    <a:pt x="0" y="1435227"/>
                  </a:lnTo>
                  <a:close/>
                </a:path>
              </a:pathLst>
            </a:custGeom>
            <a:solidFill>
              <a:srgbClr val="213264"/>
            </a:solid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9710400" cy="1486027"/>
            </a:xfrm>
            <a:custGeom>
              <a:avLst/>
              <a:gdLst/>
              <a:ahLst/>
              <a:cxnLst/>
              <a:rect r="r" b="b" t="t" l="l"/>
              <a:pathLst>
                <a:path h="1486027" w="19710400">
                  <a:moveTo>
                    <a:pt x="25400" y="0"/>
                  </a:moveTo>
                  <a:lnTo>
                    <a:pt x="19685000" y="0"/>
                  </a:lnTo>
                  <a:cubicBezTo>
                    <a:pt x="19698970" y="0"/>
                    <a:pt x="19710400" y="11430"/>
                    <a:pt x="19710400" y="25400"/>
                  </a:cubicBezTo>
                  <a:lnTo>
                    <a:pt x="19710400" y="1460627"/>
                  </a:lnTo>
                  <a:cubicBezTo>
                    <a:pt x="19710400" y="1474597"/>
                    <a:pt x="19698970" y="1486027"/>
                    <a:pt x="19685000" y="1486027"/>
                  </a:cubicBezTo>
                  <a:lnTo>
                    <a:pt x="25400" y="1486027"/>
                  </a:lnTo>
                  <a:cubicBezTo>
                    <a:pt x="11430" y="1486027"/>
                    <a:pt x="0" y="1474597"/>
                    <a:pt x="0" y="1460627"/>
                  </a:cubicBezTo>
                  <a:lnTo>
                    <a:pt x="0" y="25400"/>
                  </a:lnTo>
                  <a:cubicBezTo>
                    <a:pt x="0" y="11430"/>
                    <a:pt x="11430" y="0"/>
                    <a:pt x="25400" y="0"/>
                  </a:cubicBezTo>
                  <a:moveTo>
                    <a:pt x="25400" y="50800"/>
                  </a:moveTo>
                  <a:lnTo>
                    <a:pt x="25400" y="25400"/>
                  </a:lnTo>
                  <a:lnTo>
                    <a:pt x="50800" y="25400"/>
                  </a:lnTo>
                  <a:lnTo>
                    <a:pt x="50800" y="1460627"/>
                  </a:lnTo>
                  <a:lnTo>
                    <a:pt x="25400" y="1460627"/>
                  </a:lnTo>
                  <a:lnTo>
                    <a:pt x="25400" y="1435227"/>
                  </a:lnTo>
                  <a:lnTo>
                    <a:pt x="19685000" y="1435227"/>
                  </a:lnTo>
                  <a:lnTo>
                    <a:pt x="19685000" y="1460627"/>
                  </a:lnTo>
                  <a:lnTo>
                    <a:pt x="19659600" y="1460627"/>
                  </a:lnTo>
                  <a:lnTo>
                    <a:pt x="19659600" y="25400"/>
                  </a:lnTo>
                  <a:lnTo>
                    <a:pt x="19685000" y="25400"/>
                  </a:lnTo>
                  <a:lnTo>
                    <a:pt x="19685000" y="50800"/>
                  </a:lnTo>
                  <a:lnTo>
                    <a:pt x="25400" y="50800"/>
                  </a:lnTo>
                  <a:close/>
                </a:path>
              </a:pathLst>
            </a:custGeom>
            <a:solidFill>
              <a:srgbClr val="213264"/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14833450" y="-628"/>
            <a:ext cx="168424" cy="1098536"/>
            <a:chOff x="0" y="0"/>
            <a:chExt cx="224566" cy="1464714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24536" cy="1464691"/>
            </a:xfrm>
            <a:custGeom>
              <a:avLst/>
              <a:gdLst/>
              <a:ahLst/>
              <a:cxnLst/>
              <a:rect r="r" b="b" t="t" l="l"/>
              <a:pathLst>
                <a:path h="1464691" w="224536">
                  <a:moveTo>
                    <a:pt x="0" y="0"/>
                  </a:moveTo>
                  <a:lnTo>
                    <a:pt x="224536" y="0"/>
                  </a:lnTo>
                  <a:lnTo>
                    <a:pt x="224536" y="1464691"/>
                  </a:lnTo>
                  <a:lnTo>
                    <a:pt x="0" y="1464691"/>
                  </a:lnTo>
                  <a:close/>
                </a:path>
              </a:pathLst>
            </a:custGeom>
            <a:solidFill>
              <a:srgbClr val="7FBA00"/>
            </a:solidFill>
          </p:spPr>
        </p:sp>
      </p:grpSp>
      <p:grpSp>
        <p:nvGrpSpPr>
          <p:cNvPr name="Group 9" id="9"/>
          <p:cNvGrpSpPr>
            <a:grpSpLocks noChangeAspect="true"/>
          </p:cNvGrpSpPr>
          <p:nvPr/>
        </p:nvGrpSpPr>
        <p:grpSpPr>
          <a:xfrm rot="0">
            <a:off x="0" y="-19050"/>
            <a:ext cx="14758988" cy="1085852"/>
            <a:chOff x="0" y="0"/>
            <a:chExt cx="19678650" cy="1447802"/>
          </a:xfrm>
        </p:grpSpPr>
        <p:sp>
          <p:nvSpPr>
            <p:cNvPr name="Freeform 10" id="10" descr="A blue and white background  Description automatically generated with medium confidence"/>
            <p:cNvSpPr/>
            <p:nvPr/>
          </p:nvSpPr>
          <p:spPr>
            <a:xfrm flipH="false" flipV="false" rot="0">
              <a:off x="0" y="0"/>
              <a:ext cx="19678650" cy="1447800"/>
            </a:xfrm>
            <a:custGeom>
              <a:avLst/>
              <a:gdLst/>
              <a:ahLst/>
              <a:cxnLst/>
              <a:rect r="r" b="b" t="t" l="l"/>
              <a:pathLst>
                <a:path h="1447800" w="19678650">
                  <a:moveTo>
                    <a:pt x="0" y="0"/>
                  </a:moveTo>
                  <a:lnTo>
                    <a:pt x="19678650" y="0"/>
                  </a:lnTo>
                  <a:lnTo>
                    <a:pt x="19678650" y="1447800"/>
                  </a:lnTo>
                  <a:lnTo>
                    <a:pt x="0" y="14478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16000"/>
              </a:blip>
              <a:stretch>
                <a:fillRect l="0" t="-213488" r="-1645" b="-549998"/>
              </a:stretch>
            </a:blip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17887950" y="-628"/>
            <a:ext cx="400050" cy="1098536"/>
            <a:chOff x="0" y="0"/>
            <a:chExt cx="533400" cy="1464714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533400" cy="1464691"/>
            </a:xfrm>
            <a:custGeom>
              <a:avLst/>
              <a:gdLst/>
              <a:ahLst/>
              <a:cxnLst/>
              <a:rect r="r" b="b" t="t" l="l"/>
              <a:pathLst>
                <a:path h="1464691" w="533400">
                  <a:moveTo>
                    <a:pt x="0" y="0"/>
                  </a:moveTo>
                  <a:lnTo>
                    <a:pt x="533400" y="0"/>
                  </a:lnTo>
                  <a:lnTo>
                    <a:pt x="533400" y="1464691"/>
                  </a:lnTo>
                  <a:lnTo>
                    <a:pt x="0" y="1464691"/>
                  </a:lnTo>
                  <a:close/>
                </a:path>
              </a:pathLst>
            </a:custGeom>
            <a:solidFill>
              <a:srgbClr val="FED500"/>
            </a:solidFill>
          </p:spPr>
        </p:sp>
      </p:grpSp>
      <p:sp>
        <p:nvSpPr>
          <p:cNvPr name="TextBox 13" id="13"/>
          <p:cNvSpPr txBox="true"/>
          <p:nvPr/>
        </p:nvSpPr>
        <p:spPr>
          <a:xfrm rot="0">
            <a:off x="493974" y="1501029"/>
            <a:ext cx="8971059" cy="575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00"/>
              </a:lnSpc>
            </a:pPr>
            <a:r>
              <a:rPr lang="en-US" sz="3000" b="true">
                <a:solidFill>
                  <a:srgbClr val="213163"/>
                </a:solidFill>
                <a:latin typeface="Arial Bold"/>
                <a:ea typeface="Arial Bold"/>
                <a:cs typeface="Arial Bold"/>
                <a:sym typeface="Arial Bold"/>
              </a:rPr>
              <a:t>Methodology 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369004" y="2238018"/>
            <a:ext cx="12298561" cy="7772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388626" indent="-194313" lvl="1">
              <a:lnSpc>
                <a:spcPts val="2160"/>
              </a:lnSpc>
              <a:buFont typeface="Arial"/>
              <a:buChar char="•"/>
            </a:pPr>
            <a:r>
              <a:rPr lang="en-US" b="true" sz="1800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Problem Analysis &amp; Planning</a:t>
            </a:r>
          </a:p>
          <a:p>
            <a:pPr algn="just">
              <a:lnSpc>
                <a:spcPts val="2160"/>
              </a:lnSpc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-US" sz="1800" b="true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Objective: Decide sprinkler ON/OFF using past sensor readings to create a simulated smart irrigation system.</a:t>
            </a:r>
          </a:p>
          <a:p>
            <a:pPr algn="just">
              <a:lnSpc>
                <a:spcPts val="2160"/>
              </a:lnSpc>
            </a:pPr>
          </a:p>
          <a:p>
            <a:pPr algn="just" marL="388626" indent="-194313" lvl="1">
              <a:lnSpc>
                <a:spcPts val="2160"/>
              </a:lnSpc>
              <a:buFont typeface="Arial"/>
              <a:buChar char="•"/>
            </a:pPr>
            <a:r>
              <a:rPr lang="en-US" b="true" sz="1800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Dataset Acquisition</a:t>
            </a:r>
          </a:p>
          <a:p>
            <a:pPr algn="just">
              <a:lnSpc>
                <a:spcPts val="2160"/>
              </a:lnSpc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-US" sz="1800" b="true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Used a historical irrigation dataset with 20 environmental sensor inputs and 3 sprinkler output labels </a:t>
            </a:r>
          </a:p>
          <a:p>
            <a:pPr algn="just">
              <a:lnSpc>
                <a:spcPts val="2160"/>
              </a:lnSpc>
            </a:pPr>
            <a:r>
              <a:rPr lang="en-US" sz="1800" b="true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      </a:t>
            </a:r>
            <a:r>
              <a:rPr lang="en-US" sz="1800" b="true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(0 = OFF, 1 = ON).</a:t>
            </a:r>
          </a:p>
          <a:p>
            <a:pPr algn="just">
              <a:lnSpc>
                <a:spcPts val="2160"/>
              </a:lnSpc>
            </a:pPr>
          </a:p>
          <a:p>
            <a:pPr algn="just" marL="388626" indent="-194313" lvl="1">
              <a:lnSpc>
                <a:spcPts val="2160"/>
              </a:lnSpc>
              <a:buFont typeface="Arial"/>
              <a:buChar char="•"/>
            </a:pPr>
            <a:r>
              <a:rPr lang="en-US" b="true" sz="1800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Data Cleaning &amp; Scaling</a:t>
            </a:r>
          </a:p>
          <a:p>
            <a:pPr algn="just">
              <a:lnSpc>
                <a:spcPts val="2160"/>
              </a:lnSpc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-US" sz="1800" b="true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Removed unnecessary/index columns to keep only relevant features.</a:t>
            </a:r>
          </a:p>
          <a:p>
            <a:pPr algn="just">
              <a:lnSpc>
                <a:spcPts val="2160"/>
              </a:lnSpc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-US" sz="1800" b="true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Scaled sensor values to a range of 0 to 1 using MinMaxScaler for model compatibility.</a:t>
            </a:r>
          </a:p>
          <a:p>
            <a:pPr algn="just">
              <a:lnSpc>
                <a:spcPts val="2160"/>
              </a:lnSpc>
            </a:pPr>
          </a:p>
          <a:p>
            <a:pPr algn="just" marL="388626" indent="-194313" lvl="1">
              <a:lnSpc>
                <a:spcPts val="2160"/>
              </a:lnSpc>
              <a:buFont typeface="Arial"/>
              <a:buChar char="•"/>
            </a:pPr>
            <a:r>
              <a:rPr lang="en-US" b="true" sz="1800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Exploratory Data Analysis (EDA)</a:t>
            </a:r>
          </a:p>
          <a:p>
            <a:pPr algn="just">
              <a:lnSpc>
                <a:spcPts val="2160"/>
              </a:lnSpc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-US" sz="1800" b="true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Reviewed dataset structure using functions like .head() and .info().</a:t>
            </a:r>
          </a:p>
          <a:p>
            <a:pPr algn="just">
              <a:lnSpc>
                <a:spcPts val="2160"/>
              </a:lnSpc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-US" sz="1800" b="true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Checked sensor value ranges and output balance for reliable model training.</a:t>
            </a:r>
          </a:p>
          <a:p>
            <a:pPr algn="just">
              <a:lnSpc>
                <a:spcPts val="2160"/>
              </a:lnSpc>
            </a:pPr>
          </a:p>
          <a:p>
            <a:pPr algn="just" marL="388626" indent="-194313" lvl="1">
              <a:lnSpc>
                <a:spcPts val="2160"/>
              </a:lnSpc>
              <a:buFont typeface="Arial"/>
              <a:buChar char="•"/>
            </a:pPr>
            <a:r>
              <a:rPr lang="en-US" b="true" sz="1800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Machine Learning Model Training</a:t>
            </a:r>
          </a:p>
          <a:p>
            <a:pPr algn="just">
              <a:lnSpc>
                <a:spcPts val="2160"/>
              </a:lnSpc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-US" sz="1800" b="true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Split dataset into 80% training and 20% testing.</a:t>
            </a:r>
          </a:p>
          <a:p>
            <a:pPr algn="just">
              <a:lnSpc>
                <a:spcPts val="2160"/>
              </a:lnSpc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-US" sz="1800" b="true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Used a Random Forest Classifier inside MultiOutputClassifier to predict all 3 sprinklers simultaneously.</a:t>
            </a:r>
          </a:p>
          <a:p>
            <a:pPr algn="just">
              <a:lnSpc>
                <a:spcPts val="2160"/>
              </a:lnSpc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-US" sz="1800" b="true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Evaluated performance using a classification report.</a:t>
            </a:r>
          </a:p>
          <a:p>
            <a:pPr algn="just">
              <a:lnSpc>
                <a:spcPts val="2160"/>
              </a:lnSpc>
            </a:pPr>
          </a:p>
          <a:p>
            <a:pPr algn="just" marL="388626" indent="-194313" lvl="1">
              <a:lnSpc>
                <a:spcPts val="2160"/>
              </a:lnSpc>
              <a:buFont typeface="Arial"/>
              <a:buChar char="•"/>
            </a:pPr>
            <a:r>
              <a:rPr lang="en-US" b="true" sz="1800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Model Saving &amp; Application Integration</a:t>
            </a:r>
          </a:p>
          <a:p>
            <a:pPr algn="just">
              <a:lnSpc>
                <a:spcPts val="2160"/>
              </a:lnSpc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-US" sz="1800" b="true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Saved the trained model as Farm_Irrigation_System.pkl using joblib.</a:t>
            </a:r>
          </a:p>
          <a:p>
            <a:pPr algn="just">
              <a:lnSpc>
                <a:spcPts val="2160"/>
              </a:lnSpc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-US" sz="1800" b="true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Linked the model with the Streamlit app for prediction.</a:t>
            </a:r>
          </a:p>
          <a:p>
            <a:pPr algn="just">
              <a:lnSpc>
                <a:spcPts val="2160"/>
              </a:lnSpc>
            </a:pPr>
          </a:p>
          <a:p>
            <a:pPr algn="just" marL="388626" indent="-194313" lvl="1">
              <a:lnSpc>
                <a:spcPts val="2160"/>
              </a:lnSpc>
              <a:buFont typeface="Arial"/>
              <a:buChar char="•"/>
            </a:pPr>
            <a:r>
              <a:rPr lang="en-US" b="true" sz="1800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Web App Creation &amp; Local Simulation</a:t>
            </a:r>
          </a:p>
          <a:p>
            <a:pPr algn="just">
              <a:lnSpc>
                <a:spcPts val="2160"/>
              </a:lnSpc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-US" sz="1800" b="true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Built a Streamlit interface with 20 sliders for sensor simulation.</a:t>
            </a:r>
          </a:p>
          <a:p>
            <a:pPr algn="just">
              <a:lnSpc>
                <a:spcPts val="2160"/>
              </a:lnSpc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-US" sz="1800" b="true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Predict button displays ON/OFF sprinkler results.</a:t>
            </a:r>
          </a:p>
          <a:p>
            <a:pPr algn="just">
              <a:lnSpc>
                <a:spcPts val="2160"/>
              </a:lnSpc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-US" sz="1800" b="true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Tested locally using streamlit run app.py.</a:t>
            </a:r>
          </a:p>
          <a:p>
            <a:pPr algn="just">
              <a:lnSpc>
                <a:spcPts val="2160"/>
              </a:lnSpc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15109032" y="117003"/>
            <a:ext cx="2700338" cy="863271"/>
            <a:chOff x="0" y="0"/>
            <a:chExt cx="3600450" cy="1151028"/>
          </a:xfrm>
        </p:grpSpPr>
        <p:sp>
          <p:nvSpPr>
            <p:cNvPr name="Freeform 3" id="3" descr="A close up of a sign  Description automatically generated"/>
            <p:cNvSpPr/>
            <p:nvPr/>
          </p:nvSpPr>
          <p:spPr>
            <a:xfrm flipH="false" flipV="false" rot="0">
              <a:off x="0" y="0"/>
              <a:ext cx="3600450" cy="1151001"/>
            </a:xfrm>
            <a:custGeom>
              <a:avLst/>
              <a:gdLst/>
              <a:ahLst/>
              <a:cxnLst/>
              <a:rect r="r" b="b" t="t" l="l"/>
              <a:pathLst>
                <a:path h="1151001" w="3600450">
                  <a:moveTo>
                    <a:pt x="0" y="0"/>
                  </a:moveTo>
                  <a:lnTo>
                    <a:pt x="3600450" y="0"/>
                  </a:lnTo>
                  <a:lnTo>
                    <a:pt x="3600450" y="1151001"/>
                  </a:lnTo>
                  <a:lnTo>
                    <a:pt x="0" y="115100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-4570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0">
            <a:off x="-19048" y="-19050"/>
            <a:ext cx="14782800" cy="1114545"/>
            <a:chOff x="0" y="0"/>
            <a:chExt cx="19710400" cy="148606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25400" y="25400"/>
              <a:ext cx="19659600" cy="1435227"/>
            </a:xfrm>
            <a:custGeom>
              <a:avLst/>
              <a:gdLst/>
              <a:ahLst/>
              <a:cxnLst/>
              <a:rect r="r" b="b" t="t" l="l"/>
              <a:pathLst>
                <a:path h="1435227" w="19659600">
                  <a:moveTo>
                    <a:pt x="0" y="0"/>
                  </a:moveTo>
                  <a:lnTo>
                    <a:pt x="19659600" y="0"/>
                  </a:lnTo>
                  <a:lnTo>
                    <a:pt x="19659600" y="1435227"/>
                  </a:lnTo>
                  <a:lnTo>
                    <a:pt x="0" y="1435227"/>
                  </a:lnTo>
                  <a:close/>
                </a:path>
              </a:pathLst>
            </a:custGeom>
            <a:solidFill>
              <a:srgbClr val="213264"/>
            </a:solid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9710400" cy="1486027"/>
            </a:xfrm>
            <a:custGeom>
              <a:avLst/>
              <a:gdLst/>
              <a:ahLst/>
              <a:cxnLst/>
              <a:rect r="r" b="b" t="t" l="l"/>
              <a:pathLst>
                <a:path h="1486027" w="19710400">
                  <a:moveTo>
                    <a:pt x="25400" y="0"/>
                  </a:moveTo>
                  <a:lnTo>
                    <a:pt x="19685000" y="0"/>
                  </a:lnTo>
                  <a:cubicBezTo>
                    <a:pt x="19698970" y="0"/>
                    <a:pt x="19710400" y="11430"/>
                    <a:pt x="19710400" y="25400"/>
                  </a:cubicBezTo>
                  <a:lnTo>
                    <a:pt x="19710400" y="1460627"/>
                  </a:lnTo>
                  <a:cubicBezTo>
                    <a:pt x="19710400" y="1474597"/>
                    <a:pt x="19698970" y="1486027"/>
                    <a:pt x="19685000" y="1486027"/>
                  </a:cubicBezTo>
                  <a:lnTo>
                    <a:pt x="25400" y="1486027"/>
                  </a:lnTo>
                  <a:cubicBezTo>
                    <a:pt x="11430" y="1486027"/>
                    <a:pt x="0" y="1474597"/>
                    <a:pt x="0" y="1460627"/>
                  </a:cubicBezTo>
                  <a:lnTo>
                    <a:pt x="0" y="25400"/>
                  </a:lnTo>
                  <a:cubicBezTo>
                    <a:pt x="0" y="11430"/>
                    <a:pt x="11430" y="0"/>
                    <a:pt x="25400" y="0"/>
                  </a:cubicBezTo>
                  <a:moveTo>
                    <a:pt x="25400" y="50800"/>
                  </a:moveTo>
                  <a:lnTo>
                    <a:pt x="25400" y="25400"/>
                  </a:lnTo>
                  <a:lnTo>
                    <a:pt x="50800" y="25400"/>
                  </a:lnTo>
                  <a:lnTo>
                    <a:pt x="50800" y="1460627"/>
                  </a:lnTo>
                  <a:lnTo>
                    <a:pt x="25400" y="1460627"/>
                  </a:lnTo>
                  <a:lnTo>
                    <a:pt x="25400" y="1435227"/>
                  </a:lnTo>
                  <a:lnTo>
                    <a:pt x="19685000" y="1435227"/>
                  </a:lnTo>
                  <a:lnTo>
                    <a:pt x="19685000" y="1460627"/>
                  </a:lnTo>
                  <a:lnTo>
                    <a:pt x="19659600" y="1460627"/>
                  </a:lnTo>
                  <a:lnTo>
                    <a:pt x="19659600" y="25400"/>
                  </a:lnTo>
                  <a:lnTo>
                    <a:pt x="19685000" y="25400"/>
                  </a:lnTo>
                  <a:lnTo>
                    <a:pt x="19685000" y="50800"/>
                  </a:lnTo>
                  <a:lnTo>
                    <a:pt x="25400" y="50800"/>
                  </a:lnTo>
                  <a:close/>
                </a:path>
              </a:pathLst>
            </a:custGeom>
            <a:solidFill>
              <a:srgbClr val="213264"/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14833450" y="-628"/>
            <a:ext cx="168424" cy="1098536"/>
            <a:chOff x="0" y="0"/>
            <a:chExt cx="224566" cy="1464714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24536" cy="1464691"/>
            </a:xfrm>
            <a:custGeom>
              <a:avLst/>
              <a:gdLst/>
              <a:ahLst/>
              <a:cxnLst/>
              <a:rect r="r" b="b" t="t" l="l"/>
              <a:pathLst>
                <a:path h="1464691" w="224536">
                  <a:moveTo>
                    <a:pt x="0" y="0"/>
                  </a:moveTo>
                  <a:lnTo>
                    <a:pt x="224536" y="0"/>
                  </a:lnTo>
                  <a:lnTo>
                    <a:pt x="224536" y="1464691"/>
                  </a:lnTo>
                  <a:lnTo>
                    <a:pt x="0" y="1464691"/>
                  </a:lnTo>
                  <a:close/>
                </a:path>
              </a:pathLst>
            </a:custGeom>
            <a:solidFill>
              <a:srgbClr val="7FBA00"/>
            </a:solidFill>
          </p:spPr>
        </p:sp>
      </p:grpSp>
      <p:grpSp>
        <p:nvGrpSpPr>
          <p:cNvPr name="Group 9" id="9"/>
          <p:cNvGrpSpPr>
            <a:grpSpLocks noChangeAspect="true"/>
          </p:cNvGrpSpPr>
          <p:nvPr/>
        </p:nvGrpSpPr>
        <p:grpSpPr>
          <a:xfrm rot="0">
            <a:off x="0" y="-19050"/>
            <a:ext cx="14758988" cy="1085852"/>
            <a:chOff x="0" y="0"/>
            <a:chExt cx="19678650" cy="1447802"/>
          </a:xfrm>
        </p:grpSpPr>
        <p:sp>
          <p:nvSpPr>
            <p:cNvPr name="Freeform 10" id="10" descr="A blue and white background  Description automatically generated with medium confidence"/>
            <p:cNvSpPr/>
            <p:nvPr/>
          </p:nvSpPr>
          <p:spPr>
            <a:xfrm flipH="false" flipV="false" rot="0">
              <a:off x="0" y="0"/>
              <a:ext cx="19678650" cy="1447800"/>
            </a:xfrm>
            <a:custGeom>
              <a:avLst/>
              <a:gdLst/>
              <a:ahLst/>
              <a:cxnLst/>
              <a:rect r="r" b="b" t="t" l="l"/>
              <a:pathLst>
                <a:path h="1447800" w="19678650">
                  <a:moveTo>
                    <a:pt x="0" y="0"/>
                  </a:moveTo>
                  <a:lnTo>
                    <a:pt x="19678650" y="0"/>
                  </a:lnTo>
                  <a:lnTo>
                    <a:pt x="19678650" y="1447800"/>
                  </a:lnTo>
                  <a:lnTo>
                    <a:pt x="0" y="14478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16000"/>
              </a:blip>
              <a:stretch>
                <a:fillRect l="0" t="-213488" r="-1645" b="-549998"/>
              </a:stretch>
            </a:blip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17887950" y="-628"/>
            <a:ext cx="400050" cy="1098536"/>
            <a:chOff x="0" y="0"/>
            <a:chExt cx="533400" cy="1464714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533400" cy="1464691"/>
            </a:xfrm>
            <a:custGeom>
              <a:avLst/>
              <a:gdLst/>
              <a:ahLst/>
              <a:cxnLst/>
              <a:rect r="r" b="b" t="t" l="l"/>
              <a:pathLst>
                <a:path h="1464691" w="533400">
                  <a:moveTo>
                    <a:pt x="0" y="0"/>
                  </a:moveTo>
                  <a:lnTo>
                    <a:pt x="533400" y="0"/>
                  </a:lnTo>
                  <a:lnTo>
                    <a:pt x="533400" y="1464691"/>
                  </a:lnTo>
                  <a:lnTo>
                    <a:pt x="0" y="1464691"/>
                  </a:lnTo>
                  <a:close/>
                </a:path>
              </a:pathLst>
            </a:custGeom>
            <a:solidFill>
              <a:srgbClr val="FED500"/>
            </a:solidFill>
          </p:spPr>
        </p:sp>
      </p:grpSp>
      <p:sp>
        <p:nvSpPr>
          <p:cNvPr name="TextBox 13" id="13"/>
          <p:cNvSpPr txBox="true"/>
          <p:nvPr/>
        </p:nvSpPr>
        <p:spPr>
          <a:xfrm rot="0">
            <a:off x="474096" y="1560663"/>
            <a:ext cx="8971059" cy="575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00"/>
              </a:lnSpc>
            </a:pPr>
            <a:r>
              <a:rPr lang="en-US" sz="3000" b="true">
                <a:solidFill>
                  <a:srgbClr val="213163"/>
                </a:solidFill>
                <a:latin typeface="Arial Bold"/>
                <a:ea typeface="Arial Bold"/>
                <a:cs typeface="Arial Bold"/>
                <a:sym typeface="Arial Bold"/>
              </a:rPr>
              <a:t>Problem Statement:  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298523" y="2312652"/>
            <a:ext cx="15546943" cy="3238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388626" indent="-194313" lvl="1">
              <a:lnSpc>
                <a:spcPts val="2160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1800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Farmers </a:t>
            </a:r>
            <a:r>
              <a:rPr lang="en-US" b="true" sz="1800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often struggle to decide the correct time to irrigate crops, which may lead to overwatering or underwatering.</a:t>
            </a:r>
          </a:p>
          <a:p>
            <a:pPr algn="just">
              <a:lnSpc>
                <a:spcPts val="2160"/>
              </a:lnSpc>
              <a:spcBef>
                <a:spcPct val="0"/>
              </a:spcBef>
            </a:pPr>
          </a:p>
          <a:p>
            <a:pPr algn="just" marL="388626" indent="-194313" lvl="1">
              <a:lnSpc>
                <a:spcPts val="2160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1800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Manual monitoring of soil and environmental conditions is time-consuming and not always accurate.</a:t>
            </a:r>
          </a:p>
          <a:p>
            <a:pPr algn="just">
              <a:lnSpc>
                <a:spcPts val="2160"/>
              </a:lnSpc>
              <a:spcBef>
                <a:spcPct val="0"/>
              </a:spcBef>
            </a:pPr>
          </a:p>
          <a:p>
            <a:pPr algn="just" marL="388626" indent="-194313" lvl="1">
              <a:lnSpc>
                <a:spcPts val="2160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1800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Unplanned irrigation causes wastage of water and energy, reducing agricultural efficiency.</a:t>
            </a:r>
          </a:p>
          <a:p>
            <a:pPr algn="just">
              <a:lnSpc>
                <a:spcPts val="2160"/>
              </a:lnSpc>
              <a:spcBef>
                <a:spcPct val="0"/>
              </a:spcBef>
            </a:pPr>
          </a:p>
          <a:p>
            <a:pPr algn="just" marL="388626" indent="-194313" lvl="1">
              <a:lnSpc>
                <a:spcPts val="2160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1800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There is a lack of a simple decision-support system that can analyze environmental data and recommend sprinkler activation automatically.</a:t>
            </a:r>
          </a:p>
          <a:p>
            <a:pPr algn="just">
              <a:lnSpc>
                <a:spcPts val="2160"/>
              </a:lnSpc>
              <a:spcBef>
                <a:spcPct val="0"/>
              </a:spcBef>
            </a:pPr>
          </a:p>
          <a:p>
            <a:pPr algn="just" marL="388626" indent="-194313" lvl="1">
              <a:lnSpc>
                <a:spcPts val="2160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1800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Traditional irrigation systems are not data-driven and cannot adapt to changing weather or soil conditions.</a:t>
            </a:r>
          </a:p>
          <a:p>
            <a:pPr algn="just">
              <a:lnSpc>
                <a:spcPts val="2160"/>
              </a:lnSpc>
              <a:spcBef>
                <a:spcPct val="0"/>
              </a:spcBef>
            </a:pPr>
          </a:p>
          <a:p>
            <a:pPr algn="just" marL="388626" indent="-194313" lvl="1">
              <a:lnSpc>
                <a:spcPts val="2160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1800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Human dependency in irrigation management increases labor costs and the risk of delayed watering, which may harm crops.</a:t>
            </a:r>
          </a:p>
          <a:p>
            <a:pPr algn="just">
              <a:lnSpc>
                <a:spcPts val="216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15109032" y="117003"/>
            <a:ext cx="2700338" cy="863271"/>
            <a:chOff x="0" y="0"/>
            <a:chExt cx="3600450" cy="1151028"/>
          </a:xfrm>
        </p:grpSpPr>
        <p:sp>
          <p:nvSpPr>
            <p:cNvPr name="Freeform 3" id="3" descr="A close up of a sign  Description automatically generated"/>
            <p:cNvSpPr/>
            <p:nvPr/>
          </p:nvSpPr>
          <p:spPr>
            <a:xfrm flipH="false" flipV="false" rot="0">
              <a:off x="0" y="0"/>
              <a:ext cx="3600450" cy="1151001"/>
            </a:xfrm>
            <a:custGeom>
              <a:avLst/>
              <a:gdLst/>
              <a:ahLst/>
              <a:cxnLst/>
              <a:rect r="r" b="b" t="t" l="l"/>
              <a:pathLst>
                <a:path h="1151001" w="3600450">
                  <a:moveTo>
                    <a:pt x="0" y="0"/>
                  </a:moveTo>
                  <a:lnTo>
                    <a:pt x="3600450" y="0"/>
                  </a:lnTo>
                  <a:lnTo>
                    <a:pt x="3600450" y="1151001"/>
                  </a:lnTo>
                  <a:lnTo>
                    <a:pt x="0" y="115100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-4570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0">
            <a:off x="-19048" y="-19050"/>
            <a:ext cx="14782800" cy="1114545"/>
            <a:chOff x="0" y="0"/>
            <a:chExt cx="19710400" cy="148606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25400" y="25400"/>
              <a:ext cx="19659600" cy="1435227"/>
            </a:xfrm>
            <a:custGeom>
              <a:avLst/>
              <a:gdLst/>
              <a:ahLst/>
              <a:cxnLst/>
              <a:rect r="r" b="b" t="t" l="l"/>
              <a:pathLst>
                <a:path h="1435227" w="19659600">
                  <a:moveTo>
                    <a:pt x="0" y="0"/>
                  </a:moveTo>
                  <a:lnTo>
                    <a:pt x="19659600" y="0"/>
                  </a:lnTo>
                  <a:lnTo>
                    <a:pt x="19659600" y="1435227"/>
                  </a:lnTo>
                  <a:lnTo>
                    <a:pt x="0" y="1435227"/>
                  </a:lnTo>
                  <a:close/>
                </a:path>
              </a:pathLst>
            </a:custGeom>
            <a:solidFill>
              <a:srgbClr val="213264"/>
            </a:solid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9710400" cy="1486027"/>
            </a:xfrm>
            <a:custGeom>
              <a:avLst/>
              <a:gdLst/>
              <a:ahLst/>
              <a:cxnLst/>
              <a:rect r="r" b="b" t="t" l="l"/>
              <a:pathLst>
                <a:path h="1486027" w="19710400">
                  <a:moveTo>
                    <a:pt x="25400" y="0"/>
                  </a:moveTo>
                  <a:lnTo>
                    <a:pt x="19685000" y="0"/>
                  </a:lnTo>
                  <a:cubicBezTo>
                    <a:pt x="19698970" y="0"/>
                    <a:pt x="19710400" y="11430"/>
                    <a:pt x="19710400" y="25400"/>
                  </a:cubicBezTo>
                  <a:lnTo>
                    <a:pt x="19710400" y="1460627"/>
                  </a:lnTo>
                  <a:cubicBezTo>
                    <a:pt x="19710400" y="1474597"/>
                    <a:pt x="19698970" y="1486027"/>
                    <a:pt x="19685000" y="1486027"/>
                  </a:cubicBezTo>
                  <a:lnTo>
                    <a:pt x="25400" y="1486027"/>
                  </a:lnTo>
                  <a:cubicBezTo>
                    <a:pt x="11430" y="1486027"/>
                    <a:pt x="0" y="1474597"/>
                    <a:pt x="0" y="1460627"/>
                  </a:cubicBezTo>
                  <a:lnTo>
                    <a:pt x="0" y="25400"/>
                  </a:lnTo>
                  <a:cubicBezTo>
                    <a:pt x="0" y="11430"/>
                    <a:pt x="11430" y="0"/>
                    <a:pt x="25400" y="0"/>
                  </a:cubicBezTo>
                  <a:moveTo>
                    <a:pt x="25400" y="50800"/>
                  </a:moveTo>
                  <a:lnTo>
                    <a:pt x="25400" y="25400"/>
                  </a:lnTo>
                  <a:lnTo>
                    <a:pt x="50800" y="25400"/>
                  </a:lnTo>
                  <a:lnTo>
                    <a:pt x="50800" y="1460627"/>
                  </a:lnTo>
                  <a:lnTo>
                    <a:pt x="25400" y="1460627"/>
                  </a:lnTo>
                  <a:lnTo>
                    <a:pt x="25400" y="1435227"/>
                  </a:lnTo>
                  <a:lnTo>
                    <a:pt x="19685000" y="1435227"/>
                  </a:lnTo>
                  <a:lnTo>
                    <a:pt x="19685000" y="1460627"/>
                  </a:lnTo>
                  <a:lnTo>
                    <a:pt x="19659600" y="1460627"/>
                  </a:lnTo>
                  <a:lnTo>
                    <a:pt x="19659600" y="25400"/>
                  </a:lnTo>
                  <a:lnTo>
                    <a:pt x="19685000" y="25400"/>
                  </a:lnTo>
                  <a:lnTo>
                    <a:pt x="19685000" y="50800"/>
                  </a:lnTo>
                  <a:lnTo>
                    <a:pt x="25400" y="50800"/>
                  </a:lnTo>
                  <a:close/>
                </a:path>
              </a:pathLst>
            </a:custGeom>
            <a:solidFill>
              <a:srgbClr val="213264"/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14833450" y="-628"/>
            <a:ext cx="168424" cy="1098536"/>
            <a:chOff x="0" y="0"/>
            <a:chExt cx="224566" cy="1464714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24536" cy="1464691"/>
            </a:xfrm>
            <a:custGeom>
              <a:avLst/>
              <a:gdLst/>
              <a:ahLst/>
              <a:cxnLst/>
              <a:rect r="r" b="b" t="t" l="l"/>
              <a:pathLst>
                <a:path h="1464691" w="224536">
                  <a:moveTo>
                    <a:pt x="0" y="0"/>
                  </a:moveTo>
                  <a:lnTo>
                    <a:pt x="224536" y="0"/>
                  </a:lnTo>
                  <a:lnTo>
                    <a:pt x="224536" y="1464691"/>
                  </a:lnTo>
                  <a:lnTo>
                    <a:pt x="0" y="1464691"/>
                  </a:lnTo>
                  <a:close/>
                </a:path>
              </a:pathLst>
            </a:custGeom>
            <a:solidFill>
              <a:srgbClr val="7FBA00"/>
            </a:solidFill>
          </p:spPr>
        </p:sp>
      </p:grpSp>
      <p:grpSp>
        <p:nvGrpSpPr>
          <p:cNvPr name="Group 9" id="9"/>
          <p:cNvGrpSpPr>
            <a:grpSpLocks noChangeAspect="true"/>
          </p:cNvGrpSpPr>
          <p:nvPr/>
        </p:nvGrpSpPr>
        <p:grpSpPr>
          <a:xfrm rot="0">
            <a:off x="0" y="-19050"/>
            <a:ext cx="14758988" cy="1085852"/>
            <a:chOff x="0" y="0"/>
            <a:chExt cx="19678650" cy="1447802"/>
          </a:xfrm>
        </p:grpSpPr>
        <p:sp>
          <p:nvSpPr>
            <p:cNvPr name="Freeform 10" id="10" descr="A blue and white background  Description automatically generated with medium confidence"/>
            <p:cNvSpPr/>
            <p:nvPr/>
          </p:nvSpPr>
          <p:spPr>
            <a:xfrm flipH="false" flipV="false" rot="0">
              <a:off x="0" y="0"/>
              <a:ext cx="19678650" cy="1447800"/>
            </a:xfrm>
            <a:custGeom>
              <a:avLst/>
              <a:gdLst/>
              <a:ahLst/>
              <a:cxnLst/>
              <a:rect r="r" b="b" t="t" l="l"/>
              <a:pathLst>
                <a:path h="1447800" w="19678650">
                  <a:moveTo>
                    <a:pt x="0" y="0"/>
                  </a:moveTo>
                  <a:lnTo>
                    <a:pt x="19678650" y="0"/>
                  </a:lnTo>
                  <a:lnTo>
                    <a:pt x="19678650" y="1447800"/>
                  </a:lnTo>
                  <a:lnTo>
                    <a:pt x="0" y="14478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16000"/>
              </a:blip>
              <a:stretch>
                <a:fillRect l="0" t="-213488" r="-1645" b="-549998"/>
              </a:stretch>
            </a:blip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17887950" y="-628"/>
            <a:ext cx="400050" cy="1098536"/>
            <a:chOff x="0" y="0"/>
            <a:chExt cx="533400" cy="1464714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533400" cy="1464691"/>
            </a:xfrm>
            <a:custGeom>
              <a:avLst/>
              <a:gdLst/>
              <a:ahLst/>
              <a:cxnLst/>
              <a:rect r="r" b="b" t="t" l="l"/>
              <a:pathLst>
                <a:path h="1464691" w="533400">
                  <a:moveTo>
                    <a:pt x="0" y="0"/>
                  </a:moveTo>
                  <a:lnTo>
                    <a:pt x="533400" y="0"/>
                  </a:lnTo>
                  <a:lnTo>
                    <a:pt x="533400" y="1464691"/>
                  </a:lnTo>
                  <a:lnTo>
                    <a:pt x="0" y="1464691"/>
                  </a:lnTo>
                  <a:close/>
                </a:path>
              </a:pathLst>
            </a:custGeom>
            <a:solidFill>
              <a:srgbClr val="FED500"/>
            </a:solidFill>
          </p:spPr>
        </p:sp>
      </p:grpSp>
      <p:sp>
        <p:nvSpPr>
          <p:cNvPr name="TextBox 13" id="13"/>
          <p:cNvSpPr txBox="true"/>
          <p:nvPr/>
        </p:nvSpPr>
        <p:spPr>
          <a:xfrm rot="0">
            <a:off x="474096" y="1560663"/>
            <a:ext cx="8971059" cy="575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00"/>
              </a:lnSpc>
            </a:pPr>
            <a:r>
              <a:rPr lang="en-US" sz="3000" b="true">
                <a:solidFill>
                  <a:srgbClr val="213163"/>
                </a:solidFill>
                <a:latin typeface="Arial Bold"/>
                <a:ea typeface="Arial Bold"/>
                <a:cs typeface="Arial Bold"/>
                <a:sym typeface="Arial Bold"/>
              </a:rPr>
              <a:t>Solution:  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696689" y="8052793"/>
            <a:ext cx="1721287" cy="3873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 b="true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GITHUB LINK: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358974" y="2353883"/>
            <a:ext cx="14547533" cy="4572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388626" indent="-194313" lvl="1">
              <a:lnSpc>
                <a:spcPts val="2160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1800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Smart Irrigation Framew</a:t>
            </a:r>
            <a:r>
              <a:rPr lang="en-US" b="true" sz="1800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ork</a:t>
            </a:r>
          </a:p>
          <a:p>
            <a:pPr algn="just">
              <a:lnSpc>
                <a:spcPts val="2160"/>
              </a:lnSpc>
              <a:spcBef>
                <a:spcPct val="0"/>
              </a:spcBef>
            </a:pPr>
          </a:p>
          <a:p>
            <a:pPr algn="just">
              <a:lnSpc>
                <a:spcPts val="2160"/>
              </a:lnSpc>
              <a:spcBef>
                <a:spcPct val="0"/>
              </a:spcBef>
            </a:pPr>
            <a:r>
              <a:rPr lang="en-US" b="true" sz="1800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      Implement a system using 20 environmental sensors and 3 automated sprinklers to support intelligent irrigation decisions.</a:t>
            </a:r>
          </a:p>
          <a:p>
            <a:pPr algn="just">
              <a:lnSpc>
                <a:spcPts val="2160"/>
              </a:lnSpc>
              <a:spcBef>
                <a:spcPct val="0"/>
              </a:spcBef>
            </a:pPr>
          </a:p>
          <a:p>
            <a:pPr algn="just" marL="388626" indent="-194313" lvl="1">
              <a:lnSpc>
                <a:spcPts val="2160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1800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Machine Learning–Based Prediction</a:t>
            </a:r>
          </a:p>
          <a:p>
            <a:pPr algn="just">
              <a:lnSpc>
                <a:spcPts val="2160"/>
              </a:lnSpc>
              <a:spcBef>
                <a:spcPct val="0"/>
              </a:spcBef>
            </a:pPr>
          </a:p>
          <a:p>
            <a:pPr algn="just">
              <a:lnSpc>
                <a:spcPts val="2160"/>
              </a:lnSpc>
              <a:spcBef>
                <a:spcPct val="0"/>
              </a:spcBef>
            </a:pPr>
            <a:r>
              <a:rPr lang="en-US" b="true" sz="1800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      Train a model on historical sensor and sprinkler data to determine which sprinklers should be ON or OFF under different </a:t>
            </a:r>
          </a:p>
          <a:p>
            <a:pPr algn="just">
              <a:lnSpc>
                <a:spcPts val="2160"/>
              </a:lnSpc>
              <a:spcBef>
                <a:spcPct val="0"/>
              </a:spcBef>
            </a:pPr>
            <a:r>
              <a:rPr lang="en-US" b="true" sz="1800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      conditions.</a:t>
            </a:r>
          </a:p>
          <a:p>
            <a:pPr algn="just">
              <a:lnSpc>
                <a:spcPts val="2160"/>
              </a:lnSpc>
              <a:spcBef>
                <a:spcPct val="0"/>
              </a:spcBef>
            </a:pPr>
          </a:p>
          <a:p>
            <a:pPr algn="just" marL="388626" indent="-194313" lvl="1">
              <a:lnSpc>
                <a:spcPts val="2160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1800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Simulation through a Streamlit Web App</a:t>
            </a:r>
          </a:p>
          <a:p>
            <a:pPr algn="just">
              <a:lnSpc>
                <a:spcPts val="2160"/>
              </a:lnSpc>
              <a:spcBef>
                <a:spcPct val="0"/>
              </a:spcBef>
            </a:pPr>
          </a:p>
          <a:p>
            <a:pPr algn="just">
              <a:lnSpc>
                <a:spcPts val="2160"/>
              </a:lnSpc>
              <a:spcBef>
                <a:spcPct val="0"/>
              </a:spcBef>
            </a:pPr>
            <a:r>
              <a:rPr lang="en-US" b="true" sz="1800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      Provide a user-friendly interface with sliders to mimic sensor readings, allowing users to see sprinkler status predictions instantly.</a:t>
            </a:r>
          </a:p>
          <a:p>
            <a:pPr algn="just">
              <a:lnSpc>
                <a:spcPts val="2160"/>
              </a:lnSpc>
              <a:spcBef>
                <a:spcPct val="0"/>
              </a:spcBef>
            </a:pPr>
          </a:p>
          <a:p>
            <a:pPr algn="just" marL="388626" indent="-194313" lvl="1">
              <a:lnSpc>
                <a:spcPts val="2160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1800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Water Optimization and Automation</a:t>
            </a:r>
          </a:p>
          <a:p>
            <a:pPr algn="just">
              <a:lnSpc>
                <a:spcPts val="2160"/>
              </a:lnSpc>
              <a:spcBef>
                <a:spcPct val="0"/>
              </a:spcBef>
            </a:pPr>
          </a:p>
          <a:p>
            <a:pPr algn="just">
              <a:lnSpc>
                <a:spcPts val="2160"/>
              </a:lnSpc>
              <a:spcBef>
                <a:spcPct val="0"/>
              </a:spcBef>
            </a:pPr>
            <a:r>
              <a:rPr lang="en-US" b="true" sz="1800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      </a:t>
            </a:r>
            <a:r>
              <a:rPr lang="en-US" b="true" sz="1800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Ensure water is supplied only when required, minimizing water wastage and manual effort in crop irrigation.</a:t>
            </a:r>
          </a:p>
          <a:p>
            <a:pPr algn="just">
              <a:lnSpc>
                <a:spcPts val="2160"/>
              </a:lnSpc>
              <a:spcBef>
                <a:spcPct val="0"/>
              </a:spcBef>
            </a:pPr>
          </a:p>
        </p:txBody>
      </p:sp>
      <p:sp>
        <p:nvSpPr>
          <p:cNvPr name="TextBox 16" id="16"/>
          <p:cNvSpPr txBox="true"/>
          <p:nvPr/>
        </p:nvSpPr>
        <p:spPr>
          <a:xfrm rot="0">
            <a:off x="3417976" y="8100418"/>
            <a:ext cx="6067783" cy="314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03"/>
              </a:lnSpc>
            </a:pPr>
            <a:r>
              <a:rPr lang="en-US" b="true" sz="1836" u="sng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  <a:hlinkClick r:id="rId4" tooltip="https://github.com/Madhav-M-Nambiar/Smart-Irrigation"/>
              </a:rPr>
              <a:t>https://github.com/Madhav-M-Nambiar/Smart-Irrigation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15109032" y="117003"/>
            <a:ext cx="2700338" cy="863271"/>
            <a:chOff x="0" y="0"/>
            <a:chExt cx="3600450" cy="1151028"/>
          </a:xfrm>
        </p:grpSpPr>
        <p:sp>
          <p:nvSpPr>
            <p:cNvPr name="Freeform 3" id="3" descr="A close up of a sign  Description automatically generated"/>
            <p:cNvSpPr/>
            <p:nvPr/>
          </p:nvSpPr>
          <p:spPr>
            <a:xfrm flipH="false" flipV="false" rot="0">
              <a:off x="0" y="0"/>
              <a:ext cx="3600450" cy="1151001"/>
            </a:xfrm>
            <a:custGeom>
              <a:avLst/>
              <a:gdLst/>
              <a:ahLst/>
              <a:cxnLst/>
              <a:rect r="r" b="b" t="t" l="l"/>
              <a:pathLst>
                <a:path h="1151001" w="3600450">
                  <a:moveTo>
                    <a:pt x="0" y="0"/>
                  </a:moveTo>
                  <a:lnTo>
                    <a:pt x="3600450" y="0"/>
                  </a:lnTo>
                  <a:lnTo>
                    <a:pt x="3600450" y="1151001"/>
                  </a:lnTo>
                  <a:lnTo>
                    <a:pt x="0" y="115100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-4570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0">
            <a:off x="-19048" y="-19050"/>
            <a:ext cx="14782800" cy="1114545"/>
            <a:chOff x="0" y="0"/>
            <a:chExt cx="19710400" cy="148606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25400" y="25400"/>
              <a:ext cx="19659600" cy="1435227"/>
            </a:xfrm>
            <a:custGeom>
              <a:avLst/>
              <a:gdLst/>
              <a:ahLst/>
              <a:cxnLst/>
              <a:rect r="r" b="b" t="t" l="l"/>
              <a:pathLst>
                <a:path h="1435227" w="19659600">
                  <a:moveTo>
                    <a:pt x="0" y="0"/>
                  </a:moveTo>
                  <a:lnTo>
                    <a:pt x="19659600" y="0"/>
                  </a:lnTo>
                  <a:lnTo>
                    <a:pt x="19659600" y="1435227"/>
                  </a:lnTo>
                  <a:lnTo>
                    <a:pt x="0" y="1435227"/>
                  </a:lnTo>
                  <a:close/>
                </a:path>
              </a:pathLst>
            </a:custGeom>
            <a:solidFill>
              <a:srgbClr val="213264"/>
            </a:solid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9710400" cy="1486027"/>
            </a:xfrm>
            <a:custGeom>
              <a:avLst/>
              <a:gdLst/>
              <a:ahLst/>
              <a:cxnLst/>
              <a:rect r="r" b="b" t="t" l="l"/>
              <a:pathLst>
                <a:path h="1486027" w="19710400">
                  <a:moveTo>
                    <a:pt x="25400" y="0"/>
                  </a:moveTo>
                  <a:lnTo>
                    <a:pt x="19685000" y="0"/>
                  </a:lnTo>
                  <a:cubicBezTo>
                    <a:pt x="19698970" y="0"/>
                    <a:pt x="19710400" y="11430"/>
                    <a:pt x="19710400" y="25400"/>
                  </a:cubicBezTo>
                  <a:lnTo>
                    <a:pt x="19710400" y="1460627"/>
                  </a:lnTo>
                  <a:cubicBezTo>
                    <a:pt x="19710400" y="1474597"/>
                    <a:pt x="19698970" y="1486027"/>
                    <a:pt x="19685000" y="1486027"/>
                  </a:cubicBezTo>
                  <a:lnTo>
                    <a:pt x="25400" y="1486027"/>
                  </a:lnTo>
                  <a:cubicBezTo>
                    <a:pt x="11430" y="1486027"/>
                    <a:pt x="0" y="1474597"/>
                    <a:pt x="0" y="1460627"/>
                  </a:cubicBezTo>
                  <a:lnTo>
                    <a:pt x="0" y="25400"/>
                  </a:lnTo>
                  <a:cubicBezTo>
                    <a:pt x="0" y="11430"/>
                    <a:pt x="11430" y="0"/>
                    <a:pt x="25400" y="0"/>
                  </a:cubicBezTo>
                  <a:moveTo>
                    <a:pt x="25400" y="50800"/>
                  </a:moveTo>
                  <a:lnTo>
                    <a:pt x="25400" y="25400"/>
                  </a:lnTo>
                  <a:lnTo>
                    <a:pt x="50800" y="25400"/>
                  </a:lnTo>
                  <a:lnTo>
                    <a:pt x="50800" y="1460627"/>
                  </a:lnTo>
                  <a:lnTo>
                    <a:pt x="25400" y="1460627"/>
                  </a:lnTo>
                  <a:lnTo>
                    <a:pt x="25400" y="1435227"/>
                  </a:lnTo>
                  <a:lnTo>
                    <a:pt x="19685000" y="1435227"/>
                  </a:lnTo>
                  <a:lnTo>
                    <a:pt x="19685000" y="1460627"/>
                  </a:lnTo>
                  <a:lnTo>
                    <a:pt x="19659600" y="1460627"/>
                  </a:lnTo>
                  <a:lnTo>
                    <a:pt x="19659600" y="25400"/>
                  </a:lnTo>
                  <a:lnTo>
                    <a:pt x="19685000" y="25400"/>
                  </a:lnTo>
                  <a:lnTo>
                    <a:pt x="19685000" y="50800"/>
                  </a:lnTo>
                  <a:lnTo>
                    <a:pt x="25400" y="50800"/>
                  </a:lnTo>
                  <a:close/>
                </a:path>
              </a:pathLst>
            </a:custGeom>
            <a:solidFill>
              <a:srgbClr val="213264"/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14833450" y="-628"/>
            <a:ext cx="168424" cy="1098536"/>
            <a:chOff x="0" y="0"/>
            <a:chExt cx="224566" cy="1464714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24536" cy="1464691"/>
            </a:xfrm>
            <a:custGeom>
              <a:avLst/>
              <a:gdLst/>
              <a:ahLst/>
              <a:cxnLst/>
              <a:rect r="r" b="b" t="t" l="l"/>
              <a:pathLst>
                <a:path h="1464691" w="224536">
                  <a:moveTo>
                    <a:pt x="0" y="0"/>
                  </a:moveTo>
                  <a:lnTo>
                    <a:pt x="224536" y="0"/>
                  </a:lnTo>
                  <a:lnTo>
                    <a:pt x="224536" y="1464691"/>
                  </a:lnTo>
                  <a:lnTo>
                    <a:pt x="0" y="1464691"/>
                  </a:lnTo>
                  <a:close/>
                </a:path>
              </a:pathLst>
            </a:custGeom>
            <a:solidFill>
              <a:srgbClr val="7FBA00"/>
            </a:solidFill>
          </p:spPr>
        </p:sp>
      </p:grpSp>
      <p:grpSp>
        <p:nvGrpSpPr>
          <p:cNvPr name="Group 9" id="9"/>
          <p:cNvGrpSpPr>
            <a:grpSpLocks noChangeAspect="true"/>
          </p:cNvGrpSpPr>
          <p:nvPr/>
        </p:nvGrpSpPr>
        <p:grpSpPr>
          <a:xfrm rot="0">
            <a:off x="0" y="-19050"/>
            <a:ext cx="14758988" cy="1085852"/>
            <a:chOff x="0" y="0"/>
            <a:chExt cx="19678650" cy="1447802"/>
          </a:xfrm>
        </p:grpSpPr>
        <p:sp>
          <p:nvSpPr>
            <p:cNvPr name="Freeform 10" id="10" descr="A blue and white background  Description automatically generated with medium confidence"/>
            <p:cNvSpPr/>
            <p:nvPr/>
          </p:nvSpPr>
          <p:spPr>
            <a:xfrm flipH="false" flipV="false" rot="0">
              <a:off x="0" y="0"/>
              <a:ext cx="19678650" cy="1447800"/>
            </a:xfrm>
            <a:custGeom>
              <a:avLst/>
              <a:gdLst/>
              <a:ahLst/>
              <a:cxnLst/>
              <a:rect r="r" b="b" t="t" l="l"/>
              <a:pathLst>
                <a:path h="1447800" w="19678650">
                  <a:moveTo>
                    <a:pt x="0" y="0"/>
                  </a:moveTo>
                  <a:lnTo>
                    <a:pt x="19678650" y="0"/>
                  </a:lnTo>
                  <a:lnTo>
                    <a:pt x="19678650" y="1447800"/>
                  </a:lnTo>
                  <a:lnTo>
                    <a:pt x="0" y="14478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16000"/>
              </a:blip>
              <a:stretch>
                <a:fillRect l="0" t="-213488" r="-1645" b="-549998"/>
              </a:stretch>
            </a:blip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17887950" y="-628"/>
            <a:ext cx="400050" cy="1098536"/>
            <a:chOff x="0" y="0"/>
            <a:chExt cx="533400" cy="1464714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533400" cy="1464691"/>
            </a:xfrm>
            <a:custGeom>
              <a:avLst/>
              <a:gdLst/>
              <a:ahLst/>
              <a:cxnLst/>
              <a:rect r="r" b="b" t="t" l="l"/>
              <a:pathLst>
                <a:path h="1464691" w="533400">
                  <a:moveTo>
                    <a:pt x="0" y="0"/>
                  </a:moveTo>
                  <a:lnTo>
                    <a:pt x="533400" y="0"/>
                  </a:lnTo>
                  <a:lnTo>
                    <a:pt x="533400" y="1464691"/>
                  </a:lnTo>
                  <a:lnTo>
                    <a:pt x="0" y="1464691"/>
                  </a:lnTo>
                  <a:close/>
                </a:path>
              </a:pathLst>
            </a:custGeom>
            <a:solidFill>
              <a:srgbClr val="FED500"/>
            </a:solidFill>
          </p:spPr>
        </p:sp>
      </p:grpSp>
      <p:sp>
        <p:nvSpPr>
          <p:cNvPr name="Freeform 13" id="13"/>
          <p:cNvSpPr/>
          <p:nvPr/>
        </p:nvSpPr>
        <p:spPr>
          <a:xfrm flipH="false" flipV="false" rot="0">
            <a:off x="4767016" y="2917322"/>
            <a:ext cx="8176735" cy="6340978"/>
          </a:xfrm>
          <a:custGeom>
            <a:avLst/>
            <a:gdLst/>
            <a:ahLst/>
            <a:cxnLst/>
            <a:rect r="r" b="b" t="t" l="l"/>
            <a:pathLst>
              <a:path h="6340978" w="8176735">
                <a:moveTo>
                  <a:pt x="0" y="0"/>
                </a:moveTo>
                <a:lnTo>
                  <a:pt x="8176734" y="0"/>
                </a:lnTo>
                <a:lnTo>
                  <a:pt x="8176734" y="6340978"/>
                </a:lnTo>
                <a:lnTo>
                  <a:pt x="0" y="634097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474096" y="1560663"/>
            <a:ext cx="8971059" cy="575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00"/>
              </a:lnSpc>
            </a:pPr>
            <a:r>
              <a:rPr lang="en-US" sz="3000" b="true">
                <a:solidFill>
                  <a:srgbClr val="213163"/>
                </a:solidFill>
                <a:latin typeface="Arial Bold"/>
                <a:ea typeface="Arial Bold"/>
                <a:cs typeface="Arial Bold"/>
                <a:sym typeface="Arial Bold"/>
              </a:rPr>
              <a:t>Screenshot of Output:  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3259565" y="2355243"/>
            <a:ext cx="11191637" cy="304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60"/>
              </a:lnSpc>
              <a:spcBef>
                <a:spcPct val="0"/>
              </a:spcBef>
            </a:pPr>
            <a:r>
              <a:rPr lang="en-US" b="true" sz="1800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Interactive Streamlit Interface f</a:t>
            </a:r>
            <a:r>
              <a:rPr lang="en-US" b="true" sz="1800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or Smart Irrigation System – Simulating 20 Environmental Sensor Inputs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15109032" y="117003"/>
            <a:ext cx="2700338" cy="863271"/>
            <a:chOff x="0" y="0"/>
            <a:chExt cx="3600450" cy="1151028"/>
          </a:xfrm>
        </p:grpSpPr>
        <p:sp>
          <p:nvSpPr>
            <p:cNvPr name="Freeform 3" id="3" descr="A close up of a sign  Description automatically generated"/>
            <p:cNvSpPr/>
            <p:nvPr/>
          </p:nvSpPr>
          <p:spPr>
            <a:xfrm flipH="false" flipV="false" rot="0">
              <a:off x="0" y="0"/>
              <a:ext cx="3600450" cy="1151001"/>
            </a:xfrm>
            <a:custGeom>
              <a:avLst/>
              <a:gdLst/>
              <a:ahLst/>
              <a:cxnLst/>
              <a:rect r="r" b="b" t="t" l="l"/>
              <a:pathLst>
                <a:path h="1151001" w="3600450">
                  <a:moveTo>
                    <a:pt x="0" y="0"/>
                  </a:moveTo>
                  <a:lnTo>
                    <a:pt x="3600450" y="0"/>
                  </a:lnTo>
                  <a:lnTo>
                    <a:pt x="3600450" y="1151001"/>
                  </a:lnTo>
                  <a:lnTo>
                    <a:pt x="0" y="115100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-4570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0">
            <a:off x="-19048" y="-19050"/>
            <a:ext cx="14782800" cy="1114545"/>
            <a:chOff x="0" y="0"/>
            <a:chExt cx="19710400" cy="148606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25400" y="25400"/>
              <a:ext cx="19659600" cy="1435227"/>
            </a:xfrm>
            <a:custGeom>
              <a:avLst/>
              <a:gdLst/>
              <a:ahLst/>
              <a:cxnLst/>
              <a:rect r="r" b="b" t="t" l="l"/>
              <a:pathLst>
                <a:path h="1435227" w="19659600">
                  <a:moveTo>
                    <a:pt x="0" y="0"/>
                  </a:moveTo>
                  <a:lnTo>
                    <a:pt x="19659600" y="0"/>
                  </a:lnTo>
                  <a:lnTo>
                    <a:pt x="19659600" y="1435227"/>
                  </a:lnTo>
                  <a:lnTo>
                    <a:pt x="0" y="1435227"/>
                  </a:lnTo>
                  <a:close/>
                </a:path>
              </a:pathLst>
            </a:custGeom>
            <a:solidFill>
              <a:srgbClr val="213264"/>
            </a:solid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9710400" cy="1486027"/>
            </a:xfrm>
            <a:custGeom>
              <a:avLst/>
              <a:gdLst/>
              <a:ahLst/>
              <a:cxnLst/>
              <a:rect r="r" b="b" t="t" l="l"/>
              <a:pathLst>
                <a:path h="1486027" w="19710400">
                  <a:moveTo>
                    <a:pt x="25400" y="0"/>
                  </a:moveTo>
                  <a:lnTo>
                    <a:pt x="19685000" y="0"/>
                  </a:lnTo>
                  <a:cubicBezTo>
                    <a:pt x="19698970" y="0"/>
                    <a:pt x="19710400" y="11430"/>
                    <a:pt x="19710400" y="25400"/>
                  </a:cubicBezTo>
                  <a:lnTo>
                    <a:pt x="19710400" y="1460627"/>
                  </a:lnTo>
                  <a:cubicBezTo>
                    <a:pt x="19710400" y="1474597"/>
                    <a:pt x="19698970" y="1486027"/>
                    <a:pt x="19685000" y="1486027"/>
                  </a:cubicBezTo>
                  <a:lnTo>
                    <a:pt x="25400" y="1486027"/>
                  </a:lnTo>
                  <a:cubicBezTo>
                    <a:pt x="11430" y="1486027"/>
                    <a:pt x="0" y="1474597"/>
                    <a:pt x="0" y="1460627"/>
                  </a:cubicBezTo>
                  <a:lnTo>
                    <a:pt x="0" y="25400"/>
                  </a:lnTo>
                  <a:cubicBezTo>
                    <a:pt x="0" y="11430"/>
                    <a:pt x="11430" y="0"/>
                    <a:pt x="25400" y="0"/>
                  </a:cubicBezTo>
                  <a:moveTo>
                    <a:pt x="25400" y="50800"/>
                  </a:moveTo>
                  <a:lnTo>
                    <a:pt x="25400" y="25400"/>
                  </a:lnTo>
                  <a:lnTo>
                    <a:pt x="50800" y="25400"/>
                  </a:lnTo>
                  <a:lnTo>
                    <a:pt x="50800" y="1460627"/>
                  </a:lnTo>
                  <a:lnTo>
                    <a:pt x="25400" y="1460627"/>
                  </a:lnTo>
                  <a:lnTo>
                    <a:pt x="25400" y="1435227"/>
                  </a:lnTo>
                  <a:lnTo>
                    <a:pt x="19685000" y="1435227"/>
                  </a:lnTo>
                  <a:lnTo>
                    <a:pt x="19685000" y="1460627"/>
                  </a:lnTo>
                  <a:lnTo>
                    <a:pt x="19659600" y="1460627"/>
                  </a:lnTo>
                  <a:lnTo>
                    <a:pt x="19659600" y="25400"/>
                  </a:lnTo>
                  <a:lnTo>
                    <a:pt x="19685000" y="25400"/>
                  </a:lnTo>
                  <a:lnTo>
                    <a:pt x="19685000" y="50800"/>
                  </a:lnTo>
                  <a:lnTo>
                    <a:pt x="25400" y="50800"/>
                  </a:lnTo>
                  <a:close/>
                </a:path>
              </a:pathLst>
            </a:custGeom>
            <a:solidFill>
              <a:srgbClr val="213264"/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14833450" y="-628"/>
            <a:ext cx="168424" cy="1098536"/>
            <a:chOff x="0" y="0"/>
            <a:chExt cx="224566" cy="1464714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24536" cy="1464691"/>
            </a:xfrm>
            <a:custGeom>
              <a:avLst/>
              <a:gdLst/>
              <a:ahLst/>
              <a:cxnLst/>
              <a:rect r="r" b="b" t="t" l="l"/>
              <a:pathLst>
                <a:path h="1464691" w="224536">
                  <a:moveTo>
                    <a:pt x="0" y="0"/>
                  </a:moveTo>
                  <a:lnTo>
                    <a:pt x="224536" y="0"/>
                  </a:lnTo>
                  <a:lnTo>
                    <a:pt x="224536" y="1464691"/>
                  </a:lnTo>
                  <a:lnTo>
                    <a:pt x="0" y="1464691"/>
                  </a:lnTo>
                  <a:close/>
                </a:path>
              </a:pathLst>
            </a:custGeom>
            <a:solidFill>
              <a:srgbClr val="7FBA00"/>
            </a:solidFill>
          </p:spPr>
        </p:sp>
      </p:grpSp>
      <p:grpSp>
        <p:nvGrpSpPr>
          <p:cNvPr name="Group 9" id="9"/>
          <p:cNvGrpSpPr>
            <a:grpSpLocks noChangeAspect="true"/>
          </p:cNvGrpSpPr>
          <p:nvPr/>
        </p:nvGrpSpPr>
        <p:grpSpPr>
          <a:xfrm rot="0">
            <a:off x="0" y="-19050"/>
            <a:ext cx="14758988" cy="1085852"/>
            <a:chOff x="0" y="0"/>
            <a:chExt cx="19678650" cy="1447802"/>
          </a:xfrm>
        </p:grpSpPr>
        <p:sp>
          <p:nvSpPr>
            <p:cNvPr name="Freeform 10" id="10" descr="A blue and white background  Description automatically generated with medium confidence"/>
            <p:cNvSpPr/>
            <p:nvPr/>
          </p:nvSpPr>
          <p:spPr>
            <a:xfrm flipH="false" flipV="false" rot="0">
              <a:off x="0" y="0"/>
              <a:ext cx="19678650" cy="1447800"/>
            </a:xfrm>
            <a:custGeom>
              <a:avLst/>
              <a:gdLst/>
              <a:ahLst/>
              <a:cxnLst/>
              <a:rect r="r" b="b" t="t" l="l"/>
              <a:pathLst>
                <a:path h="1447800" w="19678650">
                  <a:moveTo>
                    <a:pt x="0" y="0"/>
                  </a:moveTo>
                  <a:lnTo>
                    <a:pt x="19678650" y="0"/>
                  </a:lnTo>
                  <a:lnTo>
                    <a:pt x="19678650" y="1447800"/>
                  </a:lnTo>
                  <a:lnTo>
                    <a:pt x="0" y="14478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16000"/>
              </a:blip>
              <a:stretch>
                <a:fillRect l="0" t="-213488" r="-1645" b="-549998"/>
              </a:stretch>
            </a:blip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17887950" y="-628"/>
            <a:ext cx="400050" cy="1098536"/>
            <a:chOff x="0" y="0"/>
            <a:chExt cx="533400" cy="1464714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533400" cy="1464691"/>
            </a:xfrm>
            <a:custGeom>
              <a:avLst/>
              <a:gdLst/>
              <a:ahLst/>
              <a:cxnLst/>
              <a:rect r="r" b="b" t="t" l="l"/>
              <a:pathLst>
                <a:path h="1464691" w="533400">
                  <a:moveTo>
                    <a:pt x="0" y="0"/>
                  </a:moveTo>
                  <a:lnTo>
                    <a:pt x="533400" y="0"/>
                  </a:lnTo>
                  <a:lnTo>
                    <a:pt x="533400" y="1464691"/>
                  </a:lnTo>
                  <a:lnTo>
                    <a:pt x="0" y="1464691"/>
                  </a:lnTo>
                  <a:close/>
                </a:path>
              </a:pathLst>
            </a:custGeom>
            <a:solidFill>
              <a:srgbClr val="FED500"/>
            </a:solidFill>
          </p:spPr>
        </p:sp>
      </p:grpSp>
      <p:sp>
        <p:nvSpPr>
          <p:cNvPr name="Freeform 13" id="13"/>
          <p:cNvSpPr/>
          <p:nvPr/>
        </p:nvSpPr>
        <p:spPr>
          <a:xfrm flipH="false" flipV="false" rot="0">
            <a:off x="685416" y="2807521"/>
            <a:ext cx="8974600" cy="5441442"/>
          </a:xfrm>
          <a:custGeom>
            <a:avLst/>
            <a:gdLst/>
            <a:ahLst/>
            <a:cxnLst/>
            <a:rect r="r" b="b" t="t" l="l"/>
            <a:pathLst>
              <a:path h="5441442" w="8974600">
                <a:moveTo>
                  <a:pt x="0" y="0"/>
                </a:moveTo>
                <a:lnTo>
                  <a:pt x="8974601" y="0"/>
                </a:lnTo>
                <a:lnTo>
                  <a:pt x="8974601" y="5441442"/>
                </a:lnTo>
                <a:lnTo>
                  <a:pt x="0" y="544144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0334976" y="2807521"/>
            <a:ext cx="7321213" cy="5441442"/>
          </a:xfrm>
          <a:custGeom>
            <a:avLst/>
            <a:gdLst/>
            <a:ahLst/>
            <a:cxnLst/>
            <a:rect r="r" b="b" t="t" l="l"/>
            <a:pathLst>
              <a:path h="5441442" w="7321213">
                <a:moveTo>
                  <a:pt x="0" y="0"/>
                </a:moveTo>
                <a:lnTo>
                  <a:pt x="7321213" y="0"/>
                </a:lnTo>
                <a:lnTo>
                  <a:pt x="7321213" y="5441442"/>
                </a:lnTo>
                <a:lnTo>
                  <a:pt x="0" y="544144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474096" y="1560663"/>
            <a:ext cx="8971059" cy="575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00"/>
              </a:lnSpc>
            </a:pPr>
            <a:r>
              <a:rPr lang="en-US" sz="3000" b="true">
                <a:solidFill>
                  <a:srgbClr val="213163"/>
                </a:solidFill>
                <a:latin typeface="Arial Bold"/>
                <a:ea typeface="Arial Bold"/>
                <a:cs typeface="Arial Bold"/>
                <a:sym typeface="Arial Bold"/>
              </a:rPr>
              <a:t>Screenshot of Output:  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15109032" y="117003"/>
            <a:ext cx="2700338" cy="863271"/>
            <a:chOff x="0" y="0"/>
            <a:chExt cx="3600450" cy="1151028"/>
          </a:xfrm>
        </p:grpSpPr>
        <p:sp>
          <p:nvSpPr>
            <p:cNvPr name="Freeform 3" id="3" descr="A close up of a sign  Description automatically generated"/>
            <p:cNvSpPr/>
            <p:nvPr/>
          </p:nvSpPr>
          <p:spPr>
            <a:xfrm flipH="false" flipV="false" rot="0">
              <a:off x="0" y="0"/>
              <a:ext cx="3600450" cy="1151001"/>
            </a:xfrm>
            <a:custGeom>
              <a:avLst/>
              <a:gdLst/>
              <a:ahLst/>
              <a:cxnLst/>
              <a:rect r="r" b="b" t="t" l="l"/>
              <a:pathLst>
                <a:path h="1151001" w="3600450">
                  <a:moveTo>
                    <a:pt x="0" y="0"/>
                  </a:moveTo>
                  <a:lnTo>
                    <a:pt x="3600450" y="0"/>
                  </a:lnTo>
                  <a:lnTo>
                    <a:pt x="3600450" y="1151001"/>
                  </a:lnTo>
                  <a:lnTo>
                    <a:pt x="0" y="115100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-4570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0">
            <a:off x="-19048" y="-19050"/>
            <a:ext cx="14782800" cy="1114545"/>
            <a:chOff x="0" y="0"/>
            <a:chExt cx="19710400" cy="148606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25400" y="25400"/>
              <a:ext cx="19659600" cy="1435227"/>
            </a:xfrm>
            <a:custGeom>
              <a:avLst/>
              <a:gdLst/>
              <a:ahLst/>
              <a:cxnLst/>
              <a:rect r="r" b="b" t="t" l="l"/>
              <a:pathLst>
                <a:path h="1435227" w="19659600">
                  <a:moveTo>
                    <a:pt x="0" y="0"/>
                  </a:moveTo>
                  <a:lnTo>
                    <a:pt x="19659600" y="0"/>
                  </a:lnTo>
                  <a:lnTo>
                    <a:pt x="19659600" y="1435227"/>
                  </a:lnTo>
                  <a:lnTo>
                    <a:pt x="0" y="1435227"/>
                  </a:lnTo>
                  <a:close/>
                </a:path>
              </a:pathLst>
            </a:custGeom>
            <a:solidFill>
              <a:srgbClr val="213264"/>
            </a:solid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9710400" cy="1486027"/>
            </a:xfrm>
            <a:custGeom>
              <a:avLst/>
              <a:gdLst/>
              <a:ahLst/>
              <a:cxnLst/>
              <a:rect r="r" b="b" t="t" l="l"/>
              <a:pathLst>
                <a:path h="1486027" w="19710400">
                  <a:moveTo>
                    <a:pt x="25400" y="0"/>
                  </a:moveTo>
                  <a:lnTo>
                    <a:pt x="19685000" y="0"/>
                  </a:lnTo>
                  <a:cubicBezTo>
                    <a:pt x="19698970" y="0"/>
                    <a:pt x="19710400" y="11430"/>
                    <a:pt x="19710400" y="25400"/>
                  </a:cubicBezTo>
                  <a:lnTo>
                    <a:pt x="19710400" y="1460627"/>
                  </a:lnTo>
                  <a:cubicBezTo>
                    <a:pt x="19710400" y="1474597"/>
                    <a:pt x="19698970" y="1486027"/>
                    <a:pt x="19685000" y="1486027"/>
                  </a:cubicBezTo>
                  <a:lnTo>
                    <a:pt x="25400" y="1486027"/>
                  </a:lnTo>
                  <a:cubicBezTo>
                    <a:pt x="11430" y="1486027"/>
                    <a:pt x="0" y="1474597"/>
                    <a:pt x="0" y="1460627"/>
                  </a:cubicBezTo>
                  <a:lnTo>
                    <a:pt x="0" y="25400"/>
                  </a:lnTo>
                  <a:cubicBezTo>
                    <a:pt x="0" y="11430"/>
                    <a:pt x="11430" y="0"/>
                    <a:pt x="25400" y="0"/>
                  </a:cubicBezTo>
                  <a:moveTo>
                    <a:pt x="25400" y="50800"/>
                  </a:moveTo>
                  <a:lnTo>
                    <a:pt x="25400" y="25400"/>
                  </a:lnTo>
                  <a:lnTo>
                    <a:pt x="50800" y="25400"/>
                  </a:lnTo>
                  <a:lnTo>
                    <a:pt x="50800" y="1460627"/>
                  </a:lnTo>
                  <a:lnTo>
                    <a:pt x="25400" y="1460627"/>
                  </a:lnTo>
                  <a:lnTo>
                    <a:pt x="25400" y="1435227"/>
                  </a:lnTo>
                  <a:lnTo>
                    <a:pt x="19685000" y="1435227"/>
                  </a:lnTo>
                  <a:lnTo>
                    <a:pt x="19685000" y="1460627"/>
                  </a:lnTo>
                  <a:lnTo>
                    <a:pt x="19659600" y="1460627"/>
                  </a:lnTo>
                  <a:lnTo>
                    <a:pt x="19659600" y="25400"/>
                  </a:lnTo>
                  <a:lnTo>
                    <a:pt x="19685000" y="25400"/>
                  </a:lnTo>
                  <a:lnTo>
                    <a:pt x="19685000" y="50800"/>
                  </a:lnTo>
                  <a:lnTo>
                    <a:pt x="25400" y="50800"/>
                  </a:lnTo>
                  <a:close/>
                </a:path>
              </a:pathLst>
            </a:custGeom>
            <a:solidFill>
              <a:srgbClr val="213264"/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14833450" y="-628"/>
            <a:ext cx="168424" cy="1098536"/>
            <a:chOff x="0" y="0"/>
            <a:chExt cx="224566" cy="1464714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24536" cy="1464691"/>
            </a:xfrm>
            <a:custGeom>
              <a:avLst/>
              <a:gdLst/>
              <a:ahLst/>
              <a:cxnLst/>
              <a:rect r="r" b="b" t="t" l="l"/>
              <a:pathLst>
                <a:path h="1464691" w="224536">
                  <a:moveTo>
                    <a:pt x="0" y="0"/>
                  </a:moveTo>
                  <a:lnTo>
                    <a:pt x="224536" y="0"/>
                  </a:lnTo>
                  <a:lnTo>
                    <a:pt x="224536" y="1464691"/>
                  </a:lnTo>
                  <a:lnTo>
                    <a:pt x="0" y="1464691"/>
                  </a:lnTo>
                  <a:close/>
                </a:path>
              </a:pathLst>
            </a:custGeom>
            <a:solidFill>
              <a:srgbClr val="7FBA00"/>
            </a:solidFill>
          </p:spPr>
        </p:sp>
      </p:grpSp>
      <p:grpSp>
        <p:nvGrpSpPr>
          <p:cNvPr name="Group 9" id="9"/>
          <p:cNvGrpSpPr>
            <a:grpSpLocks noChangeAspect="true"/>
          </p:cNvGrpSpPr>
          <p:nvPr/>
        </p:nvGrpSpPr>
        <p:grpSpPr>
          <a:xfrm rot="0">
            <a:off x="0" y="-19050"/>
            <a:ext cx="14758988" cy="1085852"/>
            <a:chOff x="0" y="0"/>
            <a:chExt cx="19678650" cy="1447802"/>
          </a:xfrm>
        </p:grpSpPr>
        <p:sp>
          <p:nvSpPr>
            <p:cNvPr name="Freeform 10" id="10" descr="A blue and white background  Description automatically generated with medium confidence"/>
            <p:cNvSpPr/>
            <p:nvPr/>
          </p:nvSpPr>
          <p:spPr>
            <a:xfrm flipH="false" flipV="false" rot="0">
              <a:off x="0" y="0"/>
              <a:ext cx="19678650" cy="1447800"/>
            </a:xfrm>
            <a:custGeom>
              <a:avLst/>
              <a:gdLst/>
              <a:ahLst/>
              <a:cxnLst/>
              <a:rect r="r" b="b" t="t" l="l"/>
              <a:pathLst>
                <a:path h="1447800" w="19678650">
                  <a:moveTo>
                    <a:pt x="0" y="0"/>
                  </a:moveTo>
                  <a:lnTo>
                    <a:pt x="19678650" y="0"/>
                  </a:lnTo>
                  <a:lnTo>
                    <a:pt x="19678650" y="1447800"/>
                  </a:lnTo>
                  <a:lnTo>
                    <a:pt x="0" y="14478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16000"/>
              </a:blip>
              <a:stretch>
                <a:fillRect l="0" t="-213488" r="-1645" b="-549998"/>
              </a:stretch>
            </a:blip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17887950" y="-628"/>
            <a:ext cx="400050" cy="1098536"/>
            <a:chOff x="0" y="0"/>
            <a:chExt cx="533400" cy="1464714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533400" cy="1464691"/>
            </a:xfrm>
            <a:custGeom>
              <a:avLst/>
              <a:gdLst/>
              <a:ahLst/>
              <a:cxnLst/>
              <a:rect r="r" b="b" t="t" l="l"/>
              <a:pathLst>
                <a:path h="1464691" w="533400">
                  <a:moveTo>
                    <a:pt x="0" y="0"/>
                  </a:moveTo>
                  <a:lnTo>
                    <a:pt x="533400" y="0"/>
                  </a:lnTo>
                  <a:lnTo>
                    <a:pt x="533400" y="1464691"/>
                  </a:lnTo>
                  <a:lnTo>
                    <a:pt x="0" y="1464691"/>
                  </a:lnTo>
                  <a:close/>
                </a:path>
              </a:pathLst>
            </a:custGeom>
            <a:solidFill>
              <a:srgbClr val="FED500"/>
            </a:solidFill>
          </p:spPr>
        </p:sp>
      </p:grpSp>
      <p:sp>
        <p:nvSpPr>
          <p:cNvPr name="Freeform 13" id="13"/>
          <p:cNvSpPr/>
          <p:nvPr/>
        </p:nvSpPr>
        <p:spPr>
          <a:xfrm flipH="false" flipV="false" rot="0">
            <a:off x="8440075" y="1328797"/>
            <a:ext cx="8393277" cy="4051958"/>
          </a:xfrm>
          <a:custGeom>
            <a:avLst/>
            <a:gdLst/>
            <a:ahLst/>
            <a:cxnLst/>
            <a:rect r="r" b="b" t="t" l="l"/>
            <a:pathLst>
              <a:path h="4051958" w="8393277">
                <a:moveTo>
                  <a:pt x="0" y="0"/>
                </a:moveTo>
                <a:lnTo>
                  <a:pt x="8393277" y="0"/>
                </a:lnTo>
                <a:lnTo>
                  <a:pt x="8393277" y="4051958"/>
                </a:lnTo>
                <a:lnTo>
                  <a:pt x="0" y="405195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5447" r="0" b="-5447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2088013" y="5611645"/>
            <a:ext cx="4981654" cy="3929045"/>
          </a:xfrm>
          <a:custGeom>
            <a:avLst/>
            <a:gdLst/>
            <a:ahLst/>
            <a:cxnLst/>
            <a:rect r="r" b="b" t="t" l="l"/>
            <a:pathLst>
              <a:path h="3929045" w="4981654">
                <a:moveTo>
                  <a:pt x="0" y="0"/>
                </a:moveTo>
                <a:lnTo>
                  <a:pt x="4981654" y="0"/>
                </a:lnTo>
                <a:lnTo>
                  <a:pt x="4981654" y="3929045"/>
                </a:lnTo>
                <a:lnTo>
                  <a:pt x="0" y="392904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3310" t="0" r="-10759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7379494" y="5611645"/>
            <a:ext cx="5386936" cy="3929045"/>
          </a:xfrm>
          <a:custGeom>
            <a:avLst/>
            <a:gdLst/>
            <a:ahLst/>
            <a:cxnLst/>
            <a:rect r="r" b="b" t="t" l="l"/>
            <a:pathLst>
              <a:path h="3929045" w="5386936">
                <a:moveTo>
                  <a:pt x="0" y="0"/>
                </a:moveTo>
                <a:lnTo>
                  <a:pt x="5386935" y="0"/>
                </a:lnTo>
                <a:lnTo>
                  <a:pt x="5386935" y="3929045"/>
                </a:lnTo>
                <a:lnTo>
                  <a:pt x="0" y="392904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3178" t="0" r="-18607" b="-3812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474096" y="1560663"/>
            <a:ext cx="8971059" cy="575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00"/>
              </a:lnSpc>
            </a:pPr>
            <a:r>
              <a:rPr lang="en-US" sz="3000" b="true">
                <a:solidFill>
                  <a:srgbClr val="213163"/>
                </a:solidFill>
                <a:latin typeface="Arial Bold"/>
                <a:ea typeface="Arial Bold"/>
                <a:cs typeface="Arial Bold"/>
                <a:sym typeface="Arial Bold"/>
              </a:rPr>
              <a:t>Screenshot of Output:  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815896" y="2361710"/>
            <a:ext cx="6843236" cy="304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60"/>
              </a:lnSpc>
              <a:spcBef>
                <a:spcPct val="0"/>
              </a:spcBef>
            </a:pPr>
            <a:r>
              <a:rPr lang="en-US" b="true" sz="1800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Sprinkle</a:t>
            </a:r>
            <a:r>
              <a:rPr lang="en-US" b="true" sz="1800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r Activation Patterns for Different Parcel Combinations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DAGu5n4w9iw</dc:identifier>
  <dcterms:modified xsi:type="dcterms:W3CDTF">2011-08-01T06:04:30Z</dcterms:modified>
  <cp:revision>1</cp:revision>
  <dc:title>Week_3_Project_PPT_Template1.pptx</dc:title>
</cp:coreProperties>
</file>