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7" r:id="rId8"/>
    <p:sldId id="268" r:id="rId9"/>
    <p:sldId id="269" r:id="rId10"/>
    <p:sldId id="270" r:id="rId11"/>
    <p:sldId id="261" r:id="rId12"/>
    <p:sldId id="262" r:id="rId13"/>
    <p:sldId id="274" r:id="rId14"/>
    <p:sldId id="275" r:id="rId15"/>
    <p:sldId id="284" r:id="rId16"/>
    <p:sldId id="263" r:id="rId17"/>
    <p:sldId id="264" r:id="rId18"/>
    <p:sldId id="266" r:id="rId19"/>
    <p:sldId id="265" r:id="rId20"/>
    <p:sldId id="287" r:id="rId21"/>
    <p:sldId id="290" r:id="rId22"/>
    <p:sldId id="289" r:id="rId23"/>
    <p:sldId id="273" r:id="rId24"/>
    <p:sldId id="285" r:id="rId25"/>
    <p:sldId id="286"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1" d="100"/>
          <a:sy n="71"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package" Target="../embeddings/Workbook1.xlsx"/></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4721" y="2455766"/>
            <a:ext cx="10746556" cy="11988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rgbClr val="FF0000"/>
                </a:solidFill>
                <a:latin typeface="Times New Roman" panose="02020603050405020304" pitchFamily="18" charset="0"/>
                <a:cs typeface="Times New Roman" panose="02020603050405020304" pitchFamily="18" charset="0"/>
              </a:rPr>
              <a:t>DEPARTMENT OF </a:t>
            </a:r>
            <a:r>
              <a:rPr lang="en-IN" altLang="en-US" sz="2400" b="1" dirty="0">
                <a:solidFill>
                  <a:srgbClr val="FF0000"/>
                </a:solidFill>
                <a:latin typeface="Times New Roman" panose="02020603050405020304" pitchFamily="18" charset="0"/>
                <a:cs typeface="Times New Roman" panose="02020603050405020304" pitchFamily="18" charset="0"/>
              </a:rPr>
              <a:t>COMPUTER SCIENCE AND ENGINEERING</a:t>
            </a:r>
            <a:r>
              <a:rPr lang="en-US" sz="2400" b="1" dirty="0">
                <a:solidFill>
                  <a:srgbClr val="FF0000"/>
                </a:solidFill>
                <a:latin typeface="Times New Roman" panose="02020603050405020304" pitchFamily="18" charset="0"/>
                <a:cs typeface="Times New Roman" panose="02020603050405020304" pitchFamily="18" charset="0"/>
              </a:rPr>
              <a:t>  </a:t>
            </a:r>
            <a:endParaRPr lang="en-US" sz="2400" b="1" dirty="0">
              <a:solidFill>
                <a:srgbClr val="FF0000"/>
              </a:solidFill>
              <a:latin typeface="Times New Roman" panose="02020603050405020304" pitchFamily="18" charset="0"/>
              <a:cs typeface="Times New Roman" panose="02020603050405020304" pitchFamily="18" charset="0"/>
            </a:endParaRPr>
          </a:p>
          <a:p>
            <a:pPr algn="ctr"/>
            <a:r>
              <a:rPr lang="en-US" sz="2400" b="1" dirty="0">
                <a:solidFill>
                  <a:srgbClr val="FF0000"/>
                </a:solidFill>
                <a:latin typeface="Times New Roman" panose="02020603050405020304" pitchFamily="18" charset="0"/>
                <a:cs typeface="Times New Roman" panose="02020603050405020304" pitchFamily="18" charset="0"/>
              </a:rPr>
              <a:t>B Tech 3-1</a:t>
            </a:r>
            <a:endParaRPr lang="en-US" sz="2400" b="1" dirty="0">
              <a:solidFill>
                <a:srgbClr val="FF0000"/>
              </a:solidFill>
              <a:latin typeface="Times New Roman" panose="02020603050405020304" pitchFamily="18" charset="0"/>
              <a:cs typeface="Times New Roman" panose="02020603050405020304" pitchFamily="18" charset="0"/>
            </a:endParaRPr>
          </a:p>
          <a:p>
            <a:pPr algn="ctr"/>
            <a:r>
              <a:rPr lang="en-IN" altLang="en-US" sz="2400" b="1" dirty="0">
                <a:solidFill>
                  <a:srgbClr val="FF0000"/>
                </a:solidFill>
                <a:latin typeface="Times New Roman" panose="02020603050405020304" pitchFamily="18" charset="0"/>
                <a:cs typeface="Times New Roman" panose="02020603050405020304" pitchFamily="18" charset="0"/>
              </a:rPr>
              <a:t>CSM </a:t>
            </a:r>
            <a:r>
              <a:rPr lang="en-US" sz="2400" b="1" dirty="0">
                <a:solidFill>
                  <a:srgbClr val="FF0000"/>
                </a:solidFill>
                <a:latin typeface="Times New Roman" panose="02020603050405020304" pitchFamily="18" charset="0"/>
                <a:cs typeface="Times New Roman" panose="02020603050405020304" pitchFamily="18" charset="0"/>
              </a:rPr>
              <a:t>Batch-</a:t>
            </a:r>
            <a:r>
              <a:rPr lang="en-IN" altLang="en-US" sz="2400" b="1" dirty="0">
                <a:solidFill>
                  <a:srgbClr val="FF0000"/>
                </a:solidFill>
                <a:latin typeface="Times New Roman" panose="02020603050405020304" pitchFamily="18" charset="0"/>
                <a:cs typeface="Times New Roman" panose="02020603050405020304" pitchFamily="18" charset="0"/>
              </a:rPr>
              <a:t>22</a:t>
            </a:r>
            <a:endParaRPr lang="en-I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1" name="TextBox 4"/>
          <p:cNvSpPr txBox="1"/>
          <p:nvPr/>
        </p:nvSpPr>
        <p:spPr>
          <a:xfrm>
            <a:off x="1593664" y="3718723"/>
            <a:ext cx="9220985"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rgbClr val="0070C0"/>
                </a:solidFill>
                <a:effectLst>
                  <a:outerShdw blurRad="38100" dist="38100" dir="5520000" algn="tl">
                    <a:srgbClr val="000000">
                      <a:alpha val="43137"/>
                    </a:srgbClr>
                  </a:outerShdw>
                </a:effectLst>
                <a:latin typeface="Times New Roman" panose="02020603050405020304" pitchFamily="18" charset="0"/>
                <a:cs typeface="Times New Roman" panose="02020603050405020304" pitchFamily="18" charset="0"/>
              </a:rPr>
              <a:t>PROJECT TITLE: </a:t>
            </a:r>
            <a:r>
              <a:rPr lang="en-IN" altLang="en-US" sz="2400" b="1" dirty="0">
                <a:solidFill>
                  <a:srgbClr val="0070C0"/>
                </a:solidFill>
                <a:effectLst>
                  <a:outerShdw blurRad="38100" dist="38100" dir="5520000" algn="tl">
                    <a:srgbClr val="000000">
                      <a:alpha val="43137"/>
                    </a:srgbClr>
                  </a:outerShdw>
                </a:effectLst>
                <a:latin typeface="Times New Roman" panose="02020603050405020304" pitchFamily="18" charset="0"/>
                <a:cs typeface="Times New Roman" panose="02020603050405020304" pitchFamily="18" charset="0"/>
              </a:rPr>
              <a:t>COVID-19 CASES PREDICTION</a:t>
            </a:r>
            <a:endParaRPr lang="en-IN" altLang="en-US" sz="2400" b="1" dirty="0">
              <a:solidFill>
                <a:srgbClr val="0070C0"/>
              </a:solidFill>
              <a:effectLst>
                <a:outerShdw blurRad="38100" dist="38100" dir="552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4"/>
          <p:cNvSpPr txBox="1"/>
          <p:nvPr/>
        </p:nvSpPr>
        <p:spPr>
          <a:xfrm>
            <a:off x="7277492" y="4758542"/>
            <a:ext cx="4628562" cy="10147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GUIDED BY</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4"/>
          <p:cNvSpPr txBox="1"/>
          <p:nvPr/>
        </p:nvSpPr>
        <p:spPr>
          <a:xfrm>
            <a:off x="139711" y="4566182"/>
            <a:ext cx="5818951" cy="23533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dirty="0">
                <a:latin typeface="Times New Roman" panose="02020603050405020304" pitchFamily="18" charset="0"/>
                <a:cs typeface="Times New Roman" panose="02020603050405020304" pitchFamily="18" charset="0"/>
              </a:rPr>
              <a:t>BATCH MEMBERS</a:t>
            </a:r>
            <a:endParaRPr lang="en-US" sz="21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(20KN1A1</a:t>
            </a:r>
            <a:r>
              <a:rPr lang="en-IN" altLang="en-US" sz="2000" b="1" dirty="0">
                <a:latin typeface="Times New Roman" panose="02020603050405020304" pitchFamily="18" charset="0"/>
                <a:cs typeface="Times New Roman" panose="02020603050405020304" pitchFamily="18" charset="0"/>
              </a:rPr>
              <a:t>4229</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(21KN5A</a:t>
            </a:r>
            <a:r>
              <a:rPr lang="en-IN" altLang="en-US" sz="2000" b="1" dirty="0">
                <a:latin typeface="Times New Roman" panose="02020603050405020304" pitchFamily="18" charset="0"/>
                <a:cs typeface="Times New Roman" panose="02020603050405020304" pitchFamily="18" charset="0"/>
              </a:rPr>
              <a:t>4255</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(20KN1A</a:t>
            </a:r>
            <a:r>
              <a:rPr lang="en-IN" altLang="en-US" sz="2000" b="1" dirty="0">
                <a:latin typeface="Times New Roman" panose="02020603050405020304" pitchFamily="18" charset="0"/>
                <a:cs typeface="Times New Roman" panose="02020603050405020304" pitchFamily="18" charset="0"/>
              </a:rPr>
              <a:t>4262</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ctr"/>
            <a:r>
              <a:rPr lang="en-IN" altLang="en-US" sz="2000" b="1" dirty="0">
                <a:latin typeface="Times New Roman" panose="02020603050405020304" pitchFamily="18" charset="0"/>
                <a:cs typeface="Times New Roman" panose="02020603050405020304" pitchFamily="18" charset="0"/>
              </a:rPr>
              <a:t>(21KN5A4202)</a:t>
            </a:r>
            <a:endParaRPr lang="en-US" sz="2000" b="1" dirty="0">
              <a:latin typeface="Times New Roman" panose="02020603050405020304" pitchFamily="18" charset="0"/>
              <a:cs typeface="Times New Roman" panose="02020603050405020304" pitchFamily="18" charset="0"/>
            </a:endParaRPr>
          </a:p>
          <a:p>
            <a:pPr algn="ctr"/>
            <a:endParaRPr lang="en-US" sz="2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1">
                  <a:lumMod val="95000"/>
                  <a:lumOff val="5000"/>
                </a:schemeClr>
              </a:solidFill>
            </a:endParaRPr>
          </a:p>
        </p:txBody>
      </p:sp>
      <p:sp>
        <p:nvSpPr>
          <p:cNvPr id="4" name="Title 3"/>
          <p:cNvSpPr>
            <a:spLocks noGrp="1"/>
          </p:cNvSpPr>
          <p:nvPr>
            <p:ph type="title"/>
          </p:nvPr>
        </p:nvSpPr>
        <p:spPr>
          <a:xfrm>
            <a:off x="722721" y="0"/>
            <a:ext cx="10746556" cy="1067294"/>
          </a:xfrm>
          <a:noFill/>
        </p:spPr>
        <p:txBody>
          <a:bodyPr>
            <a:normAutofit/>
          </a:bodyPr>
          <a:lstStyle/>
          <a:p>
            <a:pPr algn="ctr"/>
            <a:r>
              <a:rPr lang="en-US" sz="3600" b="1" dirty="0">
                <a:solidFill>
                  <a:schemeClr val="accent4">
                    <a:lumMod val="75000"/>
                  </a:schemeClr>
                </a:solidFill>
                <a:latin typeface="Times New Roman" panose="02020603050405020304" pitchFamily="18" charset="0"/>
                <a:cs typeface="Times New Roman" panose="02020603050405020304" pitchFamily="18" charset="0"/>
              </a:rPr>
              <a:t>NRI INSTITUTE OF TECHNOLOGY</a:t>
            </a:r>
            <a:endParaRPr lang="en-US" sz="3600" b="1"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10" name="Content Placeholder 9" descr="download (1)"/>
          <p:cNvPicPr>
            <a:picLocks noGrp="1" noChangeAspect="1"/>
          </p:cNvPicPr>
          <p:nvPr>
            <p:ph sz="half" idx="2"/>
          </p:nvPr>
        </p:nvPicPr>
        <p:blipFill>
          <a:blip r:embed="rId1"/>
          <a:stretch>
            <a:fillRect/>
          </a:stretch>
        </p:blipFill>
        <p:spPr>
          <a:xfrm>
            <a:off x="5270500" y="1089660"/>
            <a:ext cx="2391410" cy="13976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246185"/>
            <a:ext cx="10515600" cy="5930778"/>
          </a:xfrm>
        </p:spPr>
        <p:txBody>
          <a:bodyPr/>
          <a:lstStyle/>
          <a:p>
            <a:r>
              <a:rPr lang="en-US" b="1" dirty="0">
                <a:latin typeface="Times New Roman" panose="02020603050405020304" pitchFamily="18" charset="0"/>
                <a:cs typeface="Times New Roman" panose="02020603050405020304" pitchFamily="18" charset="0"/>
              </a:rPr>
              <a:t>Architecture:</a:t>
            </a: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6" name="Flowchart: Process 5"/>
          <p:cNvSpPr/>
          <p:nvPr/>
        </p:nvSpPr>
        <p:spPr>
          <a:xfrm>
            <a:off x="3578468" y="836527"/>
            <a:ext cx="5248991" cy="633047"/>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Getting Data</a:t>
            </a:r>
            <a:r>
              <a:rPr lang="en-US" dirty="0"/>
              <a:t> </a:t>
            </a:r>
            <a:endParaRPr lang="en-US" dirty="0"/>
          </a:p>
        </p:txBody>
      </p:sp>
      <p:cxnSp>
        <p:nvCxnSpPr>
          <p:cNvPr id="7" name="Straight Arrow Connector 6"/>
          <p:cNvCxnSpPr>
            <a:stCxn id="6" idx="2"/>
          </p:cNvCxnSpPr>
          <p:nvPr/>
        </p:nvCxnSpPr>
        <p:spPr>
          <a:xfrm flipH="1">
            <a:off x="6185419" y="1469574"/>
            <a:ext cx="17545" cy="46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91743" y="2041968"/>
            <a:ext cx="5187457" cy="8528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Data Cleaning and preprocessing</a:t>
            </a:r>
            <a:endParaRPr lang="en-US" dirty="0"/>
          </a:p>
        </p:txBody>
      </p:sp>
      <p:cxnSp>
        <p:nvCxnSpPr>
          <p:cNvPr id="21" name="Straight Arrow Connector 20"/>
          <p:cNvCxnSpPr/>
          <p:nvPr/>
        </p:nvCxnSpPr>
        <p:spPr>
          <a:xfrm>
            <a:off x="6172200" y="2819400"/>
            <a:ext cx="0" cy="39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Process 41"/>
          <p:cNvSpPr/>
          <p:nvPr/>
        </p:nvSpPr>
        <p:spPr>
          <a:xfrm flipH="1">
            <a:off x="3600633" y="3250943"/>
            <a:ext cx="5187465" cy="71419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Visulaization and EDA</a:t>
            </a:r>
            <a:r>
              <a:rPr lang="en-US" dirty="0"/>
              <a:t> </a:t>
            </a:r>
            <a:endParaRPr lang="en-US" dirty="0"/>
          </a:p>
        </p:txBody>
      </p:sp>
      <p:cxnSp>
        <p:nvCxnSpPr>
          <p:cNvPr id="43" name="Straight Arrow Connector 42"/>
          <p:cNvCxnSpPr>
            <a:stCxn id="42" idx="2"/>
          </p:cNvCxnSpPr>
          <p:nvPr/>
        </p:nvCxnSpPr>
        <p:spPr>
          <a:xfrm>
            <a:off x="6194365" y="3965771"/>
            <a:ext cx="0" cy="56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Process 54"/>
          <p:cNvSpPr/>
          <p:nvPr/>
        </p:nvSpPr>
        <p:spPr>
          <a:xfrm>
            <a:off x="3567269" y="4487894"/>
            <a:ext cx="5270986" cy="571004"/>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Training Model and Testing Model</a:t>
            </a:r>
            <a:r>
              <a:rPr lang="en-US" dirty="0"/>
              <a:t> </a:t>
            </a:r>
            <a:endParaRPr lang="en-US" dirty="0"/>
          </a:p>
        </p:txBody>
      </p:sp>
      <p:cxnSp>
        <p:nvCxnSpPr>
          <p:cNvPr id="56" name="Straight Arrow Connector 55"/>
          <p:cNvCxnSpPr/>
          <p:nvPr/>
        </p:nvCxnSpPr>
        <p:spPr>
          <a:xfrm>
            <a:off x="6233731" y="5047907"/>
            <a:ext cx="0" cy="46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Flowchart: Process 69"/>
          <p:cNvSpPr/>
          <p:nvPr/>
        </p:nvSpPr>
        <p:spPr>
          <a:xfrm>
            <a:off x="3530679" y="5582586"/>
            <a:ext cx="5284081" cy="98487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Prediction of COVID-19 cases for upcoming days</a:t>
            </a:r>
            <a:endParaRPr lang="en-I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699135"/>
            <a:ext cx="10515600" cy="5487670"/>
          </a:xfrm>
        </p:spPr>
        <p:txBody>
          <a:bodyPr>
            <a:normAutofit lnSpcReduction="10000"/>
          </a:bodyPr>
          <a:lstStyle/>
          <a:p>
            <a:pPr marL="0" indent="0" algn="just">
              <a:buNone/>
            </a:pPr>
            <a:r>
              <a:rPr lang="en-IN" altLang="en-US" dirty="0">
                <a:latin typeface="Times New Roman" panose="02020603050405020304" pitchFamily="18" charset="0"/>
                <a:cs typeface="Times New Roman" panose="02020603050405020304" pitchFamily="18" charset="0"/>
              </a:rPr>
              <a:t>Every predictive models will be divided into modules for better and easy understanding and execution. The system is divided into modules such that the team work between teammates and from cilent-end will be clear. By dividing the work, errors while working on system can be identified easily. </a:t>
            </a: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mn-ea"/>
              </a:rPr>
              <a:t>If any system is not divided into modules and worked as a whole, then there comes a numerous errors. Even we find difficulty in correcting those errors. It is must and should to divide the total project into modules and work on each and every module independently to get effective results.</a:t>
            </a:r>
            <a:endParaRPr lang="en-US" dirty="0">
              <a:latin typeface="Times New Roman" panose="02020603050405020304" pitchFamily="18" charset="0"/>
              <a:cs typeface="Times New Roman" panose="02020603050405020304" pitchFamily="18" charset="0"/>
              <a:sym typeface="+mn-ea"/>
            </a:endParaRPr>
          </a:p>
          <a:p>
            <a:pPr algn="just"/>
            <a:r>
              <a:rPr lang="en-IN" altLang="en-US" dirty="0">
                <a:latin typeface="Times New Roman" panose="02020603050405020304" pitchFamily="18" charset="0"/>
                <a:cs typeface="Times New Roman" panose="02020603050405020304" pitchFamily="18" charset="0"/>
              </a:rPr>
              <a:t>Data cleaning and Data preprocessing</a:t>
            </a:r>
            <a:endParaRPr lang="en-IN" altLang="en-US" dirty="0">
              <a:latin typeface="Times New Roman" panose="02020603050405020304" pitchFamily="18" charset="0"/>
              <a:cs typeface="Times New Roman" panose="02020603050405020304" pitchFamily="18" charset="0"/>
            </a:endParaRPr>
          </a:p>
          <a:p>
            <a:pPr algn="just"/>
            <a:r>
              <a:rPr lang="en-IN" altLang="en-US" dirty="0">
                <a:sym typeface="+mn-ea"/>
              </a:rPr>
              <a:t>Visulaization and EDA(Exploratory Data Analysis)</a:t>
            </a:r>
            <a:endParaRPr lang="en-IN" altLang="en-US" dirty="0">
              <a:sym typeface="+mn-ea"/>
            </a:endParaRPr>
          </a:p>
          <a:p>
            <a:pPr algn="just"/>
            <a:r>
              <a:rPr lang="en-IN" altLang="en-US" dirty="0">
                <a:sym typeface="+mn-ea"/>
              </a:rPr>
              <a:t>Training Model and Testing Model</a:t>
            </a:r>
            <a:r>
              <a:rPr lang="en-US" dirty="0">
                <a:sym typeface="+mn-ea"/>
              </a:rPr>
              <a:t> </a:t>
            </a:r>
            <a:endParaRPr lang="en-IN" altLang="en-US" dirty="0">
              <a:sym typeface="+mn-ea"/>
            </a:endParaRPr>
          </a:p>
          <a:p>
            <a:pPr algn="just"/>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DATA COLLECTION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b="1"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 collection was an essential and protracted process. Regardless the field of research, accuracy of the data collection is essential to maintain cohesion. As the clinical information of patients was not publicly available, it was an inflexible and tedious process to collect the data. Various Hospitals and Health Institutes in Sweden and China were approached to get the most accurate data but due to the present situation at hospitals with heavy inflow of patients with COVID-19, we couldn’t get access to direct information. An intense search was conducted on various databases to gather open-source clinical information of patients diagnosed with COVID-19.</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DATASET</a:t>
            </a:r>
            <a:endParaRPr lang="en-IN" sz="30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noChangeAspect="1"/>
          </p:cNvGraphicFramePr>
          <p:nvPr>
            <p:ph idx="1"/>
          </p:nvPr>
        </p:nvGraphicFramePr>
        <p:xfrm>
          <a:off x="792750" y="1690688"/>
          <a:ext cx="10606499" cy="3578552"/>
        </p:xfrm>
        <a:graphic>
          <a:graphicData uri="http://schemas.openxmlformats.org/presentationml/2006/ole">
            <mc:AlternateContent xmlns:mc="http://schemas.openxmlformats.org/markup-compatibility/2006">
              <mc:Choice xmlns:v="urn:schemas-microsoft-com:vml" Requires="v">
                <p:oleObj spid="_x0000_s0" name="Worksheet" r:id="rId1" imgW="7550785" imgH="2553335" progId="Excel.Sheet.12">
                  <p:embed/>
                </p:oleObj>
              </mc:Choice>
              <mc:Fallback>
                <p:oleObj name="Worksheet" r:id="rId1" imgW="7550785" imgH="2553335" progId="Excel.Sheet.12">
                  <p:embed/>
                  <p:pic>
                    <p:nvPicPr>
                      <p:cNvPr id="0" name="Content Placeholder 5"/>
                      <p:cNvPicPr/>
                      <p:nvPr/>
                    </p:nvPicPr>
                    <p:blipFill>
                      <a:blip r:embed="rId2"/>
                      <a:stretch>
                        <a:fillRect/>
                      </a:stretch>
                    </p:blipFill>
                    <p:spPr>
                      <a:xfrm>
                        <a:off x="792750" y="1690688"/>
                        <a:ext cx="10606499" cy="3578552"/>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a:t>Implementation</a:t>
            </a:r>
            <a:endParaRPr lang="en-IN" altLang="en-US" b="1"/>
          </a:p>
        </p:txBody>
      </p:sp>
      <p:pic>
        <p:nvPicPr>
          <p:cNvPr id="6" name="Content Placeholder 5"/>
          <p:cNvPicPr>
            <a:picLocks noChangeAspect="1"/>
          </p:cNvPicPr>
          <p:nvPr>
            <p:ph idx="1"/>
          </p:nvPr>
        </p:nvPicPr>
        <p:blipFill>
          <a:blip r:embed="rId1"/>
          <a:stretch>
            <a:fillRect/>
          </a:stretch>
        </p:blipFill>
        <p:spPr>
          <a:xfrm>
            <a:off x="3274060" y="1682750"/>
            <a:ext cx="5643880" cy="34918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latin typeface="Times New Roman" panose="02020603050405020304" pitchFamily="18" charset="0"/>
                <a:cs typeface="Times New Roman" panose="02020603050405020304" pitchFamily="18" charset="0"/>
                <a:sym typeface="+mn-ea"/>
              </a:rPr>
              <a:t>Data cleaning </a:t>
            </a:r>
            <a:r>
              <a:rPr lang="en-IN" altLang="en-US" sz="3330" dirty="0">
                <a:latin typeface="Times New Roman" panose="02020603050405020304" pitchFamily="18" charset="0"/>
                <a:cs typeface="Times New Roman" panose="02020603050405020304" pitchFamily="18" charset="0"/>
                <a:sym typeface="+mn-ea"/>
              </a:rPr>
              <a:t>and </a:t>
            </a:r>
            <a:r>
              <a:rPr lang="en-IN" altLang="en-US" dirty="0">
                <a:latin typeface="Times New Roman" panose="02020603050405020304" pitchFamily="18" charset="0"/>
                <a:cs typeface="Times New Roman" panose="02020603050405020304" pitchFamily="18" charset="0"/>
                <a:sym typeface="+mn-ea"/>
              </a:rPr>
              <a:t>Data preprocessing:</a:t>
            </a:r>
            <a:br>
              <a:rPr lang="en-IN" alt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p:txBody>
          <a:bodyPr/>
          <a:lstStyle/>
          <a:p>
            <a:r>
              <a:rPr lang="en-US"/>
              <a:t>Data cleaning is the process of adding missing data and correcting, repairing, or removing incorrect or irrelevant data from a data set. Dating cleaning is the most important step of preprocessing because it will ensure that your data is ready to go for your downstream needs</a:t>
            </a:r>
            <a:endParaRPr lang="en-US"/>
          </a:p>
        </p:txBody>
      </p:sp>
      <p:pic>
        <p:nvPicPr>
          <p:cNvPr id="10" name="Content Placeholder 9" descr="Screenshot (1279)"/>
          <p:cNvPicPr>
            <a:picLocks noGrp="1" noChangeAspect="1"/>
          </p:cNvPicPr>
          <p:nvPr>
            <p:ph sz="half" idx="2"/>
          </p:nvPr>
        </p:nvPicPr>
        <p:blipFill>
          <a:blip r:embed="rId1"/>
          <a:stretch>
            <a:fillRect/>
          </a:stretch>
        </p:blipFill>
        <p:spPr>
          <a:xfrm>
            <a:off x="6172200" y="2357755"/>
            <a:ext cx="5181600" cy="2143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b="1" dirty="0">
                <a:latin typeface="Times New Roman" panose="02020603050405020304" pitchFamily="18" charset="0"/>
                <a:cs typeface="Times New Roman" panose="02020603050405020304" pitchFamily="18" charset="0"/>
                <a:sym typeface="+mn-ea"/>
              </a:rPr>
              <a:t>Visulaization and EDA:</a:t>
            </a:r>
            <a:endParaRPr lang="en-IN" altLang="en-US" sz="30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xfrm>
            <a:off x="838200" y="1825625"/>
            <a:ext cx="10516235" cy="4351655"/>
          </a:xfrm>
        </p:spPr>
        <p:txBody>
          <a:bodyPr/>
          <a:lstStyle/>
          <a:p>
            <a:r>
              <a:rPr lang="en-US"/>
              <a:t>Exploratory Data Analysis (EDA) is a process of describing the data by means of statistical and visualization techniques in order to bring important aspects of that data into focus for further analysis. This involves inspecting the dataset from many angles, describing &amp; summarizing it without making any assumptions about its contents.</a:t>
            </a:r>
            <a:endParaRPr lang="en-US"/>
          </a:p>
          <a:p>
            <a:r>
              <a:rPr lang="en-US"/>
              <a:t>Exploratory data analysis is a significant step to take before diving into statistical modeling or machine learning, to ensure the data is really what it is claimed to be and that there are no obvious errors. It should be part of data science projects in every organization.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sym typeface="+mn-ea"/>
              </a:rPr>
              <a:t>V</a:t>
            </a:r>
            <a:r>
              <a:rPr lang="en-IN" altLang="en-US" sz="3500" b="1" dirty="0">
                <a:latin typeface="Times New Roman" panose="02020603050405020304" pitchFamily="18" charset="0"/>
                <a:cs typeface="Times New Roman" panose="02020603050405020304" pitchFamily="18" charset="0"/>
                <a:sym typeface="+mn-ea"/>
              </a:rPr>
              <a:t>isulaization:</a:t>
            </a:r>
            <a:endParaRPr lang="en-US" sz="3500"/>
          </a:p>
        </p:txBody>
      </p:sp>
      <p:pic>
        <p:nvPicPr>
          <p:cNvPr id="6" name="Content Placeholder 5" descr="download"/>
          <p:cNvPicPr>
            <a:picLocks noGrp="1" noChangeAspect="1"/>
          </p:cNvPicPr>
          <p:nvPr>
            <p:ph sz="half" idx="1"/>
          </p:nvPr>
        </p:nvPicPr>
        <p:blipFill>
          <a:blip r:embed="rId1"/>
          <a:stretch>
            <a:fillRect/>
          </a:stretch>
        </p:blipFill>
        <p:spPr>
          <a:xfrm>
            <a:off x="838200" y="2517775"/>
            <a:ext cx="5181600" cy="2966720"/>
          </a:xfrm>
          <a:prstGeom prst="rect">
            <a:avLst/>
          </a:prstGeom>
        </p:spPr>
      </p:pic>
      <p:pic>
        <p:nvPicPr>
          <p:cNvPr id="4" name="Content Placeholder 3"/>
          <p:cNvPicPr>
            <a:picLocks noChangeAspect="1"/>
          </p:cNvPicPr>
          <p:nvPr>
            <p:ph sz="half" idx="2"/>
          </p:nvPr>
        </p:nvPicPr>
        <p:blipFill>
          <a:blip r:embed="rId2"/>
          <a:stretch>
            <a:fillRect/>
          </a:stretch>
        </p:blipFill>
        <p:spPr>
          <a:xfrm>
            <a:off x="6172200" y="2121535"/>
            <a:ext cx="5181600" cy="375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b="1">
                <a:latin typeface="Times New Roman" panose="02020603050405020304" pitchFamily="18" charset="0"/>
                <a:cs typeface="Times New Roman" panose="02020603050405020304" pitchFamily="18" charset="0"/>
              </a:rPr>
              <a:t>Training and Testing Model:</a:t>
            </a:r>
            <a:endParaRPr lang="en-IN" altLang="en-US" sz="3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5600" cy="4351655"/>
          </a:xfrm>
        </p:spPr>
        <p:txBody>
          <a:bodyPr>
            <a:normAutofit fontScale="97500"/>
          </a:bodyPr>
          <a:lstStyle/>
          <a:p>
            <a:r>
              <a:rPr lang="en-US"/>
              <a:t>Machine Learning is one of the booming technologies across the world that enables computers/machines to turn a huge amount of data into predictions. However, these predictions highly depend on the quality of the data, and if we are not using the right data for our model, then it will not generate the expected result. In machine learning projects, we generally divide the original dataset into training data and test data. We train our model over a subset of the original dataset, i.e., the training dataset, and then evaluate whether it can generalize well to the new or unseen dataset or test set. Therefore, train and test datasets are the two key concepts of machine learning, where the training dataset is used to fit the model, and the test dataset is used to evaluate the model.</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Machine Learning Models Used</a:t>
            </a:r>
            <a:endParaRPr lang="en-IN" altLang="en-US"/>
          </a:p>
        </p:txBody>
      </p:sp>
      <p:sp>
        <p:nvSpPr>
          <p:cNvPr id="3" name="Content Placeholder 2"/>
          <p:cNvSpPr>
            <a:spLocks noGrp="1"/>
          </p:cNvSpPr>
          <p:nvPr>
            <p:ph sz="half" idx="1"/>
          </p:nvPr>
        </p:nvSpPr>
        <p:spPr>
          <a:xfrm>
            <a:off x="838200" y="1825625"/>
            <a:ext cx="7209790" cy="4351655"/>
          </a:xfrm>
        </p:spPr>
        <p:txBody>
          <a:bodyPr>
            <a:normAutofit/>
          </a:bodyPr>
          <a:p>
            <a:pPr marL="0" indent="0">
              <a:buNone/>
            </a:pPr>
            <a:r>
              <a:rPr lang="en-US" sz="2400" b="1">
                <a:latin typeface="Times New Roman" panose="02020603050405020304" pitchFamily="18" charset="0"/>
                <a:cs typeface="Times New Roman" panose="02020603050405020304" pitchFamily="18" charset="0"/>
              </a:rPr>
              <a:t>Support Vector Machines (SVM)</a:t>
            </a:r>
            <a:endParaRPr lang="en-US" sz="2400" b="1">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Support Vector Machines performs classification by constructing N-dimensional hyper plane that separates the data into two categories. In SVM, the predictor variable is called an attribute and the transformed attribute is called a feature. Selecting the most suitable representative data is called feature selection. A set of features describing one case is called a vector. </a:t>
            </a:r>
            <a:endParaRPr lang="en-US" sz="2200">
              <a:latin typeface="Times New Roman" panose="02020603050405020304" pitchFamily="18" charset="0"/>
              <a:cs typeface="Times New Roman" panose="02020603050405020304" pitchFamily="18" charset="0"/>
            </a:endParaRPr>
          </a:p>
          <a:p>
            <a:pPr marL="0" indent="0">
              <a:buNone/>
            </a:pPr>
            <a:r>
              <a:rPr lang="en-US" sz="2200">
                <a:latin typeface="Times New Roman" panose="02020603050405020304" pitchFamily="18" charset="0"/>
                <a:cs typeface="Times New Roman" panose="02020603050405020304" pitchFamily="18" charset="0"/>
              </a:rPr>
              <a:t>The ultimate goal of SVM modelling is to find the optimal hyper plane that separates the clusters where on one side of the plane there is target variable and on the other side of the plane other category. The vectors which are near the hyper plane are the support vectors.</a:t>
            </a:r>
            <a:endParaRPr lang="en-US" sz="2200">
              <a:latin typeface="Times New Roman" panose="02020603050405020304" pitchFamily="18" charset="0"/>
              <a:cs typeface="Times New Roman" panose="02020603050405020304" pitchFamily="18" charset="0"/>
            </a:endParaRPr>
          </a:p>
        </p:txBody>
      </p:sp>
      <p:pic>
        <p:nvPicPr>
          <p:cNvPr id="16" name="Picture 16"/>
          <p:cNvPicPr>
            <a:picLocks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8047990" y="3301365"/>
            <a:ext cx="3589020" cy="20497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470564"/>
            <a:ext cx="9144000" cy="1775431"/>
          </a:xfrm>
        </p:spPr>
        <p:txBody>
          <a:bodyPr>
            <a:normAutofit/>
          </a:bodyPr>
          <a:lstStyle/>
          <a:p>
            <a:pPr algn="ctr"/>
            <a:r>
              <a:rPr lang="en-US" sz="3000" b="1" dirty="0">
                <a:latin typeface="Times New Roman" panose="02020603050405020304" pitchFamily="18" charset="0"/>
                <a:cs typeface="Times New Roman" panose="02020603050405020304" pitchFamily="18" charset="0"/>
              </a:rPr>
              <a:t>TITLE </a:t>
            </a:r>
            <a:r>
              <a:rPr lang="en-IN" altLang="en-US" sz="3000" b="1" dirty="0">
                <a:latin typeface="Times New Roman" panose="02020603050405020304" pitchFamily="18" charset="0"/>
                <a:cs typeface="Times New Roman" panose="02020603050405020304" pitchFamily="18" charset="0"/>
              </a:rPr>
              <a:t>:</a:t>
            </a:r>
            <a:r>
              <a:rPr lang="en-US" sz="3000" b="1" dirty="0"/>
              <a:t> </a:t>
            </a:r>
            <a:r>
              <a:rPr lang="en-IN" altLang="en-US" sz="3000" b="1" dirty="0">
                <a:latin typeface="Times New Roman" panose="02020603050405020304" pitchFamily="18" charset="0"/>
                <a:cs typeface="Times New Roman" panose="02020603050405020304" pitchFamily="18" charset="0"/>
              </a:rPr>
              <a:t>COVID-19 CASES PREDICTION</a:t>
            </a:r>
            <a:br>
              <a:rPr lang="en-US" sz="3000" b="1" dirty="0">
                <a:solidFill>
                  <a:srgbClr val="0070C0"/>
                </a:solidFill>
                <a:latin typeface="Times New Roman" panose="02020603050405020304" pitchFamily="18" charset="0"/>
                <a:cs typeface="Times New Roman" panose="02020603050405020304" pitchFamily="18" charset="0"/>
              </a:rPr>
            </a:br>
            <a:r>
              <a:rPr lang="en-US" sz="3000" b="1" dirty="0">
                <a:solidFill>
                  <a:srgbClr val="0070C0"/>
                </a:solidFill>
                <a:latin typeface="Times New Roman" panose="02020603050405020304" pitchFamily="18" charset="0"/>
                <a:cs typeface="Times New Roman" panose="02020603050405020304" pitchFamily="18" charset="0"/>
              </a:rPr>
              <a:t>            </a:t>
            </a:r>
            <a:endParaRPr lang="en-US" sz="3000" dirty="0"/>
          </a:p>
        </p:txBody>
      </p:sp>
      <p:sp>
        <p:nvSpPr>
          <p:cNvPr id="7" name="Subtitle 6"/>
          <p:cNvSpPr>
            <a:spLocks noGrp="1"/>
          </p:cNvSpPr>
          <p:nvPr>
            <p:ph type="subTitle" idx="1"/>
          </p:nvPr>
        </p:nvSpPr>
        <p:spPr>
          <a:xfrm>
            <a:off x="1524000" y="2158739"/>
            <a:ext cx="9144000" cy="3874416"/>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EXISTING SYSTEM</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SYSTEM</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&amp;HARDWARE REQUIREMENTS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Machine Learning Models Used</a:t>
            </a:r>
            <a:endParaRPr lang="en-IN" altLang="en-US"/>
          </a:p>
        </p:txBody>
      </p:sp>
      <p:sp>
        <p:nvSpPr>
          <p:cNvPr id="3" name="Content Placeholder 2"/>
          <p:cNvSpPr>
            <a:spLocks noGrp="1"/>
          </p:cNvSpPr>
          <p:nvPr>
            <p:ph sz="half" idx="1"/>
          </p:nvPr>
        </p:nvSpPr>
        <p:spPr>
          <a:xfrm>
            <a:off x="838200" y="1825625"/>
            <a:ext cx="7209790" cy="4351655"/>
          </a:xfrm>
        </p:spPr>
        <p:txBody>
          <a:bodyPr>
            <a:normAutofit fontScale="25000"/>
          </a:bodyPr>
          <a:p>
            <a:pPr marL="0" indent="0">
              <a:buNone/>
            </a:pPr>
            <a:r>
              <a:rPr lang="en-US" sz="9600" b="1">
                <a:latin typeface="Times New Roman" panose="02020603050405020304" pitchFamily="18" charset="0"/>
                <a:cs typeface="Times New Roman" panose="02020603050405020304" pitchFamily="18" charset="0"/>
              </a:rPr>
              <a:t>Linear Regression</a:t>
            </a:r>
            <a:endParaRPr lang="en-US" sz="96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r>
              <a:rPr lang="en-US" sz="8800">
                <a:latin typeface="Times New Roman" panose="02020603050405020304" pitchFamily="18" charset="0"/>
                <a:cs typeface="Times New Roman" panose="02020603050405020304" pitchFamily="18" charset="0"/>
              </a:rPr>
              <a:t>Linear regression is a quiet and simple statistical regression method used for predictive analysis and shows the relationship between the continuous variables. Linear regression shows the linear relationship between the independent variable (X-axis) and the dependent variable (Y-axis), consequently called linear regression. If there is a single input variable (x), such linear regression is called simple linear regression. And if there is more than one input variable, such linear regression is called multiple linear regression. The linear regression model gives a sloped straight line describing the relationship within the variables.</a:t>
            </a:r>
            <a:endParaRPr lang="en-US" sz="8800">
              <a:latin typeface="Times New Roman" panose="02020603050405020304" pitchFamily="18" charset="0"/>
              <a:cs typeface="Times New Roman" panose="02020603050405020304" pitchFamily="18" charset="0"/>
            </a:endParaRPr>
          </a:p>
          <a:p>
            <a:pPr marL="0" indent="0">
              <a:buNone/>
            </a:pPr>
            <a:endParaRPr lang="en-US" sz="8000">
              <a:latin typeface="Times New Roman" panose="02020603050405020304" pitchFamily="18" charset="0"/>
              <a:cs typeface="Times New Roman" panose="02020603050405020304" pitchFamily="18" charset="0"/>
            </a:endParaRPr>
          </a:p>
          <a:p>
            <a:pPr marL="0" indent="0">
              <a:buNone/>
            </a:pPr>
            <a:endParaRPr lang="en-US" sz="3665">
              <a:latin typeface="Times New Roman" panose="02020603050405020304" pitchFamily="18" charset="0"/>
              <a:cs typeface="Times New Roman" panose="02020603050405020304" pitchFamily="18" charset="0"/>
            </a:endParaRPr>
          </a:p>
        </p:txBody>
      </p:sp>
      <p:pic>
        <p:nvPicPr>
          <p:cNvPr id="4" name="Picture 3" descr="IMG_256"/>
          <p:cNvPicPr>
            <a:picLocks noChangeAspect="1"/>
          </p:cNvPicPr>
          <p:nvPr/>
        </p:nvPicPr>
        <p:blipFill>
          <a:blip r:embed="rId1">
            <a:clrChange>
              <a:clrFrom>
                <a:srgbClr val="FFFFFF">
                  <a:alpha val="100000"/>
                </a:srgbClr>
              </a:clrFrom>
              <a:clrTo>
                <a:srgbClr val="FFFFFF">
                  <a:alpha val="100000"/>
                  <a:alpha val="0"/>
                </a:srgbClr>
              </a:clrTo>
            </a:clrChange>
          </a:blip>
          <a:srcRect r="41224"/>
          <a:stretch>
            <a:fillRect/>
          </a:stretch>
        </p:blipFill>
        <p:spPr>
          <a:xfrm>
            <a:off x="8047673" y="2862580"/>
            <a:ext cx="3476625" cy="25527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Machine Learning Models Used</a:t>
            </a:r>
            <a:endParaRPr lang="en-IN" altLang="en-US"/>
          </a:p>
        </p:txBody>
      </p:sp>
      <p:sp>
        <p:nvSpPr>
          <p:cNvPr id="3" name="Content Placeholder 2"/>
          <p:cNvSpPr>
            <a:spLocks noGrp="1"/>
          </p:cNvSpPr>
          <p:nvPr>
            <p:ph sz="half" idx="1"/>
          </p:nvPr>
        </p:nvSpPr>
        <p:spPr>
          <a:xfrm>
            <a:off x="838200" y="1825625"/>
            <a:ext cx="6439535" cy="4351655"/>
          </a:xfrm>
        </p:spPr>
        <p:txBody>
          <a:bodyPr>
            <a:normAutofit/>
          </a:bodyPr>
          <a:p>
            <a:pPr marL="0" indent="0">
              <a:buNone/>
            </a:pPr>
            <a:r>
              <a:rPr lang="en-US" sz="2400" b="1">
                <a:latin typeface="Times New Roman" panose="02020603050405020304" pitchFamily="18" charset="0"/>
                <a:cs typeface="Times New Roman" panose="02020603050405020304" pitchFamily="18" charset="0"/>
              </a:rPr>
              <a:t>Bayesian</a:t>
            </a:r>
            <a:endParaRPr lang="en-US" sz="2200">
              <a:latin typeface="Times New Roman" panose="02020603050405020304" pitchFamily="18" charset="0"/>
              <a:cs typeface="Times New Roman" panose="02020603050405020304" pitchFamily="18" charset="0"/>
            </a:endParaRPr>
          </a:p>
          <a:p>
            <a:pPr marL="0" indent="0">
              <a:buNone/>
            </a:pPr>
            <a:r>
              <a:rPr lang="en-US" sz="2200">
                <a:latin typeface="Times New Roman" panose="02020603050405020304" pitchFamily="18" charset="0"/>
                <a:cs typeface="Times New Roman" panose="02020603050405020304" pitchFamily="18" charset="0"/>
              </a:rPr>
              <a:t>Bayesian inference is a method to figure out what the distribution of variables is (like the distribution of the heights h). The interesting feature of Bayesian inference is that it is up to the statistician (or data scientist) to use their prior knowledge as a means to improve our guess of how the distribution looks like.</a:t>
            </a:r>
            <a:endParaRPr lang="en-US" sz="2200">
              <a:latin typeface="Times New Roman" panose="02020603050405020304" pitchFamily="18" charset="0"/>
              <a:cs typeface="Times New Roman" panose="02020603050405020304" pitchFamily="18" charset="0"/>
            </a:endParaRPr>
          </a:p>
          <a:p>
            <a:pPr marL="0" indent="0">
              <a:buNone/>
            </a:pPr>
            <a:r>
              <a:rPr lang="en-US" sz="2200">
                <a:latin typeface="Times New Roman" panose="02020603050405020304" pitchFamily="18" charset="0"/>
                <a:cs typeface="Times New Roman" panose="02020603050405020304" pitchFamily="18" charset="0"/>
              </a:rPr>
              <a:t>Bayesian inference depends on the principal formula of Bayesian statistics: Bayes’ theorem. Bayes’ theorem takes in our assumptions about how the distribution looks like, a new piece of data, and outputs an updated distribution. For data science, Bayes’ theorem is usually presented as</a:t>
            </a:r>
            <a:r>
              <a:rPr lang="en-IN" altLang="en-US" sz="2200">
                <a:latin typeface="Times New Roman" panose="02020603050405020304" pitchFamily="18" charset="0"/>
                <a:cs typeface="Times New Roman" panose="02020603050405020304" pitchFamily="18" charset="0"/>
              </a:rPr>
              <a:t>.</a:t>
            </a:r>
            <a:endParaRPr lang="en-IN" altLang="en-US" sz="2200">
              <a:latin typeface="Times New Roman" panose="02020603050405020304" pitchFamily="18" charset="0"/>
              <a:cs typeface="Times New Roman" panose="02020603050405020304" pitchFamily="18" charset="0"/>
            </a:endParaRPr>
          </a:p>
        </p:txBody>
      </p:sp>
      <p:pic>
        <p:nvPicPr>
          <p:cNvPr id="8" name="Picture 3" descr="IMG_256"/>
          <p:cNvPicPr>
            <a:picLocks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7389495" y="2244090"/>
            <a:ext cx="3964305" cy="903605"/>
          </a:xfrm>
          <a:prstGeom prst="rect">
            <a:avLst/>
          </a:prstGeom>
          <a:noFill/>
          <a:ln w="9525">
            <a:noFill/>
          </a:ln>
        </p:spPr>
      </p:pic>
      <p:pic>
        <p:nvPicPr>
          <p:cNvPr id="11" name="Picture 6" descr="IMG_25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7547293" y="3623310"/>
            <a:ext cx="3648075" cy="161925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Testing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t>We are about to test the Machine Learning code for Covid-19 cases prediction in demo part.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a:t>
            </a:r>
            <a:endParaRPr lang="en-IN" altLang="en-US"/>
          </a:p>
        </p:txBody>
      </p:sp>
      <p:pic>
        <p:nvPicPr>
          <p:cNvPr id="4" name="Content Placeholder 3"/>
          <p:cNvPicPr>
            <a:picLocks noChangeAspect="1"/>
          </p:cNvPicPr>
          <p:nvPr>
            <p:ph sz="half" idx="1"/>
          </p:nvPr>
        </p:nvPicPr>
        <p:blipFill>
          <a:blip r:embed="rId1"/>
          <a:stretch>
            <a:fillRect/>
          </a:stretch>
        </p:blipFill>
        <p:spPr>
          <a:xfrm>
            <a:off x="1325245" y="2625725"/>
            <a:ext cx="4206240" cy="2750820"/>
          </a:xfrm>
          <a:prstGeom prst="rect">
            <a:avLst/>
          </a:prstGeom>
        </p:spPr>
      </p:pic>
      <p:pic>
        <p:nvPicPr>
          <p:cNvPr id="5" name="Content Placeholder 4"/>
          <p:cNvPicPr>
            <a:picLocks noChangeAspect="1"/>
          </p:cNvPicPr>
          <p:nvPr>
            <p:ph sz="half" idx="2"/>
          </p:nvPr>
        </p:nvPicPr>
        <p:blipFill>
          <a:blip r:embed="rId2"/>
          <a:stretch>
            <a:fillRect/>
          </a:stretch>
        </p:blipFill>
        <p:spPr>
          <a:xfrm>
            <a:off x="6457315" y="2640965"/>
            <a:ext cx="4610100" cy="27203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a:t>
            </a:r>
            <a:endParaRPr lang="en-IN" altLang="en-US"/>
          </a:p>
        </p:txBody>
      </p:sp>
      <p:pic>
        <p:nvPicPr>
          <p:cNvPr id="6" name="Content Placeholder 5"/>
          <p:cNvPicPr>
            <a:picLocks noChangeAspect="1"/>
          </p:cNvPicPr>
          <p:nvPr>
            <p:ph sz="half" idx="1"/>
          </p:nvPr>
        </p:nvPicPr>
        <p:blipFill>
          <a:blip r:embed="rId1"/>
          <a:stretch>
            <a:fillRect/>
          </a:stretch>
        </p:blipFill>
        <p:spPr>
          <a:xfrm>
            <a:off x="3688080" y="2333625"/>
            <a:ext cx="4815840" cy="27660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705" y="286385"/>
            <a:ext cx="10734040" cy="1232535"/>
          </a:xfrm>
        </p:spPr>
        <p:txBody>
          <a:bodyPr>
            <a:normAutofit/>
          </a:bodyPr>
          <a:lstStyle/>
          <a:p>
            <a:r>
              <a:rPr lang="en-US" sz="3000" b="1" dirty="0">
                <a:latin typeface="Times New Roman" panose="02020603050405020304" pitchFamily="18" charset="0"/>
                <a:cs typeface="Times New Roman" panose="02020603050405020304" pitchFamily="18" charset="0"/>
              </a:rPr>
              <a:t>CONCLUSION:</a:t>
            </a:r>
            <a:endParaRPr lang="en-US" sz="30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33705" y="1751965"/>
            <a:ext cx="11189970" cy="4799965"/>
          </a:xfrm>
        </p:spPr>
        <p:txBody>
          <a:bodyPr/>
          <a:lstStyle/>
          <a:p>
            <a:pPr marL="0" indent="0" algn="just">
              <a:buNone/>
            </a:pPr>
            <a:r>
              <a:rPr lang="en-US" dirty="0">
                <a:latin typeface="Times New Roman" panose="02020603050405020304" pitchFamily="18" charset="0"/>
                <a:cs typeface="Times New Roman" panose="02020603050405020304" pitchFamily="18" charset="0"/>
              </a:rPr>
              <a:t>We have proposed a method that generates predictions for the number of COVID-19 infectious disease cases in the future</a:t>
            </a:r>
            <a:r>
              <a:rPr lang="en-IN" altLang="en-US" dirty="0">
                <a:latin typeface="Times New Roman" panose="02020603050405020304" pitchFamily="18" charset="0"/>
                <a:cs typeface="Times New Roman" panose="02020603050405020304" pitchFamily="18" charset="0"/>
              </a:rPr>
              <a:t>.It is believed that the performance of the model can be improved or the model can give more accurate data if more datasets are available. The model gives results on the basis of data developed by information given by health agencies. Thus, forecasting may not be 100% accurate, but it can surely be used as a corrective measure. For future work further enhancement can be done by combining new factors and algorithms with ARIMA to get more accurate results.</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IN" alt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alt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4972" y="477322"/>
            <a:ext cx="8696227" cy="333383"/>
          </a:xfrm>
        </p:spPr>
        <p:txBody>
          <a:bodyPr>
            <a:noAutofit/>
          </a:bodyPr>
          <a:lstStyle/>
          <a:p>
            <a:r>
              <a:rPr lang="en-US" sz="3000" b="1" dirty="0">
                <a:latin typeface="Times New Roman" panose="02020603050405020304" pitchFamily="18" charset="0"/>
                <a:cs typeface="Times New Roman" panose="02020603050405020304" pitchFamily="18" charset="0"/>
              </a:rPr>
              <a:t>PROBLEM STATEMENT:</a:t>
            </a:r>
            <a:endParaRPr lang="en-US" sz="30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97500" lnSpcReduction="10000"/>
          </a:bodyPr>
          <a:lstStyle/>
          <a:p>
            <a:pPr marL="0" indent="0" algn="just">
              <a:buNone/>
            </a:pPr>
            <a:r>
              <a:rPr dirty="0">
                <a:latin typeface="Times New Roman" panose="02020603050405020304" pitchFamily="18" charset="0"/>
                <a:cs typeface="Times New Roman" panose="02020603050405020304" pitchFamily="18" charset="0"/>
              </a:rPr>
              <a:t>My goal was to develop public models that would reasonably predict the growth of the coronavirus for the next day. This goal can be broken down and formalized into two parts:</a:t>
            </a:r>
            <a:endParaRPr dirty="0">
              <a:latin typeface="Times New Roman" panose="02020603050405020304" pitchFamily="18" charset="0"/>
              <a:cs typeface="Times New Roman" panose="02020603050405020304" pitchFamily="18" charset="0"/>
            </a:endParaRPr>
          </a:p>
          <a:p>
            <a:pPr algn="just"/>
            <a:r>
              <a:rPr dirty="0">
                <a:latin typeface="Times New Roman" panose="02020603050405020304" pitchFamily="18" charset="0"/>
                <a:cs typeface="Times New Roman" panose="02020603050405020304" pitchFamily="18" charset="0"/>
              </a:rPr>
              <a:t>To build a model that will predict the next day’s number of coronavirus cases based on the last n day’s number of coronavirus cases and deaths.</a:t>
            </a:r>
            <a:endParaRPr dirty="0">
              <a:latin typeface="Times New Roman" panose="02020603050405020304" pitchFamily="18" charset="0"/>
              <a:cs typeface="Times New Roman" panose="02020603050405020304" pitchFamily="18" charset="0"/>
            </a:endParaRPr>
          </a:p>
          <a:p>
            <a:pPr algn="just"/>
            <a:r>
              <a:rPr dirty="0">
                <a:latin typeface="Times New Roman" panose="02020603050405020304" pitchFamily="18" charset="0"/>
                <a:cs typeface="Times New Roman" panose="02020603050405020304" pitchFamily="18" charset="0"/>
              </a:rPr>
              <a:t>To build a model that will predict the next day’s number of coronavirus deaths based on the last k day’s number of coronavirus cases and deaths.</a:t>
            </a:r>
            <a:endParaRPr dirty="0">
              <a:latin typeface="Times New Roman" panose="02020603050405020304" pitchFamily="18" charset="0"/>
              <a:cs typeface="Times New Roman" panose="02020603050405020304" pitchFamily="18" charset="0"/>
            </a:endParaRPr>
          </a:p>
          <a:p>
            <a:pPr marL="0" indent="0" algn="just">
              <a:buNone/>
            </a:pPr>
            <a:r>
              <a:rPr dirty="0">
                <a:latin typeface="Times New Roman" panose="02020603050405020304" pitchFamily="18" charset="0"/>
                <a:cs typeface="Times New Roman" panose="02020603050405020304" pitchFamily="18" charset="0"/>
              </a:rPr>
              <a:t>While I learned that n and k should be the same value after rigorous testing of my models, when I first defined the problem, I assumed that n and k may be different numbers as to not limit the possibilities of improving my individual models.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019908"/>
            <a:ext cx="10515600" cy="670780"/>
          </a:xfrm>
        </p:spPr>
        <p:txBody>
          <a:bodyPr>
            <a:normAutofit/>
          </a:bodyPr>
          <a:lstStyle/>
          <a:p>
            <a:r>
              <a:rPr lang="en-US" sz="3000" b="1" dirty="0">
                <a:latin typeface="Times New Roman" panose="02020603050405020304" pitchFamily="18" charset="0"/>
                <a:cs typeface="Times New Roman" panose="02020603050405020304" pitchFamily="18" charset="0"/>
              </a:rPr>
              <a:t>EXISTING SYSTEM:</a:t>
            </a:r>
            <a:endParaRPr lang="en-US" sz="30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35052"/>
            <a:ext cx="10515600" cy="4351338"/>
          </a:xfrm>
        </p:spPr>
        <p:txBody>
          <a:bodyPr>
            <a:normAutofit lnSpcReduction="10000"/>
          </a:bodyPr>
          <a:lstStyle/>
          <a:p>
            <a:pPr marL="0" indent="0" algn="just">
              <a:buNone/>
            </a:pPr>
            <a:r>
              <a:rPr lang="en-IN" altLang="en-US" dirty="0">
                <a:latin typeface="Times New Roman" panose="02020603050405020304" pitchFamily="18" charset="0"/>
                <a:cs typeface="Times New Roman" panose="02020603050405020304" pitchFamily="18" charset="0"/>
              </a:rPr>
              <a:t>With the outbreak of COVID-19 in 2019, which lead to many deaths and global crisis. Many service-based organisations focussed on prediction of new cases, deaths casued by COVID-19 virus for next dew days. Those organisations may include:</a:t>
            </a:r>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WHO</a:t>
            </a:r>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CDC(Centers for Disease Control and Prevention)</a:t>
            </a:r>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IHME(Institute for Health Metrics and Evaluation)</a:t>
            </a:r>
            <a:endParaRPr lang="en-IN" altLang="en-US" dirty="0">
              <a:latin typeface="Times New Roman" panose="02020603050405020304" pitchFamily="18" charset="0"/>
              <a:cs typeface="Times New Roman" panose="02020603050405020304" pitchFamily="18" charset="0"/>
            </a:endParaRPr>
          </a:p>
          <a:p>
            <a:pPr marL="0" indent="0" algn="just">
              <a:buNone/>
            </a:pP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The existing system for prediction of covid-19 cases may also inculed with many government developed application in order to alert people.</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577498"/>
            <a:ext cx="10515600" cy="531690"/>
          </a:xfrm>
        </p:spPr>
        <p:txBody>
          <a:bodyPr>
            <a:normAutofit/>
          </a:bodyPr>
          <a:lstStyle/>
          <a:p>
            <a:r>
              <a:rPr lang="en-US" sz="3000" b="1" dirty="0">
                <a:latin typeface="Times New Roman" panose="02020603050405020304" pitchFamily="18" charset="0"/>
                <a:cs typeface="Times New Roman" panose="02020603050405020304" pitchFamily="18" charset="0"/>
              </a:rPr>
              <a:t>PROPOSED SYSTEM:</a:t>
            </a:r>
            <a:endParaRPr lang="en-US" sz="30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8200" y="1797344"/>
            <a:ext cx="10515600" cy="4351338"/>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ML achieved a milestone in the field of health care. ML techniques are used to interpret and analyze large datasets and predict their output. These ML tools were used to identify the symptoms of disease and classify samples into treatment groups. ML helps hospitals to maintain administrative processes and treat infectious disease</a:t>
            </a:r>
            <a:r>
              <a:rPr lang="en-IN" altLang="en-US" dirty="0">
                <a:latin typeface="Times New Roman" panose="02020603050405020304" pitchFamily="18" charset="0"/>
                <a:cs typeface="Times New Roman" panose="02020603050405020304" pitchFamily="18" charset="0"/>
              </a:rPr>
              <a:t>.</a:t>
            </a: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The pandemic disease known as COVID-19 is a deadly virus that has cost the lives of many people all over the world. There is no treatment for this virus. ML techniques have been used to predict whether patients are infected by the virus based on symptoms defined by WHO and CDC.</a:t>
            </a: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sz="2400" b="1" dirty="0">
                <a:latin typeface="Times New Roman" panose="02020603050405020304" pitchFamily="18" charset="0"/>
                <a:cs typeface="Times New Roman" panose="02020603050405020304" pitchFamily="18" charset="0"/>
              </a:rPr>
              <a:t>MODELS: Support Vector Regression, BayesianRidge</a:t>
            </a:r>
            <a:endParaRPr lang="en-I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a:p>
        </p:txBody>
      </p:sp>
      <p:sp>
        <p:nvSpPr>
          <p:cNvPr id="3" name="Content Placeholder 2"/>
          <p:cNvSpPr>
            <a:spLocks noGrp="1"/>
          </p:cNvSpPr>
          <p:nvPr>
            <p:ph sz="half" idx="1"/>
          </p:nvPr>
        </p:nvSpPr>
        <p:spPr>
          <a:xfrm>
            <a:off x="838200" y="1825625"/>
            <a:ext cx="6172200" cy="4351655"/>
          </a:xfrm>
        </p:spPr>
        <p:txBody>
          <a:bodyPr/>
          <a:lstStyle/>
          <a:p>
            <a:r>
              <a:rPr lang="en-IN" altLang="en-US" sz="2300" b="1">
                <a:latin typeface="Times New Roman" panose="02020603050405020304" pitchFamily="18" charset="0"/>
                <a:cs typeface="Times New Roman" panose="02020603050405020304" pitchFamily="18" charset="0"/>
              </a:rPr>
              <a:t>PYTHON</a:t>
            </a:r>
            <a:r>
              <a:rPr lang="en-IN" altLang="en-US" sz="2300"/>
              <a:t>: Python is a high-level, general-purpose programming language. Its design philosophy emphasizes code readability with the use of significant indentation. Python is dynamically-typed and garbage-collected. It supports multiple programming paradigms, including structured, object-oriented and functional programming.</a:t>
            </a:r>
            <a:endParaRPr lang="en-IN" altLang="en-US" sz="2300"/>
          </a:p>
          <a:p>
            <a:r>
              <a:rPr lang="en-IN" altLang="en-US" sz="2300" b="1">
                <a:latin typeface="Times New Roman" panose="02020603050405020304" pitchFamily="18" charset="0"/>
                <a:cs typeface="Times New Roman" panose="02020603050405020304" pitchFamily="18" charset="0"/>
              </a:rPr>
              <a:t>JUPYTER</a:t>
            </a:r>
            <a:r>
              <a:rPr lang="en-IN" altLang="en-US" sz="2300"/>
              <a:t>: </a:t>
            </a:r>
            <a:r>
              <a:rPr lang="en-IN" altLang="en-US" sz="2300">
                <a:latin typeface="Times New Roman" panose="02020603050405020304" pitchFamily="18" charset="0"/>
                <a:cs typeface="Times New Roman" panose="02020603050405020304" pitchFamily="18" charset="0"/>
                <a:sym typeface="+mn-ea"/>
              </a:rPr>
              <a:t>Jupyter notebook is an open-source IDE that is used to create Jupyter documents that can be created and shared with live codes. Also, it is a web-based interactive computational environment.</a:t>
            </a:r>
            <a:endParaRPr lang="en-IN" altLang="en-US" sz="2300">
              <a:latin typeface="Times New Roman" panose="02020603050405020304" pitchFamily="18" charset="0"/>
              <a:cs typeface="Times New Roman" panose="02020603050405020304" pitchFamily="18" charset="0"/>
              <a:sym typeface="+mn-ea"/>
            </a:endParaRPr>
          </a:p>
          <a:p>
            <a:endParaRPr lang="en-IN" altLang="en-US" sz="2300"/>
          </a:p>
        </p:txBody>
      </p:sp>
      <p:pic>
        <p:nvPicPr>
          <p:cNvPr id="5" name="Content Placeholder 4" descr="python-logo@2x"/>
          <p:cNvPicPr>
            <a:picLocks noGrp="1" noChangeAspect="1"/>
          </p:cNvPicPr>
          <p:nvPr>
            <p:ph sz="half" idx="2"/>
          </p:nvPr>
        </p:nvPicPr>
        <p:blipFill>
          <a:blip r:embed="rId1"/>
          <a:stretch>
            <a:fillRect/>
          </a:stretch>
        </p:blipFill>
        <p:spPr>
          <a:xfrm>
            <a:off x="7010400" y="2119630"/>
            <a:ext cx="5181600" cy="1464945"/>
          </a:xfrm>
          <a:prstGeom prst="rect">
            <a:avLst/>
          </a:prstGeom>
        </p:spPr>
      </p:pic>
      <p:pic>
        <p:nvPicPr>
          <p:cNvPr id="6" name="Picture 5" descr="download (1)"/>
          <p:cNvPicPr>
            <a:picLocks noChangeAspect="1"/>
          </p:cNvPicPr>
          <p:nvPr/>
        </p:nvPicPr>
        <p:blipFill>
          <a:blip r:embed="rId2"/>
          <a:stretch>
            <a:fillRect/>
          </a:stretch>
        </p:blipFill>
        <p:spPr>
          <a:xfrm>
            <a:off x="7501890" y="4182745"/>
            <a:ext cx="3627755" cy="1814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a:p>
        </p:txBody>
      </p:sp>
      <p:sp>
        <p:nvSpPr>
          <p:cNvPr id="8" name="Content Placeholder 7"/>
          <p:cNvSpPr>
            <a:spLocks noGrp="1"/>
          </p:cNvSpPr>
          <p:nvPr>
            <p:ph sz="half" idx="1"/>
          </p:nvPr>
        </p:nvSpPr>
        <p:spPr>
          <a:xfrm>
            <a:off x="838200" y="1825625"/>
            <a:ext cx="7153910" cy="4351655"/>
          </a:xfrm>
        </p:spPr>
        <p:txBody>
          <a:bodyPr/>
          <a:lstStyle/>
          <a:p>
            <a:r>
              <a:rPr lang="en-IN" altLang="en-US" sz="2300" b="1">
                <a:latin typeface="Times New Roman" panose="02020603050405020304" pitchFamily="18" charset="0"/>
                <a:cs typeface="Times New Roman" panose="02020603050405020304" pitchFamily="18" charset="0"/>
              </a:rPr>
              <a:t>PANDAS</a:t>
            </a:r>
            <a:r>
              <a:rPr lang="en-IN" altLang="en-US" sz="2300"/>
              <a:t>: Pandas is a software library written for the Python programming language for data manipulation and analysis. In particular, it offers data structures and operations for manipulating numerical tables and time series. It is free software released under the three-clause BSD license.</a:t>
            </a:r>
            <a:endParaRPr lang="en-IN" altLang="en-US" sz="2300"/>
          </a:p>
          <a:p>
            <a:r>
              <a:rPr lang="en-IN" altLang="en-US" sz="2300" b="1">
                <a:latin typeface="Times New Roman" panose="02020603050405020304" pitchFamily="18" charset="0"/>
                <a:cs typeface="Times New Roman" panose="02020603050405020304" pitchFamily="18" charset="0"/>
              </a:rPr>
              <a:t>NUMPY: </a:t>
            </a:r>
            <a:r>
              <a:rPr lang="en-IN" altLang="en-US" sz="2300">
                <a:latin typeface="Times New Roman" panose="02020603050405020304" pitchFamily="18" charset="0"/>
                <a:cs typeface="Times New Roman" panose="02020603050405020304" pitchFamily="18" charset="0"/>
              </a:rPr>
              <a:t>NumPy is a library for the Python programming language, adding support for large, multi-dimensional arrays and matrices, along with a large collection of high-level mathematical functions to operate on these arrays.</a:t>
            </a:r>
            <a:endParaRPr lang="en-IN" altLang="en-US" sz="2300">
              <a:latin typeface="Times New Roman" panose="02020603050405020304" pitchFamily="18" charset="0"/>
              <a:cs typeface="Times New Roman" panose="02020603050405020304" pitchFamily="18" charset="0"/>
            </a:endParaRPr>
          </a:p>
        </p:txBody>
      </p:sp>
      <p:pic>
        <p:nvPicPr>
          <p:cNvPr id="9" name="Content Placeholder 8" descr="download (2)"/>
          <p:cNvPicPr>
            <a:picLocks noGrp="1" noChangeAspect="1"/>
          </p:cNvPicPr>
          <p:nvPr>
            <p:ph sz="half" idx="2"/>
          </p:nvPr>
        </p:nvPicPr>
        <p:blipFill>
          <a:blip r:embed="rId1"/>
          <a:stretch>
            <a:fillRect/>
          </a:stretch>
        </p:blipFill>
        <p:spPr>
          <a:xfrm>
            <a:off x="7991475" y="2143125"/>
            <a:ext cx="3362325" cy="1362075"/>
          </a:xfrm>
          <a:prstGeom prst="rect">
            <a:avLst/>
          </a:prstGeom>
        </p:spPr>
      </p:pic>
      <p:pic>
        <p:nvPicPr>
          <p:cNvPr id="10" name="Picture 9" descr="1200px-NumPy_logo_2020.svg"/>
          <p:cNvPicPr>
            <a:picLocks noChangeAspect="1"/>
          </p:cNvPicPr>
          <p:nvPr/>
        </p:nvPicPr>
        <p:blipFill>
          <a:blip r:embed="rId2"/>
          <a:stretch>
            <a:fillRect/>
          </a:stretch>
        </p:blipFill>
        <p:spPr>
          <a:xfrm>
            <a:off x="7562215" y="3505200"/>
            <a:ext cx="4346575" cy="1955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dirty="0"/>
          </a:p>
        </p:txBody>
      </p:sp>
      <p:sp>
        <p:nvSpPr>
          <p:cNvPr id="8" name="Content Placeholder 7"/>
          <p:cNvSpPr>
            <a:spLocks noGrp="1"/>
          </p:cNvSpPr>
          <p:nvPr>
            <p:ph sz="half" idx="1"/>
          </p:nvPr>
        </p:nvSpPr>
        <p:spPr>
          <a:xfrm>
            <a:off x="838200" y="1815465"/>
            <a:ext cx="7005955" cy="4351655"/>
          </a:xfrm>
        </p:spPr>
        <p:txBody>
          <a:bodyPr>
            <a:normAutofit/>
          </a:bodyPr>
          <a:lstStyle/>
          <a:p>
            <a:pPr>
              <a:lnSpc>
                <a:spcPct val="100000"/>
              </a:lnSpc>
            </a:pPr>
            <a:r>
              <a:rPr lang="en-IN" altLang="en-US" sz="2300" b="1">
                <a:latin typeface="Times New Roman" panose="02020603050405020304" pitchFamily="18" charset="0"/>
                <a:cs typeface="Times New Roman" panose="02020603050405020304" pitchFamily="18" charset="0"/>
              </a:rPr>
              <a:t>MATPLOTLIB</a:t>
            </a:r>
            <a:r>
              <a:rPr lang="en-IN" altLang="en-US" sz="2300"/>
              <a:t>: Matplotlib is a plotting library for the Python programming language and its numerical mathematics extension NumPy. It provides an object-oriented API for embedding plots into applications using general-purpose GUI toolkits like Tkinter, wxPython, Qt, or GTK.</a:t>
            </a:r>
            <a:endParaRPr lang="en-IN" altLang="en-US" sz="2300"/>
          </a:p>
          <a:p>
            <a:pPr>
              <a:lnSpc>
                <a:spcPct val="100000"/>
              </a:lnSpc>
            </a:pPr>
            <a:r>
              <a:rPr lang="en-IN" altLang="en-US" sz="2300" b="1">
                <a:latin typeface="Times New Roman" panose="02020603050405020304" pitchFamily="18" charset="0"/>
                <a:cs typeface="Times New Roman" panose="02020603050405020304" pitchFamily="18" charset="0"/>
              </a:rPr>
              <a:t>Scikit-learn: S</a:t>
            </a:r>
            <a:r>
              <a:rPr lang="en-IN" altLang="en-US" sz="2300">
                <a:latin typeface="Times New Roman" panose="02020603050405020304" pitchFamily="18" charset="0"/>
                <a:cs typeface="Times New Roman" panose="02020603050405020304" pitchFamily="18" charset="0"/>
              </a:rPr>
              <a:t>cikit-learn is a free software machine learning library for the Python programming language.[3] It features various classification, regression and clustering algorithms including support-vector machines, random forests, etc.</a:t>
            </a:r>
            <a:endParaRPr lang="en-IN" altLang="en-US" sz="2300">
              <a:latin typeface="Times New Roman" panose="02020603050405020304" pitchFamily="18" charset="0"/>
              <a:cs typeface="Times New Roman" panose="02020603050405020304" pitchFamily="18" charset="0"/>
            </a:endParaRPr>
          </a:p>
        </p:txBody>
      </p:sp>
      <p:pic>
        <p:nvPicPr>
          <p:cNvPr id="6" name="Content Placeholder 5" descr="download (3)"/>
          <p:cNvPicPr>
            <a:picLocks noGrp="1" noChangeAspect="1"/>
          </p:cNvPicPr>
          <p:nvPr>
            <p:ph sz="half" idx="2"/>
          </p:nvPr>
        </p:nvPicPr>
        <p:blipFill>
          <a:blip r:embed="rId1"/>
          <a:stretch>
            <a:fillRect/>
          </a:stretch>
        </p:blipFill>
        <p:spPr>
          <a:xfrm>
            <a:off x="8336915" y="2010410"/>
            <a:ext cx="3571875" cy="857250"/>
          </a:xfrm>
          <a:prstGeom prst="rect">
            <a:avLst/>
          </a:prstGeom>
        </p:spPr>
      </p:pic>
      <p:pic>
        <p:nvPicPr>
          <p:cNvPr id="11" name="Picture 10" descr="180px-Scikit_learn_logo_small.svg"/>
          <p:cNvPicPr>
            <a:picLocks noChangeAspect="1"/>
          </p:cNvPicPr>
          <p:nvPr/>
        </p:nvPicPr>
        <p:blipFill>
          <a:blip r:embed="rId2"/>
          <a:stretch>
            <a:fillRect/>
          </a:stretch>
        </p:blipFill>
        <p:spPr>
          <a:xfrm>
            <a:off x="9174480" y="3961130"/>
            <a:ext cx="1714500" cy="923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3723" y="646099"/>
            <a:ext cx="8405447" cy="617093"/>
          </a:xfrm>
        </p:spPr>
        <p:txBody>
          <a:bodyPr>
            <a:noAutofit/>
          </a:bodyPr>
          <a:lstStyle/>
          <a:p>
            <a:r>
              <a:rPr lang="en-US" sz="3000" b="1" dirty="0">
                <a:latin typeface="Times New Roman" panose="02020603050405020304" pitchFamily="18" charset="0"/>
                <a:cs typeface="Times New Roman" panose="02020603050405020304" pitchFamily="18" charset="0"/>
              </a:rPr>
              <a:t>HARDWARE REQUIREMENTS:</a:t>
            </a:r>
            <a:endParaRPr lang="en-US" sz="30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773723" y="1512546"/>
            <a:ext cx="10644554" cy="4869400"/>
          </a:xfrm>
        </p:spPr>
        <p:txBody>
          <a:bodyPr/>
          <a:lstStyle/>
          <a:p>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64 bit, quad-core, 2.5 GHz minimum per core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4 GB or more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Hard disk</a:t>
            </a:r>
            <a:r>
              <a:rPr lang="en-US" dirty="0">
                <a:latin typeface="Times New Roman" panose="02020603050405020304" pitchFamily="18" charset="0"/>
                <a:cs typeface="Times New Roman" panose="02020603050405020304" pitchFamily="18" charset="0"/>
              </a:rPr>
              <a:t>: 20 GB of available space or more.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Display</a:t>
            </a:r>
            <a:r>
              <a:rPr lang="en-US" dirty="0">
                <a:latin typeface="Times New Roman" panose="02020603050405020304" pitchFamily="18" charset="0"/>
                <a:cs typeface="Times New Roman" panose="02020603050405020304" pitchFamily="18" charset="0"/>
              </a:rPr>
              <a:t>: Dual XGA (1024 x 768) or higher resolution monitors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10104</Words>
  <Application>WPS Presentation</Application>
  <PresentationFormat>Widescreen</PresentationFormat>
  <Paragraphs>151</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Arial</vt:lpstr>
      <vt:lpstr>SimSun</vt:lpstr>
      <vt:lpstr>Wingdings</vt:lpstr>
      <vt:lpstr>Times New Roman</vt:lpstr>
      <vt:lpstr>Calibri</vt:lpstr>
      <vt:lpstr>Microsoft YaHei</vt:lpstr>
      <vt:lpstr>Arial Unicode MS</vt:lpstr>
      <vt:lpstr>Calibri Light</vt:lpstr>
      <vt:lpstr>Office Theme</vt:lpstr>
      <vt:lpstr>Excel.Sheet.12</vt:lpstr>
      <vt:lpstr>NRI INSTITUTE OF TECHNOLOGY</vt:lpstr>
      <vt:lpstr>TITLE : COVID-19 CASES PREDICTION             </vt:lpstr>
      <vt:lpstr>PROBLEM STATEMENT:</vt:lpstr>
      <vt:lpstr>EXISTING SYSTEM:</vt:lpstr>
      <vt:lpstr>PROPOSED SYSTEM:</vt:lpstr>
      <vt:lpstr>SOFTWARE REQUIREMENTS :</vt:lpstr>
      <vt:lpstr>SOFTWARE REQUIREMENTS :</vt:lpstr>
      <vt:lpstr>SOFTWARE REQUIREMENTS :</vt:lpstr>
      <vt:lpstr>HARDWARE REQUIREMENTS:</vt:lpstr>
      <vt:lpstr>PowerPoint 演示文稿</vt:lpstr>
      <vt:lpstr>PowerPoint 演示文稿</vt:lpstr>
      <vt:lpstr>DATA COLLECTION</vt:lpstr>
      <vt:lpstr>DATASET</vt:lpstr>
      <vt:lpstr>PowerPoint 演示文稿</vt:lpstr>
      <vt:lpstr>Data cleaning and Data preprocessing: </vt:lpstr>
      <vt:lpstr>Visulaization and EDA:</vt:lpstr>
      <vt:lpstr>Visulaization:</vt:lpstr>
      <vt:lpstr>Training and Testing Model:</vt:lpstr>
      <vt:lpstr>PowerPoint 演示文稿</vt:lpstr>
      <vt:lpstr>Machine Learning Models Used</vt:lpstr>
      <vt:lpstr>Machine Learning Models Used</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NRI INSTITUTE OF TECHNOLOGY</dc:title>
  <dc:creator/>
  <cp:lastModifiedBy>madha</cp:lastModifiedBy>
  <cp:revision>3</cp:revision>
  <dcterms:created xsi:type="dcterms:W3CDTF">2022-11-08T17:52:00Z</dcterms:created>
  <dcterms:modified xsi:type="dcterms:W3CDTF">2022-11-16T15:19:36Z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9CBA4655B933453682C6C7275CBFA5DE</vt:lpwstr>
  </property>
  <property fmtid="{D5CDD505-2E9C-101B-9397-08002B2CF9AE}" pid="3" name="KSOProductBuildVer">
    <vt:lpwstr>1033-11.2.0.11380</vt:lpwstr>
  </property>
</Properties>
</file>