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825500" rtl="0" fontAlgn="auto" latinLnBrk="0" hangingPunct="0">
      <a:lnSpc>
        <a:spcPct val="10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5E524C"/>
        </a:solidFill>
        <a:effectLst>
          <a:outerShdw blurRad="25400" dist="25400" dir="5520000" rotWithShape="0">
            <a:srgbClr val="FFFFFF">
              <a:alpha val="71999"/>
            </a:srgbClr>
          </a:outerShdw>
        </a:effectLst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0" algn="l" defTabSz="825500" rtl="0" fontAlgn="auto" latinLnBrk="0" hangingPunct="0">
      <a:lnSpc>
        <a:spcPct val="10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5E524C"/>
        </a:solidFill>
        <a:effectLst>
          <a:outerShdw blurRad="25400" dist="25400" dir="5520000" rotWithShape="0">
            <a:srgbClr val="FFFFFF">
              <a:alpha val="71999"/>
            </a:srgbClr>
          </a:outerShdw>
        </a:effectLst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0" algn="l" defTabSz="825500" rtl="0" fontAlgn="auto" latinLnBrk="0" hangingPunct="0">
      <a:lnSpc>
        <a:spcPct val="10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5E524C"/>
        </a:solidFill>
        <a:effectLst>
          <a:outerShdw blurRad="25400" dist="25400" dir="5520000" rotWithShape="0">
            <a:srgbClr val="FFFFFF">
              <a:alpha val="71999"/>
            </a:srgbClr>
          </a:outerShdw>
        </a:effectLst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0" algn="l" defTabSz="825500" rtl="0" fontAlgn="auto" latinLnBrk="0" hangingPunct="0">
      <a:lnSpc>
        <a:spcPct val="10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5E524C"/>
        </a:solidFill>
        <a:effectLst>
          <a:outerShdw blurRad="25400" dist="25400" dir="5520000" rotWithShape="0">
            <a:srgbClr val="FFFFFF">
              <a:alpha val="71999"/>
            </a:srgbClr>
          </a:outerShdw>
        </a:effectLst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0" algn="l" defTabSz="825500" rtl="0" fontAlgn="auto" latinLnBrk="0" hangingPunct="0">
      <a:lnSpc>
        <a:spcPct val="10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5E524C"/>
        </a:solidFill>
        <a:effectLst>
          <a:outerShdw blurRad="25400" dist="25400" dir="5520000" rotWithShape="0">
            <a:srgbClr val="FFFFFF">
              <a:alpha val="71999"/>
            </a:srgbClr>
          </a:outerShdw>
        </a:effectLst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0" algn="l" defTabSz="825500" rtl="0" fontAlgn="auto" latinLnBrk="0" hangingPunct="0">
      <a:lnSpc>
        <a:spcPct val="10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5E524C"/>
        </a:solidFill>
        <a:effectLst>
          <a:outerShdw blurRad="25400" dist="25400" dir="5520000" rotWithShape="0">
            <a:srgbClr val="FFFFFF">
              <a:alpha val="71999"/>
            </a:srgbClr>
          </a:outerShdw>
        </a:effectLst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0" algn="l" defTabSz="825500" rtl="0" fontAlgn="auto" latinLnBrk="0" hangingPunct="0">
      <a:lnSpc>
        <a:spcPct val="10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5E524C"/>
        </a:solidFill>
        <a:effectLst>
          <a:outerShdw blurRad="25400" dist="25400" dir="5520000" rotWithShape="0">
            <a:srgbClr val="FFFFFF">
              <a:alpha val="71999"/>
            </a:srgbClr>
          </a:outerShdw>
        </a:effectLst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0" algn="l" defTabSz="825500" rtl="0" fontAlgn="auto" latinLnBrk="0" hangingPunct="0">
      <a:lnSpc>
        <a:spcPct val="10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5E524C"/>
        </a:solidFill>
        <a:effectLst>
          <a:outerShdw blurRad="25400" dist="25400" dir="5520000" rotWithShape="0">
            <a:srgbClr val="FFFFFF">
              <a:alpha val="71999"/>
            </a:srgbClr>
          </a:outerShdw>
        </a:effectLst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0" algn="l" defTabSz="825500" rtl="0" fontAlgn="auto" latinLnBrk="0" hangingPunct="0">
      <a:lnSpc>
        <a:spcPct val="10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5E524C"/>
        </a:solidFill>
        <a:effectLst>
          <a:outerShdw blurRad="25400" dist="25400" dir="5520000" rotWithShape="0">
            <a:srgbClr val="FFFFFF">
              <a:alpha val="71999"/>
            </a:srgbClr>
          </a:outerShdw>
        </a:effectLst>
        <a:uFillTx/>
        <a:latin typeface="Avenir Next Medium"/>
        <a:ea typeface="Avenir Next Medium"/>
        <a:cs typeface="Avenir Next Medium"/>
        <a:sym typeface="Avenir Next Medium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ff">
        <a:font>
          <a:latin typeface="Avenir Next Demi Bold"/>
          <a:ea typeface="Avenir Next Demi Bold"/>
          <a:cs typeface="Avenir Next Demi Bold"/>
        </a:font>
        <a:srgbClr val="2A2927"/>
      </a:tcTxStyle>
      <a:tcStyle>
        <a:tcBdr>
          <a:left>
            <a:ln w="12700" cap="flat">
              <a:solidFill>
                <a:srgbClr val="514F48">
                  <a:alpha val="80000"/>
                </a:srgbClr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14F48">
                  <a:alpha val="80000"/>
                </a:srgbClr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14F48">
                  <a:alpha val="80000"/>
                </a:srgbClr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14F48">
                  <a:alpha val="80000"/>
                </a:srgbClr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14F48">
                  <a:alpha val="80000"/>
                </a:srgbClr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14F48">
                  <a:alpha val="80000"/>
                </a:srgbClr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2D1C3">
              <a:alpha val="2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solidFill>
                <a:srgbClr val="514F48">
                  <a:alpha val="8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514F48">
                  <a:alpha val="8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514F48">
                  <a:alpha val="8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514F48">
                  <a:alpha val="8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514F48">
                  <a:alpha val="8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514F48">
                  <a:alpha val="8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solidFill>
                <a:srgbClr val="514F48">
                  <a:alpha val="8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514F48">
                  <a:alpha val="80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514F48">
                  <a:alpha val="8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514F48">
                  <a:alpha val="8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514F48">
                  <a:alpha val="8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514F48">
                  <a:alpha val="8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solidFill>
                <a:srgbClr val="514F48">
                  <a:alpha val="8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514F48">
                  <a:alpha val="8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514F48">
                  <a:alpha val="8000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514F48">
                  <a:alpha val="8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514F48">
                  <a:alpha val="8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514F48">
                  <a:alpha val="8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2A2927"/>
      </a:tcTxStyle>
      <a:tcStyle>
        <a:tcBdr>
          <a:left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blipFill rotWithShape="1">
            <a:blip xmlns:r="http://schemas.openxmlformats.org/officeDocument/2006/relationships" r:embed="rId1"/>
            <a:srcRect/>
            <a:tile tx="0" ty="0" sx="100000" sy="100000" flip="none" algn="tl"/>
          </a:blip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A2927"/>
      </a:tcTxStyle>
      <a:tcStyle>
        <a:tcBdr>
          <a:left>
            <a:ln w="254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2A2927"/>
      </a:tcTxStyle>
      <a:tcStyle>
        <a:tcBdr>
          <a:left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2A2927"/>
      </a:tcTxStyle>
      <a:tcStyle>
        <a:tcBdr>
          <a:left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2A2927"/>
      </a:tcTxStyle>
      <a:tcStyle>
        <a:tcBdr>
          <a:left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2D1C3">
              <a:alpha val="25000"/>
            </a:srgbClr>
          </a:solidFill>
        </a:fill>
      </a:tcStyle>
    </a:band2H>
    <a:firstCol>
      <a:tcTxStyle b="off" i="off">
        <a:font>
          <a:latin typeface="Avenir Next Medium"/>
          <a:ea typeface="Avenir Next Medium"/>
          <a:cs typeface="Avenir Next Medium"/>
        </a:font>
        <a:srgbClr val="2A2927"/>
      </a:tcTxStyle>
      <a:tcStyle>
        <a:tcBdr>
          <a:left>
            <a:ln w="254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Avenir Next Medium"/>
          <a:ea typeface="Avenir Next Medium"/>
          <a:cs typeface="Avenir Next Medium"/>
        </a:font>
        <a:srgbClr val="2A2927"/>
      </a:tcTxStyle>
      <a:tcStyle>
        <a:tcBdr>
          <a:left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Avenir Next Medium"/>
          <a:ea typeface="Avenir Next Medium"/>
          <a:cs typeface="Avenir Next Medium"/>
        </a:font>
        <a:srgbClr val="2A2927"/>
      </a:tcTxStyle>
      <a:tcStyle>
        <a:tcBdr>
          <a:left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2A292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>
                  <a:alpha val="7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000000">
                  <a:alpha val="7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>
                  <a:alpha val="7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2D1C3">
              <a:alpha val="2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solidFill>
                <a:srgbClr val="000000">
                  <a:alpha val="7000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000000">
                  <a:alpha val="7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000000">
                  <a:alpha val="7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000000">
                  <a:alpha val="7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>
                  <a:alpha val="7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>
                  <a:alpha val="7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000000">
                  <a:alpha val="7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>
                  <a:alpha val="7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>
                  <a:alpha val="7000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00000">
                  <a:alpha val="7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>
                  <a:alpha val="7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33BA23B1-9221-436E-865A-0063620EA4FD}" styleName="">
    <a:tblBg/>
    <a:wholeTb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solidFill>
                <a:srgbClr val="F8F8F6">
                  <a:alpha val="80000"/>
                </a:srgbClr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8F8F6">
                  <a:alpha val="80000"/>
                </a:srgbClr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8F8F6">
                  <a:alpha val="80000"/>
                </a:srgbClr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8F8F6">
                  <a:alpha val="80000"/>
                </a:srgbClr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8F8F6">
                  <a:alpha val="80000"/>
                </a:srgbClr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8F8F6">
                  <a:alpha val="80000"/>
                </a:srgbClr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67665E">
              <a:alpha val="30000"/>
            </a:srgbClr>
          </a:solidFill>
        </a:fill>
      </a:tcStyle>
    </a:wholeTbl>
    <a:band2H>
      <a:tcTxStyle/>
      <a:tcStyle>
        <a:tcBdr/>
        <a:fill>
          <a:solidFill>
            <a:srgbClr val="67665E">
              <a:alpha val="40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25400" cap="flat">
              <a:solidFill>
                <a:srgbClr val="F8F8F6">
                  <a:alpha val="8000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F8F8F6">
                  <a:alpha val="8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8F8F6">
                  <a:alpha val="3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8F8F6">
                  <a:alpha val="3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8F8F6">
                  <a:alpha val="3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8F8F6">
                  <a:alpha val="30000"/>
                </a:srgbClr>
              </a:solidFill>
              <a:prstDash val="solid"/>
              <a:miter lim="400000"/>
            </a:ln>
          </a:insideV>
        </a:tcBdr>
        <a:fill>
          <a:solidFill>
            <a:srgbClr val="67665E">
              <a:alpha val="50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solidFill>
                <a:srgbClr val="F8F8F6">
                  <a:alpha val="3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8F8F6">
                  <a:alpha val="30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F8F8F6">
                  <a:alpha val="8000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F8F8F6">
                  <a:alpha val="8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8F8F6">
                  <a:alpha val="3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8F8F6">
                  <a:alpha val="30000"/>
                </a:srgbClr>
              </a:solidFill>
              <a:prstDash val="solid"/>
              <a:miter lim="400000"/>
            </a:ln>
          </a:insideV>
        </a:tcBdr>
        <a:fill>
          <a:solidFill>
            <a:srgbClr val="53534A">
              <a:alpha val="60000"/>
            </a:srgbClr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solidFill>
                <a:srgbClr val="F8F8F6">
                  <a:alpha val="3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8F8F6">
                  <a:alpha val="30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F8F8F6">
                  <a:alpha val="8000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F8F8F6">
                  <a:alpha val="8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8F8F6">
                  <a:alpha val="3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8F8F6">
                  <a:alpha val="30000"/>
                </a:srgbClr>
              </a:solidFill>
              <a:prstDash val="solid"/>
              <a:miter lim="400000"/>
            </a:ln>
          </a:insideV>
        </a:tcBdr>
        <a:fill>
          <a:solidFill>
            <a:srgbClr val="53534A">
              <a:alpha val="60000"/>
            </a:srgbClr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2A292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4342F">
                  <a:alpha val="8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34342F">
                  <a:alpha val="8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34342F">
                  <a:alpha val="8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67665E">
              <a:alpha val="1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A2927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34342F">
                  <a:alpha val="8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34342F">
                  <a:alpha val="8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34342F">
                  <a:alpha val="8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34342F">
                  <a:alpha val="8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2A292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34342F">
                  <a:alpha val="80000"/>
                </a:srgbClr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34342F">
                  <a:alpha val="8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2A292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34342F">
                  <a:alpha val="8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34342F">
                  <a:alpha val="8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9" d="100"/>
          <a:sy n="39" d="100"/>
        </p:scale>
        <p:origin x="883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_rels/tableStyles.xml.rels><?xml version="1.0" encoding="UTF-8" standalone="yes"?>
<Relationships xmlns="http://schemas.openxmlformats.org/package/2006/relationships"><Relationship Id="rId1" Type="http://schemas.openxmlformats.org/officeDocument/2006/relationships/image" Target="media/image2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7" name="Shape 13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Text"/>
          <p:cNvSpPr txBox="1">
            <a:spLocks noGrp="1"/>
          </p:cNvSpPr>
          <p:nvPr>
            <p:ph type="title"/>
          </p:nvPr>
        </p:nvSpPr>
        <p:spPr>
          <a:xfrm>
            <a:off x="1689100" y="4445000"/>
            <a:ext cx="21005800" cy="2413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689100" y="6845300"/>
            <a:ext cx="21005800" cy="215900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80000"/>
              </a:lnSpc>
              <a:spcBef>
                <a:spcPts val="0"/>
              </a:spcBef>
              <a:buSzTx/>
              <a:buNone/>
              <a:defRPr cap="all" spc="400">
                <a:solidFill>
                  <a:srgbClr val="3E3B39"/>
                </a:solidFill>
                <a:latin typeface="+mn-lt"/>
                <a:ea typeface="+mn-ea"/>
                <a:cs typeface="+mn-cs"/>
                <a:sym typeface="Avenir Next Regular"/>
              </a:defRPr>
            </a:lvl1pPr>
            <a:lvl2pPr marL="0" indent="0">
              <a:lnSpc>
                <a:spcPct val="80000"/>
              </a:lnSpc>
              <a:spcBef>
                <a:spcPts val="0"/>
              </a:spcBef>
              <a:buSzTx/>
              <a:buNone/>
              <a:defRPr cap="all" spc="400">
                <a:solidFill>
                  <a:srgbClr val="3E3B39"/>
                </a:solidFill>
                <a:latin typeface="+mn-lt"/>
                <a:ea typeface="+mn-ea"/>
                <a:cs typeface="+mn-cs"/>
                <a:sym typeface="Avenir Next Regular"/>
              </a:defRPr>
            </a:lvl2pPr>
            <a:lvl3pPr marL="0" indent="0">
              <a:lnSpc>
                <a:spcPct val="80000"/>
              </a:lnSpc>
              <a:spcBef>
                <a:spcPts val="0"/>
              </a:spcBef>
              <a:buSzTx/>
              <a:buNone/>
              <a:defRPr cap="all" spc="400">
                <a:solidFill>
                  <a:srgbClr val="3E3B39"/>
                </a:solidFill>
                <a:latin typeface="+mn-lt"/>
                <a:ea typeface="+mn-ea"/>
                <a:cs typeface="+mn-cs"/>
                <a:sym typeface="Avenir Next Regular"/>
              </a:defRPr>
            </a:lvl3pPr>
            <a:lvl4pPr marL="0" indent="0">
              <a:lnSpc>
                <a:spcPct val="80000"/>
              </a:lnSpc>
              <a:spcBef>
                <a:spcPts val="0"/>
              </a:spcBef>
              <a:buSzTx/>
              <a:buNone/>
              <a:defRPr cap="all" spc="400">
                <a:solidFill>
                  <a:srgbClr val="3E3B39"/>
                </a:solidFill>
                <a:latin typeface="+mn-lt"/>
                <a:ea typeface="+mn-ea"/>
                <a:cs typeface="+mn-cs"/>
                <a:sym typeface="Avenir Next Regular"/>
              </a:defRPr>
            </a:lvl4pPr>
            <a:lvl5pPr marL="0" indent="0">
              <a:lnSpc>
                <a:spcPct val="80000"/>
              </a:lnSpc>
              <a:spcBef>
                <a:spcPts val="0"/>
              </a:spcBef>
              <a:buSzTx/>
              <a:buNone/>
              <a:defRPr cap="all" spc="400">
                <a:solidFill>
                  <a:srgbClr val="3E3B39"/>
                </a:solidFill>
                <a:latin typeface="+mn-lt"/>
                <a:ea typeface="+mn-ea"/>
                <a:cs typeface="+mn-cs"/>
                <a:sym typeface="Avenir Next Regular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49856" y="13049250"/>
            <a:ext cx="508103" cy="520700"/>
          </a:xfrm>
          <a:prstGeom prst="rect">
            <a:avLst/>
          </a:prstGeom>
        </p:spPr>
        <p:txBody>
          <a:bodyPr anchor="ctr"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2730500"/>
            <a:ext cx="21005800" cy="82550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eramic teacups on a wooden tabletop"/>
          <p:cNvSpPr>
            <a:spLocks noGrp="1"/>
          </p:cNvSpPr>
          <p:nvPr>
            <p:ph type="pic" sz="half" idx="21"/>
          </p:nvPr>
        </p:nvSpPr>
        <p:spPr>
          <a:xfrm>
            <a:off x="12344400" y="4356100"/>
            <a:ext cx="11379200" cy="91821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4" name="Hands making a pot out of mud using a potter’s wheel"/>
          <p:cNvSpPr>
            <a:spLocks noGrp="1"/>
          </p:cNvSpPr>
          <p:nvPr>
            <p:ph type="pic" sz="half" idx="22"/>
          </p:nvPr>
        </p:nvSpPr>
        <p:spPr>
          <a:xfrm>
            <a:off x="12293600" y="304800"/>
            <a:ext cx="11315700" cy="73025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5" name="Close-up of ceramic bowls"/>
          <p:cNvSpPr>
            <a:spLocks noGrp="1"/>
          </p:cNvSpPr>
          <p:nvPr>
            <p:ph type="pic" idx="23"/>
          </p:nvPr>
        </p:nvSpPr>
        <p:spPr>
          <a:xfrm>
            <a:off x="647700" y="-711200"/>
            <a:ext cx="11379200" cy="171450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–Johnny Appleseed"/>
          <p:cNvSpPr txBox="1">
            <a:spLocks noGrp="1"/>
          </p:cNvSpPr>
          <p:nvPr>
            <p:ph type="body" sz="quarter" idx="21"/>
          </p:nvPr>
        </p:nvSpPr>
        <p:spPr>
          <a:xfrm>
            <a:off x="2387600" y="8985250"/>
            <a:ext cx="19621500" cy="8636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lnSpc>
                <a:spcPct val="90000"/>
              </a:lnSpc>
              <a:spcBef>
                <a:spcPts val="1700"/>
              </a:spcBef>
              <a:buSzTx/>
              <a:buNone/>
              <a:defRPr sz="4400" i="1">
                <a:latin typeface="+mn-lt"/>
                <a:ea typeface="+mn-ea"/>
                <a:cs typeface="+mn-cs"/>
                <a:sym typeface="Avenir Next Regular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114" name="“Type a quote here.”"/>
          <p:cNvSpPr txBox="1">
            <a:spLocks noGrp="1"/>
          </p:cNvSpPr>
          <p:nvPr>
            <p:ph type="body" sz="quarter" idx="22"/>
          </p:nvPr>
        </p:nvSpPr>
        <p:spPr>
          <a:xfrm>
            <a:off x="2387600" y="5999360"/>
            <a:ext cx="19621500" cy="9652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lnSpc>
                <a:spcPct val="90000"/>
              </a:lnSpc>
              <a:buSzTx/>
              <a:buNone/>
              <a:defRPr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11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Hands making a pot out of mud using a potter’s wheel"/>
          <p:cNvSpPr>
            <a:spLocks noGrp="1"/>
          </p:cNvSpPr>
          <p:nvPr>
            <p:ph type="pic" idx="21"/>
          </p:nvPr>
        </p:nvSpPr>
        <p:spPr>
          <a:xfrm>
            <a:off x="-2171700" y="-152400"/>
            <a:ext cx="28930759" cy="1437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chalk_line_box_hd.png" descr="chalk_line_box_hd.png"/>
          <p:cNvPicPr>
            <a:picLocks/>
          </p:cNvPicPr>
          <p:nvPr/>
        </p:nvPicPr>
        <p:blipFill>
          <a:blip r:embed="rId2">
            <a:alphaModFix amt="45000"/>
          </a:blip>
          <a:stretch>
            <a:fillRect/>
          </a:stretch>
        </p:blipFill>
        <p:spPr>
          <a:xfrm>
            <a:off x="635000" y="9550400"/>
            <a:ext cx="23063200" cy="3289300"/>
          </a:xfrm>
          <a:prstGeom prst="rect">
            <a:avLst/>
          </a:prstGeom>
          <a:ln w="12700">
            <a:miter lim="400000"/>
          </a:ln>
        </p:spPr>
      </p:pic>
      <p:sp>
        <p:nvSpPr>
          <p:cNvPr id="22" name="Assorted pieces of ceramic pottery"/>
          <p:cNvSpPr>
            <a:spLocks noGrp="1"/>
          </p:cNvSpPr>
          <p:nvPr>
            <p:ph type="pic" idx="21"/>
          </p:nvPr>
        </p:nvSpPr>
        <p:spPr>
          <a:xfrm>
            <a:off x="666750" y="-1562100"/>
            <a:ext cx="23063200" cy="118745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3" name="Title Text"/>
          <p:cNvSpPr txBox="1">
            <a:spLocks noGrp="1"/>
          </p:cNvSpPr>
          <p:nvPr>
            <p:ph type="title"/>
          </p:nvPr>
        </p:nvSpPr>
        <p:spPr>
          <a:xfrm>
            <a:off x="1689100" y="9753600"/>
            <a:ext cx="21005800" cy="13335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689100" y="11023600"/>
            <a:ext cx="21005800" cy="167640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80000"/>
              </a:lnSpc>
              <a:spcBef>
                <a:spcPts val="0"/>
              </a:spcBef>
              <a:buSzTx/>
              <a:buNone/>
              <a:defRPr cap="all" spc="400">
                <a:solidFill>
                  <a:srgbClr val="3E3B39"/>
                </a:solidFill>
                <a:latin typeface="+mn-lt"/>
                <a:ea typeface="+mn-ea"/>
                <a:cs typeface="+mn-cs"/>
                <a:sym typeface="Avenir Next Regular"/>
              </a:defRPr>
            </a:lvl1pPr>
            <a:lvl2pPr marL="0" indent="0">
              <a:lnSpc>
                <a:spcPct val="80000"/>
              </a:lnSpc>
              <a:spcBef>
                <a:spcPts val="0"/>
              </a:spcBef>
              <a:buSzTx/>
              <a:buNone/>
              <a:defRPr cap="all" spc="400">
                <a:solidFill>
                  <a:srgbClr val="3E3B39"/>
                </a:solidFill>
                <a:latin typeface="+mn-lt"/>
                <a:ea typeface="+mn-ea"/>
                <a:cs typeface="+mn-cs"/>
                <a:sym typeface="Avenir Next Regular"/>
              </a:defRPr>
            </a:lvl2pPr>
            <a:lvl3pPr marL="0" indent="0">
              <a:lnSpc>
                <a:spcPct val="80000"/>
              </a:lnSpc>
              <a:spcBef>
                <a:spcPts val="0"/>
              </a:spcBef>
              <a:buSzTx/>
              <a:buNone/>
              <a:defRPr cap="all" spc="400">
                <a:solidFill>
                  <a:srgbClr val="3E3B39"/>
                </a:solidFill>
                <a:latin typeface="+mn-lt"/>
                <a:ea typeface="+mn-ea"/>
                <a:cs typeface="+mn-cs"/>
                <a:sym typeface="Avenir Next Regular"/>
              </a:defRPr>
            </a:lvl3pPr>
            <a:lvl4pPr marL="0" indent="0">
              <a:lnSpc>
                <a:spcPct val="80000"/>
              </a:lnSpc>
              <a:spcBef>
                <a:spcPts val="0"/>
              </a:spcBef>
              <a:buSzTx/>
              <a:buNone/>
              <a:defRPr cap="all" spc="400">
                <a:solidFill>
                  <a:srgbClr val="3E3B39"/>
                </a:solidFill>
                <a:latin typeface="+mn-lt"/>
                <a:ea typeface="+mn-ea"/>
                <a:cs typeface="+mn-cs"/>
                <a:sym typeface="Avenir Next Regular"/>
              </a:defRPr>
            </a:lvl4pPr>
            <a:lvl5pPr marL="0" indent="0">
              <a:lnSpc>
                <a:spcPct val="80000"/>
              </a:lnSpc>
              <a:spcBef>
                <a:spcPts val="0"/>
              </a:spcBef>
              <a:buSzTx/>
              <a:buNone/>
              <a:defRPr cap="all" spc="400">
                <a:solidFill>
                  <a:srgbClr val="3E3B39"/>
                </a:solidFill>
                <a:latin typeface="+mn-lt"/>
                <a:ea typeface="+mn-ea"/>
                <a:cs typeface="+mn-cs"/>
                <a:sym typeface="Avenir Next Regular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49856" y="13017500"/>
            <a:ext cx="508103" cy="5207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Text"/>
          <p:cNvSpPr txBox="1">
            <a:spLocks noGrp="1"/>
          </p:cNvSpPr>
          <p:nvPr>
            <p:ph type="title"/>
          </p:nvPr>
        </p:nvSpPr>
        <p:spPr>
          <a:xfrm>
            <a:off x="1689100" y="5499100"/>
            <a:ext cx="21005800" cy="2730500"/>
          </a:xfrm>
          <a:prstGeom prst="rect">
            <a:avLst/>
          </a:prstGeom>
        </p:spPr>
        <p:txBody>
          <a:bodyPr anchor="ctr"/>
          <a:lstStyle/>
          <a:p>
            <a:r>
              <a:t>Title Text</a:t>
            </a:r>
          </a:p>
        </p:txBody>
      </p:sp>
      <p:sp>
        <p:nvSpPr>
          <p:cNvPr id="3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Brown ceramic bowls arranged in rows"/>
          <p:cNvSpPr>
            <a:spLocks noGrp="1"/>
          </p:cNvSpPr>
          <p:nvPr>
            <p:ph type="pic" idx="21"/>
          </p:nvPr>
        </p:nvSpPr>
        <p:spPr>
          <a:xfrm>
            <a:off x="12077700" y="850900"/>
            <a:ext cx="10642600" cy="15965965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41" name="Title Text"/>
          <p:cNvSpPr txBox="1">
            <a:spLocks noGrp="1"/>
          </p:cNvSpPr>
          <p:nvPr>
            <p:ph type="title"/>
          </p:nvPr>
        </p:nvSpPr>
        <p:spPr>
          <a:xfrm>
            <a:off x="1689100" y="1295400"/>
            <a:ext cx="9525000" cy="57658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4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689100" y="7251700"/>
            <a:ext cx="9525000" cy="518160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80000"/>
              </a:lnSpc>
              <a:spcBef>
                <a:spcPts val="0"/>
              </a:spcBef>
              <a:buSzTx/>
              <a:buNone/>
              <a:defRPr cap="all" spc="400">
                <a:solidFill>
                  <a:srgbClr val="3E3B39"/>
                </a:solidFill>
                <a:latin typeface="+mn-lt"/>
                <a:ea typeface="+mn-ea"/>
                <a:cs typeface="+mn-cs"/>
                <a:sym typeface="Avenir Next Regular"/>
              </a:defRPr>
            </a:lvl1pPr>
            <a:lvl2pPr marL="0" indent="0">
              <a:lnSpc>
                <a:spcPct val="80000"/>
              </a:lnSpc>
              <a:spcBef>
                <a:spcPts val="0"/>
              </a:spcBef>
              <a:buSzTx/>
              <a:buNone/>
              <a:defRPr cap="all" spc="400">
                <a:solidFill>
                  <a:srgbClr val="3E3B39"/>
                </a:solidFill>
                <a:latin typeface="+mn-lt"/>
                <a:ea typeface="+mn-ea"/>
                <a:cs typeface="+mn-cs"/>
                <a:sym typeface="Avenir Next Regular"/>
              </a:defRPr>
            </a:lvl2pPr>
            <a:lvl3pPr marL="0" indent="0">
              <a:lnSpc>
                <a:spcPct val="80000"/>
              </a:lnSpc>
              <a:spcBef>
                <a:spcPts val="0"/>
              </a:spcBef>
              <a:buSzTx/>
              <a:buNone/>
              <a:defRPr cap="all" spc="400">
                <a:solidFill>
                  <a:srgbClr val="3E3B39"/>
                </a:solidFill>
                <a:latin typeface="+mn-lt"/>
                <a:ea typeface="+mn-ea"/>
                <a:cs typeface="+mn-cs"/>
                <a:sym typeface="Avenir Next Regular"/>
              </a:defRPr>
            </a:lvl3pPr>
            <a:lvl4pPr marL="0" indent="0">
              <a:lnSpc>
                <a:spcPct val="80000"/>
              </a:lnSpc>
              <a:spcBef>
                <a:spcPts val="0"/>
              </a:spcBef>
              <a:buSzTx/>
              <a:buNone/>
              <a:defRPr cap="all" spc="400">
                <a:solidFill>
                  <a:srgbClr val="3E3B39"/>
                </a:solidFill>
                <a:latin typeface="+mn-lt"/>
                <a:ea typeface="+mn-ea"/>
                <a:cs typeface="+mn-cs"/>
                <a:sym typeface="Avenir Next Regular"/>
              </a:defRPr>
            </a:lvl4pPr>
            <a:lvl5pPr marL="0" indent="0">
              <a:lnSpc>
                <a:spcPct val="80000"/>
              </a:lnSpc>
              <a:spcBef>
                <a:spcPts val="0"/>
              </a:spcBef>
              <a:buSzTx/>
              <a:buNone/>
              <a:defRPr cap="all" spc="400">
                <a:solidFill>
                  <a:srgbClr val="3E3B39"/>
                </a:solidFill>
                <a:latin typeface="+mn-lt"/>
                <a:ea typeface="+mn-ea"/>
                <a:cs typeface="+mn-cs"/>
                <a:sym typeface="Avenir Next Regular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49856" y="13017500"/>
            <a:ext cx="508103" cy="5207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9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Brown ceramic bowls arranged in rows"/>
          <p:cNvSpPr>
            <a:spLocks noGrp="1"/>
          </p:cNvSpPr>
          <p:nvPr>
            <p:ph type="pic" sz="half" idx="21"/>
          </p:nvPr>
        </p:nvSpPr>
        <p:spPr>
          <a:xfrm>
            <a:off x="12511366" y="2415958"/>
            <a:ext cx="9261150" cy="13895398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689100" y="3683000"/>
            <a:ext cx="10007600" cy="8255000"/>
          </a:xfrm>
          <a:prstGeom prst="rect">
            <a:avLst/>
          </a:prstGeom>
        </p:spPr>
        <p:txBody>
          <a:bodyPr/>
          <a:lstStyle>
            <a:lvl1pPr marL="533400" indent="-533400">
              <a:lnSpc>
                <a:spcPct val="90000"/>
              </a:lnSpc>
              <a:defRPr sz="4400"/>
            </a:lvl1pPr>
            <a:lvl2pPr marL="1066800" indent="-533400">
              <a:lnSpc>
                <a:spcPct val="90000"/>
              </a:lnSpc>
              <a:defRPr sz="4400"/>
            </a:lvl2pPr>
            <a:lvl3pPr marL="1600200" indent="-533400">
              <a:lnSpc>
                <a:spcPct val="90000"/>
              </a:lnSpc>
              <a:defRPr sz="4400"/>
            </a:lvl3pPr>
            <a:lvl4pPr marL="2133600" indent="-533400">
              <a:lnSpc>
                <a:spcPct val="90000"/>
              </a:lnSpc>
              <a:defRPr sz="4400"/>
            </a:lvl4pPr>
            <a:lvl5pPr marL="2667000" indent="-533400">
              <a:lnSpc>
                <a:spcPct val="90000"/>
              </a:lnSpc>
              <a:defRPr sz="4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Live Video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8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689100" y="3683000"/>
            <a:ext cx="10007600" cy="8255000"/>
          </a:xfrm>
          <a:prstGeom prst="rect">
            <a:avLst/>
          </a:prstGeom>
        </p:spPr>
        <p:txBody>
          <a:bodyPr/>
          <a:lstStyle>
            <a:lvl1pPr marL="533400" indent="-533400">
              <a:lnSpc>
                <a:spcPct val="90000"/>
              </a:lnSpc>
              <a:defRPr sz="4400"/>
            </a:lvl1pPr>
            <a:lvl2pPr marL="1066800" indent="-533400">
              <a:lnSpc>
                <a:spcPct val="90000"/>
              </a:lnSpc>
              <a:defRPr sz="4400"/>
            </a:lvl2pPr>
            <a:lvl3pPr marL="1600200" indent="-533400">
              <a:lnSpc>
                <a:spcPct val="90000"/>
              </a:lnSpc>
              <a:defRPr sz="4400"/>
            </a:lvl3pPr>
            <a:lvl4pPr marL="2133600" indent="-533400">
              <a:lnSpc>
                <a:spcPct val="90000"/>
              </a:lnSpc>
              <a:defRPr sz="4400"/>
            </a:lvl4pPr>
            <a:lvl5pPr marL="2667000" indent="-533400">
              <a:lnSpc>
                <a:spcPct val="90000"/>
              </a:lnSpc>
              <a:defRPr sz="4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Live Video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8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689100" y="3683000"/>
            <a:ext cx="10007600" cy="8255000"/>
          </a:xfrm>
          <a:prstGeom prst="rect">
            <a:avLst/>
          </a:prstGeom>
        </p:spPr>
        <p:txBody>
          <a:bodyPr/>
          <a:lstStyle>
            <a:lvl1pPr marL="533400" indent="-533400">
              <a:lnSpc>
                <a:spcPct val="90000"/>
              </a:lnSpc>
              <a:defRPr sz="4400"/>
            </a:lvl1pPr>
            <a:lvl2pPr marL="1066800" indent="-533400">
              <a:lnSpc>
                <a:spcPct val="90000"/>
              </a:lnSpc>
              <a:defRPr sz="4400"/>
            </a:lvl2pPr>
            <a:lvl3pPr marL="1600200" indent="-533400">
              <a:lnSpc>
                <a:spcPct val="90000"/>
              </a:lnSpc>
              <a:defRPr sz="4400"/>
            </a:lvl3pPr>
            <a:lvl4pPr marL="2133600" indent="-533400">
              <a:lnSpc>
                <a:spcPct val="90000"/>
              </a:lnSpc>
              <a:defRPr sz="4400"/>
            </a:lvl4pPr>
            <a:lvl5pPr marL="2667000" indent="-533400">
              <a:lnSpc>
                <a:spcPct val="90000"/>
              </a:lnSpc>
              <a:defRPr sz="4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halk_line_hd.png" descr="chalk_line_hd.png"/>
          <p:cNvPicPr>
            <a:picLocks/>
          </p:cNvPicPr>
          <p:nvPr/>
        </p:nvPicPr>
        <p:blipFill>
          <a:blip r:embed="rId17">
            <a:alphaModFix amt="45000"/>
          </a:blip>
          <a:stretch>
            <a:fillRect/>
          </a:stretch>
        </p:blipFill>
        <p:spPr>
          <a:xfrm>
            <a:off x="736600" y="495300"/>
            <a:ext cx="22910800" cy="123444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Title Text"/>
          <p:cNvSpPr txBox="1">
            <a:spLocks noGrp="1"/>
          </p:cNvSpPr>
          <p:nvPr>
            <p:ph type="title"/>
          </p:nvPr>
        </p:nvSpPr>
        <p:spPr>
          <a:xfrm>
            <a:off x="1689100" y="889000"/>
            <a:ext cx="21005800" cy="241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Title Text</a:t>
            </a:r>
          </a:p>
        </p:txBody>
      </p:sp>
      <p:sp>
        <p:nvSpPr>
          <p:cNvPr id="4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3683000"/>
            <a:ext cx="21005800" cy="825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40996" y="13017500"/>
            <a:ext cx="508103" cy="5207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ctr">
              <a:spcBef>
                <a:spcPts val="0"/>
              </a:spcBef>
              <a:defRPr sz="2400" b="1" cap="all">
                <a:latin typeface="+mn-lt"/>
                <a:ea typeface="+mn-ea"/>
                <a:cs typeface="+mn-cs"/>
                <a:sym typeface="Avenir Next Regular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ransition spd="med"/>
  <p:txStyles>
    <p:titleStyle>
      <a:lvl1pPr marL="0" marR="0" indent="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600" b="1" i="0" u="none" strike="noStrike" cap="all" spc="528" baseline="0">
          <a:solidFill>
            <a:srgbClr val="3E3B39"/>
          </a:solidFill>
          <a:effectLst>
            <a:outerShdw blurRad="25400" dist="25400" dir="5520000" rotWithShape="0">
              <a:srgbClr val="FFFFFF">
                <a:alpha val="72000"/>
              </a:srgbClr>
            </a:outerShdw>
          </a:effectLst>
          <a:uFillTx/>
          <a:latin typeface="+mn-lt"/>
          <a:ea typeface="+mn-ea"/>
          <a:cs typeface="+mn-cs"/>
          <a:sym typeface="Avenir Next Regular"/>
        </a:defRPr>
      </a:lvl1pPr>
      <a:lvl2pPr marL="0" marR="0" indent="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600" b="1" i="0" u="none" strike="noStrike" cap="all" spc="528" baseline="0">
          <a:solidFill>
            <a:srgbClr val="3E3B39"/>
          </a:solidFill>
          <a:effectLst>
            <a:outerShdw blurRad="25400" dist="25400" dir="5520000" rotWithShape="0">
              <a:srgbClr val="FFFFFF">
                <a:alpha val="72000"/>
              </a:srgbClr>
            </a:outerShdw>
          </a:effectLst>
          <a:uFillTx/>
          <a:latin typeface="+mn-lt"/>
          <a:ea typeface="+mn-ea"/>
          <a:cs typeface="+mn-cs"/>
          <a:sym typeface="Avenir Next Regular"/>
        </a:defRPr>
      </a:lvl2pPr>
      <a:lvl3pPr marL="0" marR="0" indent="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600" b="1" i="0" u="none" strike="noStrike" cap="all" spc="528" baseline="0">
          <a:solidFill>
            <a:srgbClr val="3E3B39"/>
          </a:solidFill>
          <a:effectLst>
            <a:outerShdw blurRad="25400" dist="25400" dir="5520000" rotWithShape="0">
              <a:srgbClr val="FFFFFF">
                <a:alpha val="72000"/>
              </a:srgbClr>
            </a:outerShdw>
          </a:effectLst>
          <a:uFillTx/>
          <a:latin typeface="+mn-lt"/>
          <a:ea typeface="+mn-ea"/>
          <a:cs typeface="+mn-cs"/>
          <a:sym typeface="Avenir Next Regular"/>
        </a:defRPr>
      </a:lvl3pPr>
      <a:lvl4pPr marL="0" marR="0" indent="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600" b="1" i="0" u="none" strike="noStrike" cap="all" spc="528" baseline="0">
          <a:solidFill>
            <a:srgbClr val="3E3B39"/>
          </a:solidFill>
          <a:effectLst>
            <a:outerShdw blurRad="25400" dist="25400" dir="5520000" rotWithShape="0">
              <a:srgbClr val="FFFFFF">
                <a:alpha val="72000"/>
              </a:srgbClr>
            </a:outerShdw>
          </a:effectLst>
          <a:uFillTx/>
          <a:latin typeface="+mn-lt"/>
          <a:ea typeface="+mn-ea"/>
          <a:cs typeface="+mn-cs"/>
          <a:sym typeface="Avenir Next Regular"/>
        </a:defRPr>
      </a:lvl4pPr>
      <a:lvl5pPr marL="0" marR="0" indent="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600" b="1" i="0" u="none" strike="noStrike" cap="all" spc="528" baseline="0">
          <a:solidFill>
            <a:srgbClr val="3E3B39"/>
          </a:solidFill>
          <a:effectLst>
            <a:outerShdw blurRad="25400" dist="25400" dir="5520000" rotWithShape="0">
              <a:srgbClr val="FFFFFF">
                <a:alpha val="72000"/>
              </a:srgbClr>
            </a:outerShdw>
          </a:effectLst>
          <a:uFillTx/>
          <a:latin typeface="+mn-lt"/>
          <a:ea typeface="+mn-ea"/>
          <a:cs typeface="+mn-cs"/>
          <a:sym typeface="Avenir Next Regular"/>
        </a:defRPr>
      </a:lvl5pPr>
      <a:lvl6pPr marL="0" marR="0" indent="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600" b="1" i="0" u="none" strike="noStrike" cap="all" spc="528" baseline="0">
          <a:solidFill>
            <a:srgbClr val="3E3B39"/>
          </a:solidFill>
          <a:effectLst>
            <a:outerShdw blurRad="25400" dist="25400" dir="5520000" rotWithShape="0">
              <a:srgbClr val="FFFFFF">
                <a:alpha val="72000"/>
              </a:srgbClr>
            </a:outerShdw>
          </a:effectLst>
          <a:uFillTx/>
          <a:latin typeface="+mn-lt"/>
          <a:ea typeface="+mn-ea"/>
          <a:cs typeface="+mn-cs"/>
          <a:sym typeface="Avenir Next Regular"/>
        </a:defRPr>
      </a:lvl6pPr>
      <a:lvl7pPr marL="0" marR="0" indent="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600" b="1" i="0" u="none" strike="noStrike" cap="all" spc="528" baseline="0">
          <a:solidFill>
            <a:srgbClr val="3E3B39"/>
          </a:solidFill>
          <a:effectLst>
            <a:outerShdw blurRad="25400" dist="25400" dir="5520000" rotWithShape="0">
              <a:srgbClr val="FFFFFF">
                <a:alpha val="72000"/>
              </a:srgbClr>
            </a:outerShdw>
          </a:effectLst>
          <a:uFillTx/>
          <a:latin typeface="+mn-lt"/>
          <a:ea typeface="+mn-ea"/>
          <a:cs typeface="+mn-cs"/>
          <a:sym typeface="Avenir Next Regular"/>
        </a:defRPr>
      </a:lvl7pPr>
      <a:lvl8pPr marL="0" marR="0" indent="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600" b="1" i="0" u="none" strike="noStrike" cap="all" spc="528" baseline="0">
          <a:solidFill>
            <a:srgbClr val="3E3B39"/>
          </a:solidFill>
          <a:effectLst>
            <a:outerShdw blurRad="25400" dist="25400" dir="5520000" rotWithShape="0">
              <a:srgbClr val="FFFFFF">
                <a:alpha val="72000"/>
              </a:srgbClr>
            </a:outerShdw>
          </a:effectLst>
          <a:uFillTx/>
          <a:latin typeface="+mn-lt"/>
          <a:ea typeface="+mn-ea"/>
          <a:cs typeface="+mn-cs"/>
          <a:sym typeface="Avenir Next Regular"/>
        </a:defRPr>
      </a:lvl8pPr>
      <a:lvl9pPr marL="0" marR="0" indent="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600" b="1" i="0" u="none" strike="noStrike" cap="all" spc="528" baseline="0">
          <a:solidFill>
            <a:srgbClr val="3E3B39"/>
          </a:solidFill>
          <a:effectLst>
            <a:outerShdw blurRad="25400" dist="25400" dir="5520000" rotWithShape="0">
              <a:srgbClr val="FFFFFF">
                <a:alpha val="72000"/>
              </a:srgbClr>
            </a:outerShdw>
          </a:effectLst>
          <a:uFillTx/>
          <a:latin typeface="+mn-lt"/>
          <a:ea typeface="+mn-ea"/>
          <a:cs typeface="+mn-cs"/>
          <a:sym typeface="Avenir Next Regular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450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>
          <a:solidFill>
            <a:srgbClr val="5E524C"/>
          </a:solidFill>
          <a:effectLst>
            <a:outerShdw blurRad="25400" dist="25400" dir="5520000" rotWithShape="0">
              <a:srgbClr val="FFFFFF">
                <a:alpha val="71999"/>
              </a:srgbClr>
            </a:outerShdw>
          </a:effectLst>
          <a:uFillTx/>
          <a:latin typeface="Avenir Next Medium"/>
          <a:ea typeface="Avenir Next Medium"/>
          <a:cs typeface="Avenir Next Medium"/>
          <a:sym typeface="Avenir Next Medium"/>
        </a:defRPr>
      </a:lvl1pPr>
      <a:lvl2pPr marL="1270000" marR="0" indent="-635000" algn="l" defTabSz="825500" rtl="0" latinLnBrk="0">
        <a:lnSpc>
          <a:spcPct val="100000"/>
        </a:lnSpc>
        <a:spcBef>
          <a:spcPts val="450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>
          <a:solidFill>
            <a:srgbClr val="5E524C"/>
          </a:solidFill>
          <a:effectLst>
            <a:outerShdw blurRad="25400" dist="25400" dir="5520000" rotWithShape="0">
              <a:srgbClr val="FFFFFF">
                <a:alpha val="71999"/>
              </a:srgbClr>
            </a:outerShdw>
          </a:effectLst>
          <a:uFillTx/>
          <a:latin typeface="Avenir Next Medium"/>
          <a:ea typeface="Avenir Next Medium"/>
          <a:cs typeface="Avenir Next Medium"/>
          <a:sym typeface="Avenir Next Medium"/>
        </a:defRPr>
      </a:lvl2pPr>
      <a:lvl3pPr marL="1905000" marR="0" indent="-635000" algn="l" defTabSz="825500" rtl="0" latinLnBrk="0">
        <a:lnSpc>
          <a:spcPct val="100000"/>
        </a:lnSpc>
        <a:spcBef>
          <a:spcPts val="450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>
          <a:solidFill>
            <a:srgbClr val="5E524C"/>
          </a:solidFill>
          <a:effectLst>
            <a:outerShdw blurRad="25400" dist="25400" dir="5520000" rotWithShape="0">
              <a:srgbClr val="FFFFFF">
                <a:alpha val="71999"/>
              </a:srgbClr>
            </a:outerShdw>
          </a:effectLst>
          <a:uFillTx/>
          <a:latin typeface="Avenir Next Medium"/>
          <a:ea typeface="Avenir Next Medium"/>
          <a:cs typeface="Avenir Next Medium"/>
          <a:sym typeface="Avenir Next Medium"/>
        </a:defRPr>
      </a:lvl3pPr>
      <a:lvl4pPr marL="2540000" marR="0" indent="-635000" algn="l" defTabSz="825500" rtl="0" latinLnBrk="0">
        <a:lnSpc>
          <a:spcPct val="100000"/>
        </a:lnSpc>
        <a:spcBef>
          <a:spcPts val="450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>
          <a:solidFill>
            <a:srgbClr val="5E524C"/>
          </a:solidFill>
          <a:effectLst>
            <a:outerShdw blurRad="25400" dist="25400" dir="5520000" rotWithShape="0">
              <a:srgbClr val="FFFFFF">
                <a:alpha val="71999"/>
              </a:srgbClr>
            </a:outerShdw>
          </a:effectLst>
          <a:uFillTx/>
          <a:latin typeface="Avenir Next Medium"/>
          <a:ea typeface="Avenir Next Medium"/>
          <a:cs typeface="Avenir Next Medium"/>
          <a:sym typeface="Avenir Next Medium"/>
        </a:defRPr>
      </a:lvl4pPr>
      <a:lvl5pPr marL="3175000" marR="0" indent="-635000" algn="l" defTabSz="825500" rtl="0" latinLnBrk="0">
        <a:lnSpc>
          <a:spcPct val="100000"/>
        </a:lnSpc>
        <a:spcBef>
          <a:spcPts val="450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>
          <a:solidFill>
            <a:srgbClr val="5E524C"/>
          </a:solidFill>
          <a:effectLst>
            <a:outerShdw blurRad="25400" dist="25400" dir="5520000" rotWithShape="0">
              <a:srgbClr val="FFFFFF">
                <a:alpha val="71999"/>
              </a:srgbClr>
            </a:outerShdw>
          </a:effectLst>
          <a:uFillTx/>
          <a:latin typeface="Avenir Next Medium"/>
          <a:ea typeface="Avenir Next Medium"/>
          <a:cs typeface="Avenir Next Medium"/>
          <a:sym typeface="Avenir Next Medium"/>
        </a:defRPr>
      </a:lvl5pPr>
      <a:lvl6pPr marL="3810000" marR="0" indent="-635000" algn="l" defTabSz="825500" rtl="0" latinLnBrk="0">
        <a:lnSpc>
          <a:spcPct val="100000"/>
        </a:lnSpc>
        <a:spcBef>
          <a:spcPts val="450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>
          <a:solidFill>
            <a:srgbClr val="5E524C"/>
          </a:solidFill>
          <a:effectLst>
            <a:outerShdw blurRad="25400" dist="25400" dir="5520000" rotWithShape="0">
              <a:srgbClr val="FFFFFF">
                <a:alpha val="71999"/>
              </a:srgbClr>
            </a:outerShdw>
          </a:effectLst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4445000" marR="0" indent="-635000" algn="l" defTabSz="825500" rtl="0" latinLnBrk="0">
        <a:lnSpc>
          <a:spcPct val="100000"/>
        </a:lnSpc>
        <a:spcBef>
          <a:spcPts val="450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>
          <a:solidFill>
            <a:srgbClr val="5E524C"/>
          </a:solidFill>
          <a:effectLst>
            <a:outerShdw blurRad="25400" dist="25400" dir="5520000" rotWithShape="0">
              <a:srgbClr val="FFFFFF">
                <a:alpha val="71999"/>
              </a:srgbClr>
            </a:outerShdw>
          </a:effectLst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5080000" marR="0" indent="-635000" algn="l" defTabSz="825500" rtl="0" latinLnBrk="0">
        <a:lnSpc>
          <a:spcPct val="100000"/>
        </a:lnSpc>
        <a:spcBef>
          <a:spcPts val="450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>
          <a:solidFill>
            <a:srgbClr val="5E524C"/>
          </a:solidFill>
          <a:effectLst>
            <a:outerShdw blurRad="25400" dist="25400" dir="5520000" rotWithShape="0">
              <a:srgbClr val="FFFFFF">
                <a:alpha val="71999"/>
              </a:srgbClr>
            </a:outerShdw>
          </a:effectLst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5715000" marR="0" indent="-635000" algn="l" defTabSz="825500" rtl="0" latinLnBrk="0">
        <a:lnSpc>
          <a:spcPct val="100000"/>
        </a:lnSpc>
        <a:spcBef>
          <a:spcPts val="450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>
          <a:solidFill>
            <a:srgbClr val="5E524C"/>
          </a:solidFill>
          <a:effectLst>
            <a:outerShdw blurRad="25400" dist="25400" dir="5520000" rotWithShape="0">
              <a:srgbClr val="FFFFFF">
                <a:alpha val="71999"/>
              </a:srgbClr>
            </a:outerShdw>
          </a:effectLst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all" spc="0" baseline="0">
          <a:solidFill>
            <a:schemeClr val="tx1"/>
          </a:solidFill>
          <a:effectLst>
            <a:outerShdw blurRad="25400" dist="25400" dir="5520000" rotWithShape="0">
              <a:srgbClr val="FFFFFF">
                <a:alpha val="71999"/>
              </a:srgbClr>
            </a:outerShdw>
          </a:effectLst>
          <a:uFillTx/>
          <a:latin typeface="+mn-lt"/>
          <a:ea typeface="+mn-ea"/>
          <a:cs typeface="+mn-cs"/>
          <a:sym typeface="Avenir Next Regular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all" spc="0" baseline="0">
          <a:solidFill>
            <a:schemeClr val="tx1"/>
          </a:solidFill>
          <a:effectLst>
            <a:outerShdw blurRad="25400" dist="25400" dir="5520000" rotWithShape="0">
              <a:srgbClr val="FFFFFF">
                <a:alpha val="71999"/>
              </a:srgbClr>
            </a:outerShdw>
          </a:effectLst>
          <a:uFillTx/>
          <a:latin typeface="+mn-lt"/>
          <a:ea typeface="+mn-ea"/>
          <a:cs typeface="+mn-cs"/>
          <a:sym typeface="Avenir Next Regular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all" spc="0" baseline="0">
          <a:solidFill>
            <a:schemeClr val="tx1"/>
          </a:solidFill>
          <a:effectLst>
            <a:outerShdw blurRad="25400" dist="25400" dir="5520000" rotWithShape="0">
              <a:srgbClr val="FFFFFF">
                <a:alpha val="71999"/>
              </a:srgbClr>
            </a:outerShdw>
          </a:effectLst>
          <a:uFillTx/>
          <a:latin typeface="+mn-lt"/>
          <a:ea typeface="+mn-ea"/>
          <a:cs typeface="+mn-cs"/>
          <a:sym typeface="Avenir Next Regular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all" spc="0" baseline="0">
          <a:solidFill>
            <a:schemeClr val="tx1"/>
          </a:solidFill>
          <a:effectLst>
            <a:outerShdw blurRad="25400" dist="25400" dir="5520000" rotWithShape="0">
              <a:srgbClr val="FFFFFF">
                <a:alpha val="71999"/>
              </a:srgbClr>
            </a:outerShdw>
          </a:effectLst>
          <a:uFillTx/>
          <a:latin typeface="+mn-lt"/>
          <a:ea typeface="+mn-ea"/>
          <a:cs typeface="+mn-cs"/>
          <a:sym typeface="Avenir Next Regular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all" spc="0" baseline="0">
          <a:solidFill>
            <a:schemeClr val="tx1"/>
          </a:solidFill>
          <a:effectLst>
            <a:outerShdw blurRad="25400" dist="25400" dir="5520000" rotWithShape="0">
              <a:srgbClr val="FFFFFF">
                <a:alpha val="71999"/>
              </a:srgbClr>
            </a:outerShdw>
          </a:effectLst>
          <a:uFillTx/>
          <a:latin typeface="+mn-lt"/>
          <a:ea typeface="+mn-ea"/>
          <a:cs typeface="+mn-cs"/>
          <a:sym typeface="Avenir Next Regular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all" spc="0" baseline="0">
          <a:solidFill>
            <a:schemeClr val="tx1"/>
          </a:solidFill>
          <a:effectLst>
            <a:outerShdw blurRad="25400" dist="25400" dir="5520000" rotWithShape="0">
              <a:srgbClr val="FFFFFF">
                <a:alpha val="71999"/>
              </a:srgbClr>
            </a:outerShdw>
          </a:effectLst>
          <a:uFillTx/>
          <a:latin typeface="+mn-lt"/>
          <a:ea typeface="+mn-ea"/>
          <a:cs typeface="+mn-cs"/>
          <a:sym typeface="Avenir Next Regular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all" spc="0" baseline="0">
          <a:solidFill>
            <a:schemeClr val="tx1"/>
          </a:solidFill>
          <a:effectLst>
            <a:outerShdw blurRad="25400" dist="25400" dir="5520000" rotWithShape="0">
              <a:srgbClr val="FFFFFF">
                <a:alpha val="71999"/>
              </a:srgbClr>
            </a:outerShdw>
          </a:effectLst>
          <a:uFillTx/>
          <a:latin typeface="+mn-lt"/>
          <a:ea typeface="+mn-ea"/>
          <a:cs typeface="+mn-cs"/>
          <a:sym typeface="Avenir Next Regular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all" spc="0" baseline="0">
          <a:solidFill>
            <a:schemeClr val="tx1"/>
          </a:solidFill>
          <a:effectLst>
            <a:outerShdw blurRad="25400" dist="25400" dir="5520000" rotWithShape="0">
              <a:srgbClr val="FFFFFF">
                <a:alpha val="71999"/>
              </a:srgbClr>
            </a:outerShdw>
          </a:effectLst>
          <a:uFillTx/>
          <a:latin typeface="+mn-lt"/>
          <a:ea typeface="+mn-ea"/>
          <a:cs typeface="+mn-cs"/>
          <a:sym typeface="Avenir Next Regular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all" spc="0" baseline="0">
          <a:solidFill>
            <a:schemeClr val="tx1"/>
          </a:solidFill>
          <a:effectLst>
            <a:outerShdw blurRad="25400" dist="25400" dir="5520000" rotWithShape="0">
              <a:srgbClr val="FFFFFF">
                <a:alpha val="71999"/>
              </a:srgbClr>
            </a:outerShdw>
          </a:effectLst>
          <a:uFillTx/>
          <a:latin typeface="+mn-lt"/>
          <a:ea typeface="+mn-ea"/>
          <a:cs typeface="+mn-cs"/>
          <a:sym typeface="Avenir Next Regular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reserving Indian Heritage Through Innovative Gaming  Salutation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87044">
              <a:defRPr sz="3893" spc="311">
                <a:effectLst>
                  <a:outerShdw blurRad="14985" dist="14985" dir="5520000" rotWithShape="0">
                    <a:srgbClr val="FFFFFF">
                      <a:alpha val="72000"/>
                    </a:srgbClr>
                  </a:outerShdw>
                </a:effectLst>
              </a:defRPr>
            </a:lvl1pPr>
          </a:lstStyle>
          <a:p>
            <a:r>
              <a:t>Preserving Indian Heritage Through Innovative Gaming  Salutations</a:t>
            </a:r>
          </a:p>
        </p:txBody>
      </p:sp>
      <p:sp>
        <p:nvSpPr>
          <p:cNvPr id="141" name="A hybrid  online- offline approach  to educating and entertaining Students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A hybrid  online- offline approach  to educating and entertaining Students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2D2C22D-8F69-E202-0D78-7CE9A54CB9D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-1" y="-1"/>
            <a:ext cx="24384001" cy="960541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F377910-97D7-E2F9-7562-D9AAAD9F6CE2}"/>
              </a:ext>
            </a:extLst>
          </p:cNvPr>
          <p:cNvSpPr txBox="1"/>
          <p:nvPr/>
        </p:nvSpPr>
        <p:spPr>
          <a:xfrm>
            <a:off x="1689100" y="593758"/>
            <a:ext cx="20793213" cy="21570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N" sz="9600" b="0" i="0" u="none" strike="noStrike" cap="none" spc="0" normalizeH="0" baseline="0" dirty="0">
                <a:ln>
                  <a:noFill/>
                </a:ln>
                <a:solidFill>
                  <a:srgbClr val="5E524C"/>
                </a:solidFill>
                <a:effectLst>
                  <a:outerShdw blurRad="25400" dist="25400" dir="5520000" rotWithShape="0">
                    <a:srgbClr val="FFFFFF">
                      <a:alpha val="71999"/>
                    </a:srgbClr>
                  </a:outerShdw>
                </a:effectLst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Cultural Conquerors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onclusion…"/>
          <p:cNvSpPr txBox="1">
            <a:spLocks noGrp="1"/>
          </p:cNvSpPr>
          <p:nvPr>
            <p:ph type="body" idx="1"/>
          </p:nvPr>
        </p:nvSpPr>
        <p:spPr>
          <a:xfrm>
            <a:off x="1689100" y="1370255"/>
            <a:ext cx="21005800" cy="10975490"/>
          </a:xfrm>
          <a:prstGeom prst="rect">
            <a:avLst/>
          </a:prstGeom>
        </p:spPr>
        <p:txBody>
          <a:bodyPr/>
          <a:lstStyle/>
          <a:p>
            <a:pPr marL="0" indent="0" defTabSz="393192">
              <a:lnSpc>
                <a:spcPct val="107916"/>
              </a:lnSpc>
              <a:spcBef>
                <a:spcPts val="600"/>
              </a:spcBef>
              <a:buSzTx/>
              <a:buNone/>
              <a:defRPr sz="473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ptos"/>
                <a:ea typeface="Aptos"/>
                <a:cs typeface="Aptos"/>
                <a:sym typeface="Aptos"/>
              </a:defRPr>
            </a:pPr>
            <a:r>
              <a:rPr b="1"/>
              <a:t>Conclusion</a:t>
            </a:r>
          </a:p>
          <a:p>
            <a:pPr marL="393192" indent="-196596" defTabSz="393192">
              <a:lnSpc>
                <a:spcPct val="107916"/>
              </a:lnSpc>
              <a:spcBef>
                <a:spcPts val="600"/>
              </a:spcBef>
              <a:buSzPct val="90909"/>
              <a:buFont typeface="Symbol"/>
              <a:buChar char="·"/>
              <a:tabLst>
                <a:tab pos="381000" algn="l"/>
              </a:tabLst>
              <a:defRPr sz="473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ptos"/>
                <a:ea typeface="Aptos"/>
                <a:cs typeface="Aptos"/>
                <a:sym typeface="Aptos"/>
              </a:defRPr>
            </a:pPr>
            <a:r>
              <a:rPr b="1"/>
              <a:t>Title</a:t>
            </a:r>
            <a:r>
              <a:t>: Conclusion: Preserving Heritage, Educating the Future</a:t>
            </a:r>
          </a:p>
          <a:p>
            <a:pPr marL="393192" indent="-196596" defTabSz="393192">
              <a:lnSpc>
                <a:spcPct val="107916"/>
              </a:lnSpc>
              <a:spcBef>
                <a:spcPts val="600"/>
              </a:spcBef>
              <a:buSzPct val="90909"/>
              <a:buFont typeface="Symbol"/>
              <a:buChar char="·"/>
              <a:tabLst>
                <a:tab pos="381000" algn="l"/>
              </a:tabLst>
              <a:defRPr sz="473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ptos"/>
                <a:ea typeface="Aptos"/>
                <a:cs typeface="Aptos"/>
                <a:sym typeface="Aptos"/>
              </a:defRPr>
            </a:pPr>
            <a:r>
              <a:rPr b="1"/>
              <a:t>Content</a:t>
            </a:r>
            <a:r>
              <a:t>:</a:t>
            </a:r>
          </a:p>
          <a:p>
            <a:pPr marL="786384" lvl="1" indent="-196596" defTabSz="393192">
              <a:lnSpc>
                <a:spcPct val="107916"/>
              </a:lnSpc>
              <a:spcBef>
                <a:spcPts val="600"/>
              </a:spcBef>
              <a:buSzPct val="90909"/>
              <a:buFont typeface="Courier New"/>
              <a:buChar char="o"/>
              <a:tabLst>
                <a:tab pos="774700" algn="l"/>
              </a:tabLst>
              <a:defRPr sz="473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ptos"/>
                <a:ea typeface="Aptos"/>
                <a:cs typeface="Aptos"/>
                <a:sym typeface="Aptos"/>
              </a:defRPr>
            </a:pPr>
            <a:r>
              <a:t>A hybrid online and offline model designed to </a:t>
            </a:r>
            <a:r>
              <a:rPr b="1"/>
              <a:t>educate, entertain, and inspire</a:t>
            </a:r>
            <a:r>
              <a:t> the next generation.</a:t>
            </a:r>
          </a:p>
          <a:p>
            <a:pPr marL="786384" lvl="1" indent="-196596" defTabSz="393192">
              <a:lnSpc>
                <a:spcPct val="107916"/>
              </a:lnSpc>
              <a:spcBef>
                <a:spcPts val="600"/>
              </a:spcBef>
              <a:buSzPct val="90909"/>
              <a:buFont typeface="Courier New"/>
              <a:buChar char="o"/>
              <a:tabLst>
                <a:tab pos="774700" algn="l"/>
              </a:tabLst>
              <a:defRPr sz="473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ptos"/>
                <a:ea typeface="Aptos"/>
                <a:cs typeface="Aptos"/>
                <a:sym typeface="Aptos"/>
              </a:defRPr>
            </a:pPr>
            <a:r>
              <a:t>With a combination of </a:t>
            </a:r>
            <a:r>
              <a:rPr b="1"/>
              <a:t>gamification</a:t>
            </a:r>
            <a:r>
              <a:t> and </a:t>
            </a:r>
            <a:r>
              <a:rPr b="1"/>
              <a:t>interactive experiences</a:t>
            </a:r>
            <a:r>
              <a:t>, we aim to reignite the youth’s connection to their heritage.</a:t>
            </a:r>
          </a:p>
          <a:p>
            <a:pPr marL="786384" lvl="1" indent="-196596" defTabSz="393192">
              <a:lnSpc>
                <a:spcPct val="107916"/>
              </a:lnSpc>
              <a:spcBef>
                <a:spcPts val="600"/>
              </a:spcBef>
              <a:buSzPct val="90909"/>
              <a:buFont typeface="Courier New"/>
              <a:buChar char="o"/>
              <a:tabLst>
                <a:tab pos="774700" algn="l"/>
              </a:tabLst>
              <a:defRPr sz="473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ptos"/>
                <a:ea typeface="Aptos"/>
                <a:cs typeface="Aptos"/>
                <a:sym typeface="Aptos"/>
              </a:defRPr>
            </a:pPr>
            <a:r>
              <a:rPr b="1"/>
              <a:t>Call to Action</a:t>
            </a:r>
            <a:r>
              <a:t>: Help us spread this important mission, turning Indian history into a journey that students and families can enjoy together.</a:t>
            </a:r>
          </a:p>
          <a:p>
            <a:pPr marL="786384" lvl="1" indent="-196596" defTabSz="393192">
              <a:lnSpc>
                <a:spcPct val="107916"/>
              </a:lnSpc>
              <a:spcBef>
                <a:spcPts val="600"/>
              </a:spcBef>
              <a:buSzPct val="90909"/>
              <a:buFont typeface="Courier New"/>
              <a:buChar char="o"/>
              <a:tabLst>
                <a:tab pos="774700" algn="l"/>
              </a:tabLst>
              <a:defRPr sz="473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ptos"/>
                <a:ea typeface="Aptos"/>
                <a:cs typeface="Aptos"/>
                <a:sym typeface="Aptos"/>
              </a:defRPr>
            </a:pPr>
            <a:r>
              <a:rPr b="1"/>
              <a:t>Emotional Hook</a:t>
            </a:r>
            <a:r>
              <a:t>: By investing in this project, you’re not just supporting a business—you’re ensuring India’s rich heritage lives on in the hearts and minds of future generations.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he Problem: Lack of Engagement with Indian Heritage…"/>
          <p:cNvSpPr txBox="1">
            <a:spLocks noGrp="1"/>
          </p:cNvSpPr>
          <p:nvPr>
            <p:ph type="body" idx="1"/>
          </p:nvPr>
        </p:nvSpPr>
        <p:spPr>
          <a:xfrm>
            <a:off x="1689100" y="817640"/>
            <a:ext cx="21005800" cy="11895967"/>
          </a:xfrm>
          <a:prstGeom prst="rect">
            <a:avLst/>
          </a:prstGeom>
        </p:spPr>
        <p:txBody>
          <a:bodyPr/>
          <a:lstStyle/>
          <a:p>
            <a:pPr marL="457200" indent="-228600" defTabSz="457200">
              <a:lnSpc>
                <a:spcPct val="107916"/>
              </a:lnSpc>
              <a:spcBef>
                <a:spcPts val="800"/>
              </a:spcBef>
              <a:buSzPct val="90909"/>
              <a:buFont typeface="Symbol"/>
              <a:buChar char="·"/>
              <a:tabLst>
                <a:tab pos="457200" algn="l"/>
              </a:tabLst>
              <a:defRPr sz="440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ptos"/>
                <a:ea typeface="Aptos"/>
                <a:cs typeface="Aptos"/>
                <a:sym typeface="Aptos"/>
              </a:defRPr>
            </a:pPr>
            <a:r>
              <a:t>The Problem: Lack of Engagement with Indian Heritage</a:t>
            </a:r>
          </a:p>
          <a:p>
            <a:pPr marL="457200" indent="-228600" defTabSz="457200">
              <a:lnSpc>
                <a:spcPct val="107916"/>
              </a:lnSpc>
              <a:spcBef>
                <a:spcPts val="800"/>
              </a:spcBef>
              <a:buSzPct val="90909"/>
              <a:buFont typeface="Symbol"/>
              <a:buChar char="·"/>
              <a:tabLst>
                <a:tab pos="457200" algn="l"/>
              </a:tabLst>
              <a:defRPr sz="440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ptos"/>
                <a:ea typeface="Aptos"/>
                <a:cs typeface="Aptos"/>
                <a:sym typeface="Aptos"/>
              </a:defRPr>
            </a:pPr>
            <a:r>
              <a:rPr b="1"/>
              <a:t>Content</a:t>
            </a:r>
            <a:r>
              <a:t>:</a:t>
            </a:r>
          </a:p>
          <a:p>
            <a:pPr marL="914400" lvl="1" indent="-228600" defTabSz="457200">
              <a:lnSpc>
                <a:spcPct val="107916"/>
              </a:lnSpc>
              <a:spcBef>
                <a:spcPts val="800"/>
              </a:spcBef>
              <a:buSzPct val="90909"/>
              <a:buFont typeface="Courier New"/>
              <a:buChar char="o"/>
              <a:tabLst>
                <a:tab pos="914400" algn="l"/>
              </a:tabLst>
              <a:defRPr sz="440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ptos"/>
                <a:ea typeface="Aptos"/>
                <a:cs typeface="Aptos"/>
                <a:sym typeface="Aptos"/>
              </a:defRPr>
            </a:pPr>
            <a:r>
              <a:t>The youth is growing disconnected from their rich cultural heritage.</a:t>
            </a:r>
          </a:p>
          <a:p>
            <a:pPr marL="914400" lvl="1" indent="-228600" defTabSz="457200">
              <a:lnSpc>
                <a:spcPct val="107916"/>
              </a:lnSpc>
              <a:spcBef>
                <a:spcPts val="800"/>
              </a:spcBef>
              <a:buSzPct val="90909"/>
              <a:buFont typeface="Courier New"/>
              <a:buChar char="o"/>
              <a:tabLst>
                <a:tab pos="914400" algn="l"/>
              </a:tabLst>
              <a:defRPr sz="440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ptos"/>
                <a:ea typeface="Aptos"/>
                <a:cs typeface="Aptos"/>
                <a:sym typeface="Aptos"/>
              </a:defRPr>
            </a:pPr>
            <a:r>
              <a:t>The educational system lacks interactive ways to teach Indian history and heritage.</a:t>
            </a:r>
          </a:p>
          <a:p>
            <a:pPr marL="914400" lvl="1" indent="-228600" defTabSz="457200">
              <a:lnSpc>
                <a:spcPct val="107916"/>
              </a:lnSpc>
              <a:spcBef>
                <a:spcPts val="800"/>
              </a:spcBef>
              <a:buSzPct val="90909"/>
              <a:buFont typeface="Courier New"/>
              <a:buChar char="o"/>
              <a:tabLst>
                <a:tab pos="914400" algn="l"/>
              </a:tabLst>
              <a:defRPr sz="440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ptos"/>
                <a:ea typeface="Aptos"/>
                <a:cs typeface="Aptos"/>
                <a:sym typeface="Aptos"/>
              </a:defRPr>
            </a:pPr>
            <a:r>
              <a:t>Increasing screen time demands a more productive and meaningful use of online platforms.</a:t>
            </a:r>
          </a:p>
          <a:p>
            <a:pPr marL="914400" lvl="1" indent="-228600" defTabSz="457200">
              <a:lnSpc>
                <a:spcPct val="107916"/>
              </a:lnSpc>
              <a:spcBef>
                <a:spcPts val="800"/>
              </a:spcBef>
              <a:buSzPct val="90909"/>
              <a:buFont typeface="Courier New"/>
              <a:buChar char="o"/>
              <a:tabLst>
                <a:tab pos="914400" algn="l"/>
              </a:tabLst>
              <a:defRPr sz="440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ptos"/>
                <a:ea typeface="Aptos"/>
                <a:cs typeface="Aptos"/>
                <a:sym typeface="Aptos"/>
              </a:defRPr>
            </a:pPr>
            <a:r>
              <a:rPr b="1"/>
              <a:t>Emotional Hook</a:t>
            </a:r>
            <a:r>
              <a:t>: We are at risk of losing the stories, values, and lessons from our past if we don’t act now.</a:t>
            </a:r>
          </a:p>
          <a:p>
            <a:pPr marL="914400" lvl="1" indent="-228600" defTabSz="457200">
              <a:lnSpc>
                <a:spcPct val="107916"/>
              </a:lnSpc>
              <a:spcBef>
                <a:spcPts val="800"/>
              </a:spcBef>
              <a:buSzPct val="90909"/>
              <a:buFont typeface="Courier New"/>
              <a:buChar char="o"/>
              <a:tabLst>
                <a:tab pos="914400" algn="l"/>
              </a:tabLst>
              <a:defRPr sz="440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ptos"/>
                <a:ea typeface="Aptos"/>
                <a:cs typeface="Aptos"/>
                <a:sym typeface="Aptos"/>
              </a:defRPr>
            </a:pPr>
            <a:r>
              <a:rPr b="1"/>
              <a:t>Call to Action</a:t>
            </a:r>
            <a:r>
              <a:t>: How can we engage students in learning about their own heritage in a fun, meaningful way?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Our Solution…"/>
          <p:cNvSpPr txBox="1">
            <a:spLocks noGrp="1"/>
          </p:cNvSpPr>
          <p:nvPr>
            <p:ph type="body" idx="1"/>
          </p:nvPr>
        </p:nvSpPr>
        <p:spPr>
          <a:xfrm>
            <a:off x="1689100" y="1063742"/>
            <a:ext cx="21005800" cy="11093146"/>
          </a:xfrm>
          <a:prstGeom prst="rect">
            <a:avLst/>
          </a:prstGeom>
        </p:spPr>
        <p:txBody>
          <a:bodyPr/>
          <a:lstStyle/>
          <a:p>
            <a:pPr marL="0" indent="0" defTabSz="457200">
              <a:lnSpc>
                <a:spcPct val="107916"/>
              </a:lnSpc>
              <a:spcBef>
                <a:spcPts val="800"/>
              </a:spcBef>
              <a:buSzTx/>
              <a:buNone/>
              <a:defRPr sz="440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ptos"/>
                <a:ea typeface="Aptos"/>
                <a:cs typeface="Aptos"/>
                <a:sym typeface="Aptos"/>
              </a:defRPr>
            </a:pPr>
            <a:r>
              <a:rPr b="1"/>
              <a:t>Our Solution</a:t>
            </a:r>
          </a:p>
          <a:p>
            <a:pPr marL="457200" indent="-228600" defTabSz="457200">
              <a:lnSpc>
                <a:spcPct val="107916"/>
              </a:lnSpc>
              <a:spcBef>
                <a:spcPts val="800"/>
              </a:spcBef>
              <a:buSzPct val="90909"/>
              <a:buFont typeface="Symbol"/>
              <a:buChar char="·"/>
              <a:tabLst>
                <a:tab pos="457200" algn="l"/>
              </a:tabLst>
              <a:defRPr sz="440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ptos"/>
                <a:ea typeface="Aptos"/>
                <a:cs typeface="Aptos"/>
                <a:sym typeface="Aptos"/>
              </a:defRPr>
            </a:pPr>
            <a:r>
              <a:rPr b="1"/>
              <a:t>Title</a:t>
            </a:r>
            <a:r>
              <a:t>: Our Solution: Gamified Learning</a:t>
            </a:r>
          </a:p>
          <a:p>
            <a:pPr marL="457200" indent="-228600" defTabSz="457200">
              <a:lnSpc>
                <a:spcPct val="107916"/>
              </a:lnSpc>
              <a:spcBef>
                <a:spcPts val="800"/>
              </a:spcBef>
              <a:buSzPct val="90909"/>
              <a:buFont typeface="Symbol"/>
              <a:buChar char="·"/>
              <a:tabLst>
                <a:tab pos="457200" algn="l"/>
              </a:tabLst>
              <a:defRPr sz="440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ptos"/>
                <a:ea typeface="Aptos"/>
                <a:cs typeface="Aptos"/>
                <a:sym typeface="Aptos"/>
              </a:defRPr>
            </a:pPr>
            <a:r>
              <a:rPr b="1"/>
              <a:t>Content</a:t>
            </a:r>
            <a:r>
              <a:t>:</a:t>
            </a:r>
          </a:p>
          <a:p>
            <a:pPr marL="914400" lvl="1" indent="-228600" defTabSz="457200">
              <a:lnSpc>
                <a:spcPct val="107916"/>
              </a:lnSpc>
              <a:spcBef>
                <a:spcPts val="800"/>
              </a:spcBef>
              <a:buSzPct val="90909"/>
              <a:buFont typeface="Courier New"/>
              <a:buChar char="o"/>
              <a:tabLst>
                <a:tab pos="914400" algn="l"/>
              </a:tabLst>
              <a:defRPr sz="440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ptos"/>
                <a:ea typeface="Aptos"/>
                <a:cs typeface="Aptos"/>
                <a:sym typeface="Aptos"/>
              </a:defRPr>
            </a:pPr>
            <a:r>
              <a:t> A </a:t>
            </a:r>
            <a:r>
              <a:rPr b="1"/>
              <a:t>two-pronged approach</a:t>
            </a:r>
            <a:r>
              <a:t>: </a:t>
            </a:r>
            <a:r>
              <a:rPr b="1"/>
              <a:t>Online platform</a:t>
            </a:r>
            <a:r>
              <a:t> for digital learners and an </a:t>
            </a:r>
            <a:r>
              <a:rPr b="1"/>
              <a:t>offline board game</a:t>
            </a:r>
            <a:r>
              <a:t> for hands-on experience.</a:t>
            </a:r>
          </a:p>
          <a:p>
            <a:pPr marL="914400" lvl="1" indent="-228600" defTabSz="457200">
              <a:lnSpc>
                <a:spcPct val="107916"/>
              </a:lnSpc>
              <a:spcBef>
                <a:spcPts val="800"/>
              </a:spcBef>
              <a:buSzPct val="90909"/>
              <a:buFont typeface="Courier New"/>
              <a:buChar char="o"/>
              <a:tabLst>
                <a:tab pos="914400" algn="l"/>
              </a:tabLst>
              <a:defRPr sz="440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ptos"/>
                <a:ea typeface="Aptos"/>
                <a:cs typeface="Aptos"/>
                <a:sym typeface="Aptos"/>
              </a:defRPr>
            </a:pPr>
            <a:r>
              <a:t> Online platform – app or website – where students can play games based on historical events, monuments, and figures.</a:t>
            </a:r>
          </a:p>
          <a:p>
            <a:pPr marL="914400" lvl="1" indent="-228600" defTabSz="457200">
              <a:lnSpc>
                <a:spcPct val="107916"/>
              </a:lnSpc>
              <a:spcBef>
                <a:spcPts val="800"/>
              </a:spcBef>
              <a:buSzPct val="90909"/>
              <a:buFont typeface="Courier New"/>
              <a:buChar char="o"/>
              <a:tabLst>
                <a:tab pos="914400" algn="l"/>
              </a:tabLst>
              <a:defRPr sz="440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ptos"/>
                <a:ea typeface="Aptos"/>
                <a:cs typeface="Aptos"/>
                <a:sym typeface="Aptos"/>
              </a:defRPr>
            </a:pPr>
            <a:r>
              <a:t> Offline board game that integrates Indian heritage sites and cultural landmarks, creating an engaging and strategic gameplay experience.</a:t>
            </a:r>
          </a:p>
          <a:p>
            <a:pPr marL="914400" lvl="1" indent="-228600" defTabSz="457200">
              <a:lnSpc>
                <a:spcPct val="107916"/>
              </a:lnSpc>
              <a:spcBef>
                <a:spcPts val="800"/>
              </a:spcBef>
              <a:buSzPct val="90909"/>
              <a:buFont typeface="Courier New"/>
              <a:buChar char="o"/>
              <a:tabLst>
                <a:tab pos="914400" algn="l"/>
              </a:tabLst>
              <a:defRPr sz="440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ptos"/>
                <a:ea typeface="Aptos"/>
                <a:cs typeface="Aptos"/>
                <a:sym typeface="Aptos"/>
              </a:defRPr>
            </a:pPr>
            <a:r>
              <a:t> </a:t>
            </a:r>
            <a:r>
              <a:rPr b="1"/>
              <a:t>Key Objective</a:t>
            </a:r>
            <a:r>
              <a:t>: Preserve and promote India's heritage while making learning interactive and fun.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Market Opportunity…"/>
          <p:cNvSpPr txBox="1">
            <a:spLocks noGrp="1"/>
          </p:cNvSpPr>
          <p:nvPr>
            <p:ph type="body" idx="1"/>
          </p:nvPr>
        </p:nvSpPr>
        <p:spPr>
          <a:xfrm>
            <a:off x="1689100" y="1404038"/>
            <a:ext cx="21005801" cy="10526924"/>
          </a:xfrm>
          <a:prstGeom prst="rect">
            <a:avLst/>
          </a:prstGeom>
        </p:spPr>
        <p:txBody>
          <a:bodyPr/>
          <a:lstStyle/>
          <a:p>
            <a:pPr marL="0" indent="0" defTabSz="306324">
              <a:lnSpc>
                <a:spcPct val="107916"/>
              </a:lnSpc>
              <a:spcBef>
                <a:spcPts val="500"/>
              </a:spcBef>
              <a:buSzTx/>
              <a:buNone/>
              <a:defRPr sz="3685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ptos"/>
                <a:ea typeface="Aptos"/>
                <a:cs typeface="Aptos"/>
                <a:sym typeface="Aptos"/>
              </a:defRPr>
            </a:pPr>
            <a:r>
              <a:rPr b="1"/>
              <a:t>Market Opportunity</a:t>
            </a:r>
          </a:p>
          <a:p>
            <a:pPr marL="306324" indent="-153162" defTabSz="306324">
              <a:lnSpc>
                <a:spcPct val="107916"/>
              </a:lnSpc>
              <a:spcBef>
                <a:spcPts val="500"/>
              </a:spcBef>
              <a:buSzPct val="90909"/>
              <a:buFont typeface="Symbol"/>
              <a:buChar char="·"/>
              <a:tabLst>
                <a:tab pos="304800" algn="l"/>
              </a:tabLst>
              <a:defRPr sz="3685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ptos"/>
                <a:ea typeface="Aptos"/>
                <a:cs typeface="Aptos"/>
                <a:sym typeface="Aptos"/>
              </a:defRPr>
            </a:pPr>
            <a:r>
              <a:rPr b="1"/>
              <a:t>Title</a:t>
            </a:r>
            <a:r>
              <a:t>: Market Opportunity: Tapping into India's Growing Gaming and Education Sectors</a:t>
            </a:r>
          </a:p>
          <a:p>
            <a:pPr marL="306324" indent="-153162" defTabSz="306324">
              <a:lnSpc>
                <a:spcPct val="107916"/>
              </a:lnSpc>
              <a:spcBef>
                <a:spcPts val="500"/>
              </a:spcBef>
              <a:buSzPct val="90909"/>
              <a:buFont typeface="Symbol"/>
              <a:buChar char="·"/>
              <a:tabLst>
                <a:tab pos="304800" algn="l"/>
              </a:tabLst>
              <a:defRPr sz="3685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ptos"/>
                <a:ea typeface="Aptos"/>
                <a:cs typeface="Aptos"/>
                <a:sym typeface="Aptos"/>
              </a:defRPr>
            </a:pPr>
            <a:r>
              <a:rPr b="1"/>
              <a:t>Content</a:t>
            </a:r>
            <a:r>
              <a:t>:</a:t>
            </a:r>
          </a:p>
          <a:p>
            <a:pPr marL="612648" lvl="1" indent="-153162" defTabSz="306324">
              <a:lnSpc>
                <a:spcPct val="107916"/>
              </a:lnSpc>
              <a:spcBef>
                <a:spcPts val="500"/>
              </a:spcBef>
              <a:buSzPct val="90909"/>
              <a:buFont typeface="Courier New"/>
              <a:buChar char="o"/>
              <a:tabLst>
                <a:tab pos="609600" algn="l"/>
              </a:tabLst>
              <a:defRPr sz="3685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ptos"/>
                <a:ea typeface="Aptos"/>
                <a:cs typeface="Aptos"/>
                <a:sym typeface="Aptos"/>
              </a:defRPr>
            </a:pPr>
            <a:r>
              <a:t> </a:t>
            </a:r>
            <a:r>
              <a:rPr b="1"/>
              <a:t>Education Market Size</a:t>
            </a:r>
            <a:r>
              <a:t>: The Indian education market is projected to reach </a:t>
            </a:r>
            <a:r>
              <a:rPr b="1"/>
              <a:t>$225 billion by 2025</a:t>
            </a:r>
            <a:r>
              <a:t> (EdTech being a major driver).</a:t>
            </a:r>
          </a:p>
          <a:p>
            <a:pPr marL="612648" lvl="1" indent="-153162" defTabSz="306324">
              <a:lnSpc>
                <a:spcPct val="107916"/>
              </a:lnSpc>
              <a:spcBef>
                <a:spcPts val="500"/>
              </a:spcBef>
              <a:buSzPct val="90909"/>
              <a:buFont typeface="Courier New"/>
              <a:buChar char="o"/>
              <a:tabLst>
                <a:tab pos="609600" algn="l"/>
              </a:tabLst>
              <a:defRPr sz="3685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ptos"/>
                <a:ea typeface="Aptos"/>
                <a:cs typeface="Aptos"/>
                <a:sym typeface="Aptos"/>
              </a:defRPr>
            </a:pPr>
            <a:r>
              <a:t> </a:t>
            </a:r>
            <a:r>
              <a:rPr b="1"/>
              <a:t>Gaming Industry Growth</a:t>
            </a:r>
            <a:r>
              <a:t>: India’s gaming market is expected to grow to </a:t>
            </a:r>
            <a:r>
              <a:rPr b="1"/>
              <a:t>$3.9 billion by 2025</a:t>
            </a:r>
            <a:r>
              <a:t>, with a huge push for educational gaming solutions.</a:t>
            </a:r>
          </a:p>
          <a:p>
            <a:pPr marL="612648" lvl="1" indent="-153162" defTabSz="306324">
              <a:lnSpc>
                <a:spcPct val="107916"/>
              </a:lnSpc>
              <a:spcBef>
                <a:spcPts val="500"/>
              </a:spcBef>
              <a:buSzPct val="90909"/>
              <a:buFont typeface="Courier New"/>
              <a:buChar char="o"/>
              <a:tabLst>
                <a:tab pos="609600" algn="l"/>
              </a:tabLst>
              <a:defRPr sz="3685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ptos"/>
                <a:ea typeface="Aptos"/>
                <a:cs typeface="Aptos"/>
                <a:sym typeface="Aptos"/>
              </a:defRPr>
            </a:pPr>
            <a:r>
              <a:t> </a:t>
            </a:r>
            <a:r>
              <a:rPr b="1"/>
              <a:t>Target Audience</a:t>
            </a:r>
            <a:r>
              <a:t>:</a:t>
            </a:r>
          </a:p>
          <a:p>
            <a:pPr marL="918972" lvl="2" indent="-153162" defTabSz="306324">
              <a:lnSpc>
                <a:spcPct val="107916"/>
              </a:lnSpc>
              <a:spcBef>
                <a:spcPts val="500"/>
              </a:spcBef>
              <a:buSzPct val="90909"/>
              <a:buChar char="▪"/>
              <a:tabLst>
                <a:tab pos="914400" algn="l"/>
              </a:tabLst>
              <a:defRPr sz="3685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ptos"/>
                <a:ea typeface="Aptos"/>
                <a:cs typeface="Aptos"/>
                <a:sym typeface="Aptos"/>
              </a:defRPr>
            </a:pPr>
            <a:r>
              <a:rPr b="1"/>
              <a:t>Schools and Educational Institutions</a:t>
            </a:r>
            <a:r>
              <a:t>: Tie-ups with schools and governments to promote cultural learning as part of their curriculum.</a:t>
            </a:r>
          </a:p>
          <a:p>
            <a:pPr marL="918972" lvl="2" indent="-153162" defTabSz="306324">
              <a:lnSpc>
                <a:spcPct val="107916"/>
              </a:lnSpc>
              <a:spcBef>
                <a:spcPts val="500"/>
              </a:spcBef>
              <a:buSzPct val="90909"/>
              <a:buChar char="▪"/>
              <a:tabLst>
                <a:tab pos="914400" algn="l"/>
              </a:tabLst>
              <a:defRPr sz="3685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ptos"/>
                <a:ea typeface="Aptos"/>
                <a:cs typeface="Aptos"/>
                <a:sym typeface="Aptos"/>
              </a:defRPr>
            </a:pPr>
            <a:r>
              <a:rPr b="1"/>
              <a:t>Parents</a:t>
            </a:r>
            <a:r>
              <a:t>: A desire to mix fun with learning.</a:t>
            </a:r>
          </a:p>
          <a:p>
            <a:pPr marL="918972" lvl="2" indent="-153162" defTabSz="306324">
              <a:lnSpc>
                <a:spcPct val="107916"/>
              </a:lnSpc>
              <a:spcBef>
                <a:spcPts val="500"/>
              </a:spcBef>
              <a:buSzPct val="90909"/>
              <a:buChar char="▪"/>
              <a:tabLst>
                <a:tab pos="914400" algn="l"/>
              </a:tabLst>
              <a:defRPr sz="3685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ptos"/>
                <a:ea typeface="Aptos"/>
                <a:cs typeface="Aptos"/>
                <a:sym typeface="Aptos"/>
              </a:defRPr>
            </a:pPr>
            <a:r>
              <a:rPr b="1"/>
              <a:t>Students (Ages 8-16)</a:t>
            </a:r>
            <a:r>
              <a:t>: Gamified learning model, with reward systems and progression through levels.</a:t>
            </a:r>
          </a:p>
          <a:p>
            <a:pPr marL="612648" lvl="1" indent="-153162" defTabSz="306324">
              <a:lnSpc>
                <a:spcPct val="107916"/>
              </a:lnSpc>
              <a:spcBef>
                <a:spcPts val="500"/>
              </a:spcBef>
              <a:buSzPct val="90909"/>
              <a:buFont typeface="Courier New"/>
              <a:buChar char="o"/>
              <a:tabLst>
                <a:tab pos="609600" algn="l"/>
              </a:tabLst>
              <a:defRPr sz="3685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ptos"/>
                <a:ea typeface="Aptos"/>
                <a:cs typeface="Aptos"/>
                <a:sym typeface="Aptos"/>
              </a:defRPr>
            </a:pPr>
            <a:r>
              <a:t> </a:t>
            </a:r>
            <a:r>
              <a:rPr b="1"/>
              <a:t>Potential Reach</a:t>
            </a:r>
            <a:r>
              <a:t>: 250 million school-aged children across India.</a:t>
            </a:r>
          </a:p>
          <a:p>
            <a:pPr marL="612648" lvl="1" indent="-153162" defTabSz="306324">
              <a:lnSpc>
                <a:spcPct val="107916"/>
              </a:lnSpc>
              <a:spcBef>
                <a:spcPts val="500"/>
              </a:spcBef>
              <a:buSzPct val="90909"/>
              <a:buFont typeface="Courier New"/>
              <a:buChar char="o"/>
              <a:tabLst>
                <a:tab pos="609600" algn="l"/>
              </a:tabLst>
              <a:defRPr sz="3685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ptos"/>
                <a:ea typeface="Aptos"/>
                <a:cs typeface="Aptos"/>
                <a:sym typeface="Aptos"/>
              </a:defRPr>
            </a:pPr>
            <a:r>
              <a:t> </a:t>
            </a:r>
            <a:r>
              <a:rPr b="1"/>
              <a:t>Emotional Hook</a:t>
            </a:r>
            <a:r>
              <a:t>: Bringing India’s vast cultural richness to the forefront for the next generation.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roduct Breakdown: Online (App/Website)…"/>
          <p:cNvSpPr txBox="1">
            <a:spLocks noGrp="1"/>
          </p:cNvSpPr>
          <p:nvPr>
            <p:ph type="body" idx="1"/>
          </p:nvPr>
        </p:nvSpPr>
        <p:spPr>
          <a:xfrm>
            <a:off x="1689100" y="2002869"/>
            <a:ext cx="21005801" cy="9710262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0" indent="0" defTabSz="306324">
              <a:lnSpc>
                <a:spcPct val="107916"/>
              </a:lnSpc>
              <a:spcBef>
                <a:spcPts val="500"/>
              </a:spcBef>
              <a:buSzTx/>
              <a:buNone/>
              <a:defRPr sz="3685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ptos"/>
                <a:ea typeface="Aptos"/>
                <a:cs typeface="Aptos"/>
                <a:sym typeface="Aptos"/>
              </a:defRPr>
            </a:pPr>
            <a:r>
              <a:rPr b="1"/>
              <a:t>Product Breakdown: Online (App/Website)</a:t>
            </a:r>
          </a:p>
          <a:p>
            <a:pPr marL="306324" indent="-153162" defTabSz="306324">
              <a:lnSpc>
                <a:spcPct val="107916"/>
              </a:lnSpc>
              <a:spcBef>
                <a:spcPts val="500"/>
              </a:spcBef>
              <a:buSzPct val="90909"/>
              <a:buFont typeface="Symbol"/>
              <a:buChar char="·"/>
              <a:tabLst>
                <a:tab pos="304800" algn="l"/>
              </a:tabLst>
              <a:defRPr sz="3685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ptos"/>
                <a:ea typeface="Aptos"/>
                <a:cs typeface="Aptos"/>
                <a:sym typeface="Aptos"/>
              </a:defRPr>
            </a:pPr>
            <a:r>
              <a:rPr b="1"/>
              <a:t>Title</a:t>
            </a:r>
            <a:r>
              <a:t>: Online Product: Learning Through Gamification</a:t>
            </a:r>
          </a:p>
          <a:p>
            <a:pPr marL="306324" indent="-153162" defTabSz="306324">
              <a:lnSpc>
                <a:spcPct val="107916"/>
              </a:lnSpc>
              <a:spcBef>
                <a:spcPts val="500"/>
              </a:spcBef>
              <a:buSzPct val="90909"/>
              <a:buFont typeface="Symbol"/>
              <a:buChar char="·"/>
              <a:tabLst>
                <a:tab pos="304800" algn="l"/>
              </a:tabLst>
              <a:defRPr sz="3685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ptos"/>
                <a:ea typeface="Aptos"/>
                <a:cs typeface="Aptos"/>
                <a:sym typeface="Aptos"/>
              </a:defRPr>
            </a:pPr>
            <a:r>
              <a:rPr b="1"/>
              <a:t>Content</a:t>
            </a:r>
            <a:r>
              <a:t>:</a:t>
            </a:r>
          </a:p>
          <a:p>
            <a:pPr marL="612648" lvl="1" indent="-153162" defTabSz="306324">
              <a:lnSpc>
                <a:spcPct val="107916"/>
              </a:lnSpc>
              <a:spcBef>
                <a:spcPts val="500"/>
              </a:spcBef>
              <a:buSzPct val="90909"/>
              <a:buFont typeface="Courier New"/>
              <a:buChar char="o"/>
              <a:tabLst>
                <a:tab pos="609600" algn="l"/>
              </a:tabLst>
              <a:defRPr sz="3685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ptos"/>
                <a:ea typeface="Aptos"/>
                <a:cs typeface="Aptos"/>
                <a:sym typeface="Aptos"/>
              </a:defRPr>
            </a:pPr>
            <a:r>
              <a:rPr b="1"/>
              <a:t>Game Concept</a:t>
            </a:r>
            <a:r>
              <a:t>: An online game where students play historical levels – moving through ancient monuments and cities, battling challenges, and answering quizzes based on heritage.</a:t>
            </a:r>
          </a:p>
          <a:p>
            <a:pPr marL="612648" lvl="1" indent="-153162" defTabSz="306324">
              <a:lnSpc>
                <a:spcPct val="107916"/>
              </a:lnSpc>
              <a:spcBef>
                <a:spcPts val="500"/>
              </a:spcBef>
              <a:buSzPct val="90909"/>
              <a:buFont typeface="Courier New"/>
              <a:buChar char="o"/>
              <a:tabLst>
                <a:tab pos="609600" algn="l"/>
              </a:tabLst>
              <a:defRPr sz="3685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ptos"/>
                <a:ea typeface="Aptos"/>
                <a:cs typeface="Aptos"/>
                <a:sym typeface="Aptos"/>
              </a:defRPr>
            </a:pPr>
            <a:r>
              <a:rPr b="1"/>
              <a:t>Progression</a:t>
            </a:r>
            <a:r>
              <a:t>: Level-based system where players progress by unlocking new heritage sites (e.g., Taj Mahal, Red Fort) upon completion of educational challenges.</a:t>
            </a:r>
          </a:p>
          <a:p>
            <a:pPr marL="612648" lvl="1" indent="-153162" defTabSz="306324">
              <a:lnSpc>
                <a:spcPct val="107916"/>
              </a:lnSpc>
              <a:spcBef>
                <a:spcPts val="500"/>
              </a:spcBef>
              <a:buSzPct val="90909"/>
              <a:buFont typeface="Courier New"/>
              <a:buChar char="o"/>
              <a:tabLst>
                <a:tab pos="609600" algn="l"/>
              </a:tabLst>
              <a:defRPr sz="3685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ptos"/>
                <a:ea typeface="Aptos"/>
                <a:cs typeface="Aptos"/>
                <a:sym typeface="Aptos"/>
              </a:defRPr>
            </a:pPr>
            <a:r>
              <a:rPr b="1"/>
              <a:t>Monetization</a:t>
            </a:r>
            <a:r>
              <a:t>:</a:t>
            </a:r>
          </a:p>
          <a:p>
            <a:pPr marL="918972" lvl="2" indent="-153162" defTabSz="306324">
              <a:lnSpc>
                <a:spcPct val="107916"/>
              </a:lnSpc>
              <a:spcBef>
                <a:spcPts val="500"/>
              </a:spcBef>
              <a:buSzPct val="90909"/>
              <a:buChar char="▪"/>
              <a:tabLst>
                <a:tab pos="914400" algn="l"/>
              </a:tabLst>
              <a:defRPr sz="3685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ptos"/>
                <a:ea typeface="Aptos"/>
                <a:cs typeface="Aptos"/>
                <a:sym typeface="Aptos"/>
              </a:defRPr>
            </a:pPr>
            <a:r>
              <a:t>Tie-ups with </a:t>
            </a:r>
            <a:r>
              <a:rPr b="1"/>
              <a:t>schools and governments</a:t>
            </a:r>
            <a:r>
              <a:t> for bulk subscriptions.</a:t>
            </a:r>
          </a:p>
          <a:p>
            <a:pPr marL="918972" lvl="2" indent="-153162" defTabSz="306324">
              <a:lnSpc>
                <a:spcPct val="107916"/>
              </a:lnSpc>
              <a:spcBef>
                <a:spcPts val="500"/>
              </a:spcBef>
              <a:buSzPct val="90909"/>
              <a:buChar char="▪"/>
              <a:tabLst>
                <a:tab pos="914400" algn="l"/>
              </a:tabLst>
              <a:defRPr sz="3685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ptos"/>
                <a:ea typeface="Aptos"/>
                <a:cs typeface="Aptos"/>
                <a:sym typeface="Aptos"/>
              </a:defRPr>
            </a:pPr>
            <a:r>
              <a:t>In-game purchases for </a:t>
            </a:r>
            <a:r>
              <a:rPr b="1"/>
              <a:t>extra features</a:t>
            </a:r>
            <a:r>
              <a:t>, custom avatars, and special educational content.</a:t>
            </a:r>
          </a:p>
          <a:p>
            <a:pPr marL="918972" lvl="2" indent="-153162" defTabSz="306324">
              <a:lnSpc>
                <a:spcPct val="107916"/>
              </a:lnSpc>
              <a:spcBef>
                <a:spcPts val="500"/>
              </a:spcBef>
              <a:buSzPct val="90909"/>
              <a:buChar char="▪"/>
              <a:tabLst>
                <a:tab pos="914400" algn="l"/>
              </a:tabLst>
              <a:defRPr sz="3685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ptos"/>
                <a:ea typeface="Aptos"/>
                <a:cs typeface="Aptos"/>
                <a:sym typeface="Aptos"/>
              </a:defRPr>
            </a:pPr>
            <a:r>
              <a:rPr b="1"/>
              <a:t>Ad revenue</a:t>
            </a:r>
            <a:r>
              <a:t> from educational brands and cultural organizations.</a:t>
            </a:r>
          </a:p>
          <a:p>
            <a:pPr marL="612648" lvl="1" indent="-153162" defTabSz="306324">
              <a:lnSpc>
                <a:spcPct val="107916"/>
              </a:lnSpc>
              <a:spcBef>
                <a:spcPts val="500"/>
              </a:spcBef>
              <a:buSzPct val="90909"/>
              <a:buFont typeface="Courier New"/>
              <a:buChar char="o"/>
              <a:tabLst>
                <a:tab pos="609600" algn="l"/>
              </a:tabLst>
              <a:defRPr sz="3685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ptos"/>
                <a:ea typeface="Aptos"/>
                <a:cs typeface="Aptos"/>
                <a:sym typeface="Aptos"/>
              </a:defRPr>
            </a:pPr>
            <a:r>
              <a:rPr b="1"/>
              <a:t>Revenue Model</a:t>
            </a:r>
            <a:r>
              <a:t>: Subscription-based, in-game microtransactions, and partnerships with institutions.</a:t>
            </a:r>
          </a:p>
          <a:p>
            <a:pPr marL="612648" lvl="1" indent="-153162" defTabSz="306324">
              <a:lnSpc>
                <a:spcPct val="107916"/>
              </a:lnSpc>
              <a:spcBef>
                <a:spcPts val="500"/>
              </a:spcBef>
              <a:buSzPct val="90909"/>
              <a:buFont typeface="Courier New"/>
              <a:buChar char="o"/>
              <a:tabLst>
                <a:tab pos="609600" algn="l"/>
              </a:tabLst>
              <a:defRPr sz="3685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ptos"/>
                <a:ea typeface="Aptos"/>
                <a:cs typeface="Aptos"/>
                <a:sym typeface="Aptos"/>
              </a:defRPr>
            </a:pPr>
            <a:r>
              <a:rPr b="1"/>
              <a:t>Emotional Hook</a:t>
            </a:r>
            <a:r>
              <a:t>: Helping students build a stronger connection to their past while advancing their knowledge of history.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roduct Breakdown: Offline (Board Game)…"/>
          <p:cNvSpPr txBox="1">
            <a:spLocks noGrp="1"/>
          </p:cNvSpPr>
          <p:nvPr>
            <p:ph type="body" idx="1"/>
          </p:nvPr>
        </p:nvSpPr>
        <p:spPr>
          <a:xfrm>
            <a:off x="1689099" y="910896"/>
            <a:ext cx="21005801" cy="11513208"/>
          </a:xfrm>
          <a:prstGeom prst="rect">
            <a:avLst/>
          </a:prstGeom>
        </p:spPr>
        <p:txBody>
          <a:bodyPr/>
          <a:lstStyle/>
          <a:p>
            <a:pPr marL="0" indent="0" defTabSz="324611">
              <a:lnSpc>
                <a:spcPct val="107916"/>
              </a:lnSpc>
              <a:spcBef>
                <a:spcPts val="500"/>
              </a:spcBef>
              <a:buSzTx/>
              <a:buNone/>
              <a:defRPr sz="3905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ptos"/>
                <a:ea typeface="Aptos"/>
                <a:cs typeface="Aptos"/>
                <a:sym typeface="Aptos"/>
              </a:defRPr>
            </a:pPr>
            <a:r>
              <a:rPr b="1"/>
              <a:t>Product Breakdown: Offline (Board Game)</a:t>
            </a:r>
          </a:p>
          <a:p>
            <a:pPr marL="324611" indent="-162305" defTabSz="324611">
              <a:lnSpc>
                <a:spcPct val="107916"/>
              </a:lnSpc>
              <a:spcBef>
                <a:spcPts val="500"/>
              </a:spcBef>
              <a:buSzPct val="90909"/>
              <a:buFont typeface="Symbol"/>
              <a:buChar char="·"/>
              <a:tabLst>
                <a:tab pos="317500" algn="l"/>
              </a:tabLst>
              <a:defRPr sz="3905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ptos"/>
                <a:ea typeface="Aptos"/>
                <a:cs typeface="Aptos"/>
                <a:sym typeface="Aptos"/>
              </a:defRPr>
            </a:pPr>
            <a:r>
              <a:rPr b="1"/>
              <a:t>Title</a:t>
            </a:r>
            <a:r>
              <a:t>: Offline Product: A Board Game with a Historical Twist</a:t>
            </a:r>
          </a:p>
          <a:p>
            <a:pPr marL="324611" indent="-162305" defTabSz="324611">
              <a:lnSpc>
                <a:spcPct val="107916"/>
              </a:lnSpc>
              <a:spcBef>
                <a:spcPts val="500"/>
              </a:spcBef>
              <a:buSzPct val="90909"/>
              <a:buFont typeface="Symbol"/>
              <a:buChar char="·"/>
              <a:tabLst>
                <a:tab pos="317500" algn="l"/>
              </a:tabLst>
              <a:defRPr sz="3905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ptos"/>
                <a:ea typeface="Aptos"/>
                <a:cs typeface="Aptos"/>
                <a:sym typeface="Aptos"/>
              </a:defRPr>
            </a:pPr>
            <a:r>
              <a:rPr b="1"/>
              <a:t>Content</a:t>
            </a:r>
            <a:r>
              <a:t>:</a:t>
            </a:r>
          </a:p>
          <a:p>
            <a:pPr marL="649223" lvl="1" indent="-162305" defTabSz="324611">
              <a:lnSpc>
                <a:spcPct val="107916"/>
              </a:lnSpc>
              <a:spcBef>
                <a:spcPts val="500"/>
              </a:spcBef>
              <a:buSzPct val="90909"/>
              <a:buFont typeface="Courier New"/>
              <a:buChar char="o"/>
              <a:tabLst>
                <a:tab pos="647700" algn="l"/>
              </a:tabLst>
              <a:defRPr sz="3905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ptos"/>
                <a:ea typeface="Aptos"/>
                <a:cs typeface="Aptos"/>
                <a:sym typeface="Aptos"/>
              </a:defRPr>
            </a:pPr>
            <a:r>
              <a:rPr b="1"/>
              <a:t>Concept</a:t>
            </a:r>
            <a:r>
              <a:t>: Monopoly-style board game where players acquire and manage Indian heritage sites. Unique powers and gameplay mechanics for each location bring strategic depth.</a:t>
            </a:r>
          </a:p>
          <a:p>
            <a:pPr marL="649223" lvl="1" indent="-162305" defTabSz="324611">
              <a:lnSpc>
                <a:spcPct val="107916"/>
              </a:lnSpc>
              <a:spcBef>
                <a:spcPts val="500"/>
              </a:spcBef>
              <a:buSzPct val="90909"/>
              <a:buFont typeface="Courier New"/>
              <a:buChar char="o"/>
              <a:tabLst>
                <a:tab pos="647700" algn="l"/>
              </a:tabLst>
              <a:defRPr sz="3905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ptos"/>
                <a:ea typeface="Aptos"/>
                <a:cs typeface="Aptos"/>
                <a:sym typeface="Aptos"/>
              </a:defRPr>
            </a:pPr>
            <a:r>
              <a:rPr b="1"/>
              <a:t>Examples</a:t>
            </a:r>
            <a:r>
              <a:t>:</a:t>
            </a:r>
          </a:p>
          <a:p>
            <a:pPr marL="973836" lvl="2" indent="-162305" defTabSz="324611">
              <a:lnSpc>
                <a:spcPct val="107916"/>
              </a:lnSpc>
              <a:spcBef>
                <a:spcPts val="500"/>
              </a:spcBef>
              <a:buSzPct val="90909"/>
              <a:buChar char="▪"/>
              <a:tabLst>
                <a:tab pos="965200" algn="l"/>
              </a:tabLst>
              <a:defRPr sz="3905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ptos"/>
                <a:ea typeface="Aptos"/>
                <a:cs typeface="Aptos"/>
                <a:sym typeface="Aptos"/>
              </a:defRPr>
            </a:pPr>
            <a:r>
              <a:t>Owning </a:t>
            </a:r>
            <a:r>
              <a:rPr b="1"/>
              <a:t>Taj Mahal</a:t>
            </a:r>
            <a:r>
              <a:t> boosts your rent for two turns.</a:t>
            </a:r>
          </a:p>
          <a:p>
            <a:pPr marL="973836" lvl="2" indent="-162305" defTabSz="324611">
              <a:lnSpc>
                <a:spcPct val="107916"/>
              </a:lnSpc>
              <a:spcBef>
                <a:spcPts val="500"/>
              </a:spcBef>
              <a:buSzPct val="90909"/>
              <a:buChar char="▪"/>
              <a:tabLst>
                <a:tab pos="965200" algn="l"/>
              </a:tabLst>
              <a:defRPr sz="3905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ptos"/>
                <a:ea typeface="Aptos"/>
                <a:cs typeface="Aptos"/>
                <a:sym typeface="Aptos"/>
              </a:defRPr>
            </a:pPr>
            <a:r>
              <a:t>Landing on </a:t>
            </a:r>
            <a:r>
              <a:rPr b="1"/>
              <a:t>Golconda Fort</a:t>
            </a:r>
            <a:r>
              <a:t> lets players “predict” the next move.</a:t>
            </a:r>
          </a:p>
          <a:p>
            <a:pPr marL="973836" lvl="2" indent="-162305" defTabSz="324611">
              <a:lnSpc>
                <a:spcPct val="107916"/>
              </a:lnSpc>
              <a:spcBef>
                <a:spcPts val="500"/>
              </a:spcBef>
              <a:buSzPct val="90909"/>
              <a:buChar char="▪"/>
              <a:tabLst>
                <a:tab pos="965200" algn="l"/>
              </a:tabLst>
              <a:defRPr sz="3905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ptos"/>
                <a:ea typeface="Aptos"/>
                <a:cs typeface="Aptos"/>
                <a:sym typeface="Aptos"/>
              </a:defRPr>
            </a:pPr>
            <a:r>
              <a:rPr b="1"/>
              <a:t>Konark Sun Temple</a:t>
            </a:r>
            <a:r>
              <a:t> lets players choose strategic movements.</a:t>
            </a:r>
          </a:p>
          <a:p>
            <a:pPr marL="649223" lvl="1" indent="-162305" defTabSz="324611">
              <a:lnSpc>
                <a:spcPct val="107916"/>
              </a:lnSpc>
              <a:spcBef>
                <a:spcPts val="500"/>
              </a:spcBef>
              <a:buSzPct val="90909"/>
              <a:buFont typeface="Courier New"/>
              <a:buChar char="o"/>
              <a:tabLst>
                <a:tab pos="647700" algn="l"/>
              </a:tabLst>
              <a:defRPr sz="3905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ptos"/>
                <a:ea typeface="Aptos"/>
                <a:cs typeface="Aptos"/>
                <a:sym typeface="Aptos"/>
              </a:defRPr>
            </a:pPr>
            <a:r>
              <a:rPr b="1"/>
              <a:t>Target Audience</a:t>
            </a:r>
            <a:r>
              <a:t>: Families, schools, history enthusiasts.</a:t>
            </a:r>
          </a:p>
          <a:p>
            <a:pPr marL="649223" lvl="1" indent="-162305" defTabSz="324611">
              <a:lnSpc>
                <a:spcPct val="107916"/>
              </a:lnSpc>
              <a:spcBef>
                <a:spcPts val="500"/>
              </a:spcBef>
              <a:buSzPct val="90909"/>
              <a:buFont typeface="Courier New"/>
              <a:buChar char="o"/>
              <a:tabLst>
                <a:tab pos="647700" algn="l"/>
              </a:tabLst>
              <a:defRPr sz="3905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ptos"/>
                <a:ea typeface="Aptos"/>
                <a:cs typeface="Aptos"/>
                <a:sym typeface="Aptos"/>
              </a:defRPr>
            </a:pPr>
            <a:r>
              <a:rPr b="1"/>
              <a:t>Monetization</a:t>
            </a:r>
            <a:r>
              <a:t>:</a:t>
            </a:r>
          </a:p>
          <a:p>
            <a:pPr marL="973836" lvl="2" indent="-162305" defTabSz="324611">
              <a:lnSpc>
                <a:spcPct val="107916"/>
              </a:lnSpc>
              <a:spcBef>
                <a:spcPts val="500"/>
              </a:spcBef>
              <a:buSzPct val="90909"/>
              <a:buChar char="▪"/>
              <a:tabLst>
                <a:tab pos="965200" algn="l"/>
              </a:tabLst>
              <a:defRPr sz="3905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ptos"/>
                <a:ea typeface="Aptos"/>
                <a:cs typeface="Aptos"/>
                <a:sym typeface="Aptos"/>
              </a:defRPr>
            </a:pPr>
            <a:r>
              <a:rPr b="1"/>
              <a:t>Direct sales</a:t>
            </a:r>
            <a:r>
              <a:t> to retail stores and e-commerce platforms.</a:t>
            </a:r>
          </a:p>
          <a:p>
            <a:pPr marL="973836" lvl="2" indent="-162305" defTabSz="324611">
              <a:lnSpc>
                <a:spcPct val="107916"/>
              </a:lnSpc>
              <a:spcBef>
                <a:spcPts val="500"/>
              </a:spcBef>
              <a:buSzPct val="90909"/>
              <a:buChar char="▪"/>
              <a:tabLst>
                <a:tab pos="965200" algn="l"/>
              </a:tabLst>
              <a:defRPr sz="3905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ptos"/>
                <a:ea typeface="Aptos"/>
                <a:cs typeface="Aptos"/>
                <a:sym typeface="Aptos"/>
              </a:defRPr>
            </a:pPr>
            <a:r>
              <a:t>Partnerships with </a:t>
            </a:r>
            <a:r>
              <a:rPr b="1"/>
              <a:t>cultural institutions</a:t>
            </a:r>
            <a:r>
              <a:t> and </a:t>
            </a:r>
            <a:r>
              <a:rPr b="1"/>
              <a:t>government agencies</a:t>
            </a:r>
            <a:r>
              <a:t> to market the game.</a:t>
            </a:r>
          </a:p>
          <a:p>
            <a:pPr marL="649223" lvl="1" indent="-162305" defTabSz="324611">
              <a:lnSpc>
                <a:spcPct val="107916"/>
              </a:lnSpc>
              <a:spcBef>
                <a:spcPts val="500"/>
              </a:spcBef>
              <a:buSzPct val="90909"/>
              <a:buFont typeface="Courier New"/>
              <a:buChar char="o"/>
              <a:tabLst>
                <a:tab pos="647700" algn="l"/>
              </a:tabLst>
              <a:defRPr sz="3905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ptos"/>
                <a:ea typeface="Aptos"/>
                <a:cs typeface="Aptos"/>
                <a:sym typeface="Aptos"/>
              </a:defRPr>
            </a:pPr>
            <a:r>
              <a:rPr b="1"/>
              <a:t>Emotional Hook</a:t>
            </a:r>
            <a:r>
              <a:t>: Creating moments for families to connect over India’s cultural heritage, ensuring that it’s not just learned, but cherished.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National and Emotional Appeal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324611">
              <a:lnSpc>
                <a:spcPct val="107916"/>
              </a:lnSpc>
              <a:spcBef>
                <a:spcPts val="500"/>
              </a:spcBef>
              <a:buSzTx/>
              <a:buNone/>
              <a:defRPr sz="3905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ptos"/>
                <a:ea typeface="Aptos"/>
                <a:cs typeface="Aptos"/>
                <a:sym typeface="Aptos"/>
              </a:defRPr>
            </a:pPr>
            <a:r>
              <a:rPr b="1"/>
              <a:t>National and Emotional Appeal</a:t>
            </a:r>
          </a:p>
          <a:p>
            <a:pPr marL="324611" indent="-162305" defTabSz="324611">
              <a:lnSpc>
                <a:spcPct val="107916"/>
              </a:lnSpc>
              <a:spcBef>
                <a:spcPts val="500"/>
              </a:spcBef>
              <a:buSzPct val="90909"/>
              <a:buFont typeface="Symbol"/>
              <a:buChar char="·"/>
              <a:tabLst>
                <a:tab pos="317500" algn="l"/>
              </a:tabLst>
              <a:defRPr sz="3905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ptos"/>
                <a:ea typeface="Aptos"/>
                <a:cs typeface="Aptos"/>
                <a:sym typeface="Aptos"/>
              </a:defRPr>
            </a:pPr>
            <a:r>
              <a:rPr b="1"/>
              <a:t>Title</a:t>
            </a:r>
            <a:r>
              <a:t>: Why This Matters to India</a:t>
            </a:r>
          </a:p>
          <a:p>
            <a:pPr marL="324611" indent="-162305" defTabSz="324611">
              <a:lnSpc>
                <a:spcPct val="107916"/>
              </a:lnSpc>
              <a:spcBef>
                <a:spcPts val="500"/>
              </a:spcBef>
              <a:buSzPct val="90909"/>
              <a:buFont typeface="Symbol"/>
              <a:buChar char="·"/>
              <a:tabLst>
                <a:tab pos="317500" algn="l"/>
              </a:tabLst>
              <a:defRPr sz="3905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ptos"/>
                <a:ea typeface="Aptos"/>
                <a:cs typeface="Aptos"/>
                <a:sym typeface="Aptos"/>
              </a:defRPr>
            </a:pPr>
            <a:r>
              <a:rPr b="1"/>
              <a:t>Content</a:t>
            </a:r>
            <a:r>
              <a:t>:</a:t>
            </a:r>
          </a:p>
          <a:p>
            <a:pPr marL="649223" lvl="1" indent="-162305" defTabSz="324611">
              <a:lnSpc>
                <a:spcPct val="107916"/>
              </a:lnSpc>
              <a:spcBef>
                <a:spcPts val="500"/>
              </a:spcBef>
              <a:buSzPct val="90909"/>
              <a:buFont typeface="Courier New"/>
              <a:buChar char="o"/>
              <a:tabLst>
                <a:tab pos="647700" algn="l"/>
              </a:tabLst>
              <a:defRPr sz="3905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ptos"/>
                <a:ea typeface="Aptos"/>
                <a:cs typeface="Aptos"/>
                <a:sym typeface="Aptos"/>
              </a:defRPr>
            </a:pPr>
            <a:r>
              <a:rPr b="1"/>
              <a:t>National Pride</a:t>
            </a:r>
            <a:r>
              <a:t>: India’s cultural heritage is one of the most diverse and ancient in the world, spanning thousands of years.</a:t>
            </a:r>
          </a:p>
          <a:p>
            <a:pPr marL="649223" lvl="1" indent="-162305" defTabSz="324611">
              <a:lnSpc>
                <a:spcPct val="107916"/>
              </a:lnSpc>
              <a:spcBef>
                <a:spcPts val="500"/>
              </a:spcBef>
              <a:buSzPct val="90909"/>
              <a:buFont typeface="Courier New"/>
              <a:buChar char="o"/>
              <a:tabLst>
                <a:tab pos="647700" algn="l"/>
              </a:tabLst>
              <a:defRPr sz="3905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ptos"/>
                <a:ea typeface="Aptos"/>
                <a:cs typeface="Aptos"/>
                <a:sym typeface="Aptos"/>
              </a:defRPr>
            </a:pPr>
            <a:r>
              <a:rPr b="1"/>
              <a:t>Emotional Connection</a:t>
            </a:r>
            <a:r>
              <a:t>: This project aims to invoke a sense of pride and ownership in our history, ensuring that future generations don’t just learn about it, but feel connected to it.</a:t>
            </a:r>
          </a:p>
          <a:p>
            <a:pPr marL="649223" lvl="1" indent="-162305" defTabSz="324611">
              <a:lnSpc>
                <a:spcPct val="107916"/>
              </a:lnSpc>
              <a:spcBef>
                <a:spcPts val="500"/>
              </a:spcBef>
              <a:buSzPct val="90909"/>
              <a:buFont typeface="Courier New"/>
              <a:buChar char="o"/>
              <a:tabLst>
                <a:tab pos="647700" algn="l"/>
              </a:tabLst>
              <a:defRPr sz="3905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ptos"/>
                <a:ea typeface="Aptos"/>
                <a:cs typeface="Aptos"/>
                <a:sym typeface="Aptos"/>
              </a:defRPr>
            </a:pPr>
            <a:r>
              <a:rPr b="1"/>
              <a:t>Call to Action</a:t>
            </a:r>
            <a:r>
              <a:t>: With your support, we can educate millions of students and families across India in an engaging, memorable way, ensuring our past is preserved for the future.</a:t>
            </a:r>
          </a:p>
          <a:p>
            <a:pPr marL="649223" lvl="1" indent="-162305" defTabSz="324611">
              <a:lnSpc>
                <a:spcPct val="107916"/>
              </a:lnSpc>
              <a:spcBef>
                <a:spcPts val="500"/>
              </a:spcBef>
              <a:buSzPct val="90909"/>
              <a:buFont typeface="Courier New"/>
              <a:buChar char="o"/>
              <a:tabLst>
                <a:tab pos="647700" algn="l"/>
              </a:tabLst>
              <a:defRPr sz="3905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ptos"/>
                <a:ea typeface="Aptos"/>
                <a:cs typeface="Aptos"/>
                <a:sym typeface="Aptos"/>
              </a:defRPr>
            </a:pPr>
            <a:r>
              <a:rPr b="1"/>
              <a:t>Quote</a:t>
            </a:r>
            <a:r>
              <a:t>: </a:t>
            </a:r>
            <a:r>
              <a:rPr i="1"/>
              <a:t>"A nation that forgets its past has no future" – Winston Churchill</a:t>
            </a:r>
            <a:r>
              <a:t>.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ompetitive Landscape…"/>
          <p:cNvSpPr txBox="1">
            <a:spLocks noGrp="1"/>
          </p:cNvSpPr>
          <p:nvPr>
            <p:ph type="body" idx="1"/>
          </p:nvPr>
        </p:nvSpPr>
        <p:spPr>
          <a:xfrm>
            <a:off x="1689100" y="1656532"/>
            <a:ext cx="21005801" cy="10021936"/>
          </a:xfrm>
          <a:prstGeom prst="rect">
            <a:avLst/>
          </a:prstGeom>
        </p:spPr>
        <p:txBody>
          <a:bodyPr/>
          <a:lstStyle/>
          <a:p>
            <a:pPr marL="0" indent="0" defTabSz="347472">
              <a:lnSpc>
                <a:spcPct val="107916"/>
              </a:lnSpc>
              <a:spcBef>
                <a:spcPts val="600"/>
              </a:spcBef>
              <a:buSzTx/>
              <a:buNone/>
              <a:defRPr sz="418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ptos"/>
                <a:ea typeface="Aptos"/>
                <a:cs typeface="Aptos"/>
                <a:sym typeface="Aptos"/>
              </a:defRPr>
            </a:pPr>
            <a:r>
              <a:rPr b="1"/>
              <a:t>Competitive Landscape</a:t>
            </a:r>
          </a:p>
          <a:p>
            <a:pPr marL="347472" indent="-173736" defTabSz="347472">
              <a:lnSpc>
                <a:spcPct val="107916"/>
              </a:lnSpc>
              <a:spcBef>
                <a:spcPts val="600"/>
              </a:spcBef>
              <a:buSzPct val="90909"/>
              <a:buFont typeface="Symbol"/>
              <a:buChar char="·"/>
              <a:tabLst>
                <a:tab pos="342900" algn="l"/>
              </a:tabLst>
              <a:defRPr sz="418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ptos"/>
                <a:ea typeface="Aptos"/>
                <a:cs typeface="Aptos"/>
                <a:sym typeface="Aptos"/>
              </a:defRPr>
            </a:pPr>
            <a:r>
              <a:rPr b="1"/>
              <a:t>Title</a:t>
            </a:r>
            <a:r>
              <a:t>: Competitive Landscape and Unique Selling Points (USP)</a:t>
            </a:r>
          </a:p>
          <a:p>
            <a:pPr marL="347472" indent="-173736" defTabSz="347472">
              <a:lnSpc>
                <a:spcPct val="107916"/>
              </a:lnSpc>
              <a:spcBef>
                <a:spcPts val="600"/>
              </a:spcBef>
              <a:buSzPct val="90909"/>
              <a:buFont typeface="Symbol"/>
              <a:buChar char="·"/>
              <a:tabLst>
                <a:tab pos="342900" algn="l"/>
              </a:tabLst>
              <a:defRPr sz="418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ptos"/>
                <a:ea typeface="Aptos"/>
                <a:cs typeface="Aptos"/>
                <a:sym typeface="Aptos"/>
              </a:defRPr>
            </a:pPr>
            <a:r>
              <a:rPr b="1"/>
              <a:t>Content</a:t>
            </a:r>
            <a:r>
              <a:t>:</a:t>
            </a:r>
          </a:p>
          <a:p>
            <a:pPr marL="694944" lvl="1" indent="-173736" defTabSz="347472">
              <a:lnSpc>
                <a:spcPct val="107916"/>
              </a:lnSpc>
              <a:spcBef>
                <a:spcPts val="600"/>
              </a:spcBef>
              <a:buSzPct val="90909"/>
              <a:buFont typeface="Courier New"/>
              <a:buChar char="o"/>
              <a:tabLst>
                <a:tab pos="685800" algn="l"/>
              </a:tabLst>
              <a:defRPr sz="418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ptos"/>
                <a:ea typeface="Aptos"/>
                <a:cs typeface="Aptos"/>
                <a:sym typeface="Aptos"/>
              </a:defRPr>
            </a:pPr>
            <a:r>
              <a:rPr b="1"/>
              <a:t>Competitors</a:t>
            </a:r>
            <a:r>
              <a:t>: There are other educational platforms and board games, but few focus on Indian heritage.</a:t>
            </a:r>
          </a:p>
          <a:p>
            <a:pPr marL="694944" lvl="1" indent="-173736" defTabSz="347472">
              <a:lnSpc>
                <a:spcPct val="107916"/>
              </a:lnSpc>
              <a:spcBef>
                <a:spcPts val="600"/>
              </a:spcBef>
              <a:buSzPct val="90909"/>
              <a:buFont typeface="Courier New"/>
              <a:buChar char="o"/>
              <a:tabLst>
                <a:tab pos="685800" algn="l"/>
              </a:tabLst>
              <a:defRPr sz="418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ptos"/>
                <a:ea typeface="Aptos"/>
                <a:cs typeface="Aptos"/>
                <a:sym typeface="Aptos"/>
              </a:defRPr>
            </a:pPr>
            <a:r>
              <a:rPr b="1"/>
              <a:t>USP of Online Platform</a:t>
            </a:r>
            <a:r>
              <a:t>:</a:t>
            </a:r>
          </a:p>
          <a:p>
            <a:pPr marL="1042416" lvl="2" indent="-173736" defTabSz="347472">
              <a:lnSpc>
                <a:spcPct val="107916"/>
              </a:lnSpc>
              <a:spcBef>
                <a:spcPts val="600"/>
              </a:spcBef>
              <a:buSzPct val="90909"/>
              <a:buChar char="▪"/>
              <a:tabLst>
                <a:tab pos="1041400" algn="l"/>
              </a:tabLst>
              <a:defRPr sz="418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ptos"/>
                <a:ea typeface="Aptos"/>
                <a:cs typeface="Aptos"/>
                <a:sym typeface="Aptos"/>
              </a:defRPr>
            </a:pPr>
            <a:r>
              <a:t>Rich cultural content with engaging gamification.</a:t>
            </a:r>
          </a:p>
          <a:p>
            <a:pPr marL="1042416" lvl="2" indent="-173736" defTabSz="347472">
              <a:lnSpc>
                <a:spcPct val="107916"/>
              </a:lnSpc>
              <a:spcBef>
                <a:spcPts val="600"/>
              </a:spcBef>
              <a:buSzPct val="90909"/>
              <a:buChar char="▪"/>
              <a:tabLst>
                <a:tab pos="1041400" algn="l"/>
              </a:tabLst>
              <a:defRPr sz="418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ptos"/>
                <a:ea typeface="Aptos"/>
                <a:cs typeface="Aptos"/>
                <a:sym typeface="Aptos"/>
              </a:defRPr>
            </a:pPr>
            <a:r>
              <a:t>Localized for Indian students, making it relatable.</a:t>
            </a:r>
          </a:p>
          <a:p>
            <a:pPr marL="694944" lvl="1" indent="-173736" defTabSz="347472">
              <a:lnSpc>
                <a:spcPct val="107916"/>
              </a:lnSpc>
              <a:spcBef>
                <a:spcPts val="600"/>
              </a:spcBef>
              <a:buSzPct val="90909"/>
              <a:buFont typeface="Courier New"/>
              <a:buChar char="o"/>
              <a:tabLst>
                <a:tab pos="685800" algn="l"/>
              </a:tabLst>
              <a:defRPr sz="418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ptos"/>
                <a:ea typeface="Aptos"/>
                <a:cs typeface="Aptos"/>
                <a:sym typeface="Aptos"/>
              </a:defRPr>
            </a:pPr>
            <a:r>
              <a:rPr b="1"/>
              <a:t>USP of Offline Game</a:t>
            </a:r>
            <a:r>
              <a:t>:</a:t>
            </a:r>
          </a:p>
          <a:p>
            <a:pPr marL="1042416" lvl="2" indent="-173736" defTabSz="347472">
              <a:lnSpc>
                <a:spcPct val="107916"/>
              </a:lnSpc>
              <a:spcBef>
                <a:spcPts val="600"/>
              </a:spcBef>
              <a:buSzPct val="90909"/>
              <a:buChar char="▪"/>
              <a:tabLst>
                <a:tab pos="1041400" algn="l"/>
              </a:tabLst>
              <a:defRPr sz="418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ptos"/>
                <a:ea typeface="Aptos"/>
                <a:cs typeface="Aptos"/>
                <a:sym typeface="Aptos"/>
              </a:defRPr>
            </a:pPr>
            <a:r>
              <a:t>Heritage-based properties and unique gameplay mechanics.</a:t>
            </a:r>
          </a:p>
          <a:p>
            <a:pPr marL="1042416" lvl="2" indent="-173736" defTabSz="347472">
              <a:lnSpc>
                <a:spcPct val="107916"/>
              </a:lnSpc>
              <a:spcBef>
                <a:spcPts val="600"/>
              </a:spcBef>
              <a:buSzPct val="90909"/>
              <a:buChar char="▪"/>
              <a:tabLst>
                <a:tab pos="1041400" algn="l"/>
              </a:tabLst>
              <a:defRPr sz="418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ptos"/>
                <a:ea typeface="Aptos"/>
                <a:cs typeface="Aptos"/>
                <a:sym typeface="Aptos"/>
              </a:defRPr>
            </a:pPr>
            <a:r>
              <a:t>Combines learning with family entertainment.</a:t>
            </a:r>
          </a:p>
          <a:p>
            <a:pPr marL="694944" lvl="1" indent="-173736" defTabSz="347472">
              <a:lnSpc>
                <a:spcPct val="107916"/>
              </a:lnSpc>
              <a:spcBef>
                <a:spcPts val="600"/>
              </a:spcBef>
              <a:buSzPct val="90909"/>
              <a:buFont typeface="Courier New"/>
              <a:buChar char="o"/>
              <a:tabLst>
                <a:tab pos="685800" algn="l"/>
              </a:tabLst>
              <a:defRPr sz="418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ptos"/>
                <a:ea typeface="Aptos"/>
                <a:cs typeface="Aptos"/>
                <a:sym typeface="Aptos"/>
              </a:defRPr>
            </a:pPr>
            <a:r>
              <a:rPr b="1"/>
              <a:t>Emotional Hook</a:t>
            </a:r>
            <a:r>
              <a:t>: We stand out by focusing entirely on preserving and promoting India’s cultural legacy through fun, educational experiences.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Financial Projections…"/>
          <p:cNvSpPr txBox="1">
            <a:spLocks noGrp="1"/>
          </p:cNvSpPr>
          <p:nvPr>
            <p:ph type="body" idx="1"/>
          </p:nvPr>
        </p:nvSpPr>
        <p:spPr>
          <a:xfrm>
            <a:off x="1689100" y="1094065"/>
            <a:ext cx="21005800" cy="11527870"/>
          </a:xfrm>
          <a:prstGeom prst="rect">
            <a:avLst/>
          </a:prstGeom>
        </p:spPr>
        <p:txBody>
          <a:bodyPr/>
          <a:lstStyle/>
          <a:p>
            <a:pPr marL="0" indent="0" defTabSz="301752">
              <a:lnSpc>
                <a:spcPct val="107916"/>
              </a:lnSpc>
              <a:spcBef>
                <a:spcPts val="500"/>
              </a:spcBef>
              <a:buSzTx/>
              <a:buNone/>
              <a:defRPr sz="4158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ptos"/>
                <a:ea typeface="Aptos"/>
                <a:cs typeface="Aptos"/>
                <a:sym typeface="Aptos"/>
              </a:defRPr>
            </a:pPr>
            <a:r>
              <a:rPr b="1"/>
              <a:t>Financial Projections</a:t>
            </a:r>
          </a:p>
          <a:p>
            <a:pPr marL="301751" indent="-150875" defTabSz="301752">
              <a:lnSpc>
                <a:spcPct val="107916"/>
              </a:lnSpc>
              <a:spcBef>
                <a:spcPts val="500"/>
              </a:spcBef>
              <a:buSzPct val="90909"/>
              <a:buFont typeface="Symbol"/>
              <a:buChar char="·"/>
              <a:tabLst>
                <a:tab pos="292100" algn="l"/>
              </a:tabLst>
              <a:defRPr sz="4158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ptos"/>
                <a:ea typeface="Aptos"/>
                <a:cs typeface="Aptos"/>
                <a:sym typeface="Aptos"/>
              </a:defRPr>
            </a:pPr>
            <a:r>
              <a:rPr b="1"/>
              <a:t>Title</a:t>
            </a:r>
            <a:r>
              <a:t>: Financial Projections and Profitability</a:t>
            </a:r>
          </a:p>
          <a:p>
            <a:pPr marL="301751" indent="-150875" defTabSz="301752">
              <a:lnSpc>
                <a:spcPct val="107916"/>
              </a:lnSpc>
              <a:spcBef>
                <a:spcPts val="500"/>
              </a:spcBef>
              <a:buSzPct val="90909"/>
              <a:buFont typeface="Symbol"/>
              <a:buChar char="·"/>
              <a:tabLst>
                <a:tab pos="292100" algn="l"/>
              </a:tabLst>
              <a:defRPr sz="4158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ptos"/>
                <a:ea typeface="Aptos"/>
                <a:cs typeface="Aptos"/>
                <a:sym typeface="Aptos"/>
              </a:defRPr>
            </a:pPr>
            <a:r>
              <a:rPr b="1"/>
              <a:t>Content</a:t>
            </a:r>
            <a:r>
              <a:t>:</a:t>
            </a:r>
          </a:p>
          <a:p>
            <a:pPr marL="603504" lvl="1" indent="-150876" defTabSz="301752">
              <a:lnSpc>
                <a:spcPct val="107916"/>
              </a:lnSpc>
              <a:spcBef>
                <a:spcPts val="500"/>
              </a:spcBef>
              <a:buSzPct val="90909"/>
              <a:buFont typeface="Courier New"/>
              <a:buChar char="o"/>
              <a:tabLst>
                <a:tab pos="596900" algn="l"/>
              </a:tabLst>
              <a:defRPr sz="4158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ptos"/>
                <a:ea typeface="Aptos"/>
                <a:cs typeface="Aptos"/>
                <a:sym typeface="Aptos"/>
              </a:defRPr>
            </a:pPr>
            <a:r>
              <a:rPr b="1"/>
              <a:t>Online Platform</a:t>
            </a:r>
            <a:r>
              <a:t>:</a:t>
            </a:r>
          </a:p>
          <a:p>
            <a:pPr marL="905256" lvl="2" indent="-150876" defTabSz="301752">
              <a:lnSpc>
                <a:spcPct val="107916"/>
              </a:lnSpc>
              <a:spcBef>
                <a:spcPts val="500"/>
              </a:spcBef>
              <a:buSzPct val="90909"/>
              <a:buChar char="▪"/>
              <a:tabLst>
                <a:tab pos="901700" algn="l"/>
              </a:tabLst>
              <a:defRPr sz="4158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ptos"/>
                <a:ea typeface="Aptos"/>
                <a:cs typeface="Aptos"/>
                <a:sym typeface="Aptos"/>
              </a:defRPr>
            </a:pPr>
            <a:r>
              <a:t>Subscription-based model targeting schools and educational institutions.</a:t>
            </a:r>
          </a:p>
          <a:p>
            <a:pPr marL="905256" lvl="2" indent="-150876" defTabSz="301752">
              <a:lnSpc>
                <a:spcPct val="107916"/>
              </a:lnSpc>
              <a:spcBef>
                <a:spcPts val="500"/>
              </a:spcBef>
              <a:buSzPct val="90909"/>
              <a:buChar char="▪"/>
              <a:tabLst>
                <a:tab pos="901700" algn="l"/>
              </a:tabLst>
              <a:defRPr sz="4158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ptos"/>
                <a:ea typeface="Aptos"/>
                <a:cs typeface="Aptos"/>
                <a:sym typeface="Aptos"/>
              </a:defRPr>
            </a:pPr>
            <a:r>
              <a:t>Projected user base: 1 million students in the first year.</a:t>
            </a:r>
          </a:p>
          <a:p>
            <a:pPr marL="905256" lvl="2" indent="-150876" defTabSz="301752">
              <a:lnSpc>
                <a:spcPct val="107916"/>
              </a:lnSpc>
              <a:spcBef>
                <a:spcPts val="500"/>
              </a:spcBef>
              <a:buSzPct val="90909"/>
              <a:buChar char="▪"/>
              <a:tabLst>
                <a:tab pos="901700" algn="l"/>
              </a:tabLst>
              <a:defRPr sz="4158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ptos"/>
                <a:ea typeface="Aptos"/>
                <a:cs typeface="Aptos"/>
                <a:sym typeface="Aptos"/>
              </a:defRPr>
            </a:pPr>
            <a:r>
              <a:t>Annual subscription: INR 500/student = INR 50 crores in Year 1.</a:t>
            </a:r>
          </a:p>
          <a:p>
            <a:pPr marL="905256" lvl="2" indent="-150876" defTabSz="301752">
              <a:lnSpc>
                <a:spcPct val="107916"/>
              </a:lnSpc>
              <a:spcBef>
                <a:spcPts val="500"/>
              </a:spcBef>
              <a:buSzPct val="90909"/>
              <a:buChar char="▪"/>
              <a:tabLst>
                <a:tab pos="901700" algn="l"/>
              </a:tabLst>
              <a:defRPr sz="4158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ptos"/>
                <a:ea typeface="Aptos"/>
                <a:cs typeface="Aptos"/>
                <a:sym typeface="Aptos"/>
              </a:defRPr>
            </a:pPr>
            <a:r>
              <a:t>Additional revenue from in-game purchases and ad revenue.</a:t>
            </a:r>
          </a:p>
          <a:p>
            <a:pPr marL="603504" lvl="1" indent="-150876" defTabSz="301752">
              <a:lnSpc>
                <a:spcPct val="107916"/>
              </a:lnSpc>
              <a:spcBef>
                <a:spcPts val="500"/>
              </a:spcBef>
              <a:buSzPct val="90909"/>
              <a:buFont typeface="Courier New"/>
              <a:buChar char="o"/>
              <a:tabLst>
                <a:tab pos="596900" algn="l"/>
              </a:tabLst>
              <a:defRPr sz="4158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ptos"/>
                <a:ea typeface="Aptos"/>
                <a:cs typeface="Aptos"/>
                <a:sym typeface="Aptos"/>
              </a:defRPr>
            </a:pPr>
            <a:r>
              <a:rPr b="1"/>
              <a:t>Offline Board Game</a:t>
            </a:r>
            <a:r>
              <a:t>:</a:t>
            </a:r>
          </a:p>
          <a:p>
            <a:pPr marL="905256" lvl="2" indent="-150876" defTabSz="301752">
              <a:lnSpc>
                <a:spcPct val="107916"/>
              </a:lnSpc>
              <a:spcBef>
                <a:spcPts val="500"/>
              </a:spcBef>
              <a:buSzPct val="90909"/>
              <a:buChar char="▪"/>
              <a:tabLst>
                <a:tab pos="901700" algn="l"/>
              </a:tabLst>
              <a:defRPr sz="4158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ptos"/>
                <a:ea typeface="Aptos"/>
                <a:cs typeface="Aptos"/>
                <a:sym typeface="Aptos"/>
              </a:defRPr>
            </a:pPr>
            <a:r>
              <a:t>Selling price: INR 999/unit.</a:t>
            </a:r>
          </a:p>
          <a:p>
            <a:pPr marL="905256" lvl="2" indent="-150876" defTabSz="301752">
              <a:lnSpc>
                <a:spcPct val="107916"/>
              </a:lnSpc>
              <a:spcBef>
                <a:spcPts val="500"/>
              </a:spcBef>
              <a:buSzPct val="90909"/>
              <a:buChar char="▪"/>
              <a:tabLst>
                <a:tab pos="901700" algn="l"/>
              </a:tabLst>
              <a:defRPr sz="4158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ptos"/>
                <a:ea typeface="Aptos"/>
                <a:cs typeface="Aptos"/>
                <a:sym typeface="Aptos"/>
              </a:defRPr>
            </a:pPr>
            <a:r>
              <a:t>Projected sales: 100,000 units in the first year = INR 10 crores in revenue.</a:t>
            </a:r>
          </a:p>
          <a:p>
            <a:pPr marL="603504" lvl="1" indent="-150876" defTabSz="301752">
              <a:lnSpc>
                <a:spcPct val="107916"/>
              </a:lnSpc>
              <a:spcBef>
                <a:spcPts val="500"/>
              </a:spcBef>
              <a:buSzPct val="90909"/>
              <a:buFont typeface="Courier New"/>
              <a:buChar char="o"/>
              <a:tabLst>
                <a:tab pos="596900" algn="l"/>
              </a:tabLst>
              <a:defRPr sz="4158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ptos"/>
                <a:ea typeface="Aptos"/>
                <a:cs typeface="Aptos"/>
                <a:sym typeface="Aptos"/>
              </a:defRPr>
            </a:pPr>
            <a:r>
              <a:rPr b="1"/>
              <a:t>Profit Margins</a:t>
            </a:r>
            <a:r>
              <a:t>:</a:t>
            </a:r>
          </a:p>
          <a:p>
            <a:pPr marL="905256" lvl="2" indent="-150876" defTabSz="301752">
              <a:lnSpc>
                <a:spcPct val="107916"/>
              </a:lnSpc>
              <a:spcBef>
                <a:spcPts val="500"/>
              </a:spcBef>
              <a:buSzPct val="90909"/>
              <a:buChar char="▪"/>
              <a:tabLst>
                <a:tab pos="901700" algn="l"/>
              </a:tabLst>
              <a:defRPr sz="4158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ptos"/>
                <a:ea typeface="Aptos"/>
                <a:cs typeface="Aptos"/>
                <a:sym typeface="Aptos"/>
              </a:defRPr>
            </a:pPr>
            <a:r>
              <a:t>Online product margins: 60% due to minimal operational costs.</a:t>
            </a:r>
          </a:p>
          <a:p>
            <a:pPr marL="905256" lvl="2" indent="-150876" defTabSz="301752">
              <a:lnSpc>
                <a:spcPct val="107916"/>
              </a:lnSpc>
              <a:spcBef>
                <a:spcPts val="500"/>
              </a:spcBef>
              <a:buSzPct val="90909"/>
              <a:buChar char="▪"/>
              <a:tabLst>
                <a:tab pos="901700" algn="l"/>
              </a:tabLst>
              <a:defRPr sz="4158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ptos"/>
                <a:ea typeface="Aptos"/>
                <a:cs typeface="Aptos"/>
                <a:sym typeface="Aptos"/>
              </a:defRPr>
            </a:pPr>
            <a:r>
              <a:t>Offline game margins: 40% due to manufacturing and distribution costs.</a:t>
            </a:r>
          </a:p>
          <a:p>
            <a:pPr marL="603504" lvl="1" indent="-150876" defTabSz="301752">
              <a:lnSpc>
                <a:spcPct val="107916"/>
              </a:lnSpc>
              <a:spcBef>
                <a:spcPts val="500"/>
              </a:spcBef>
              <a:buSzPct val="90909"/>
              <a:buFont typeface="Courier New"/>
              <a:buChar char="o"/>
              <a:tabLst>
                <a:tab pos="596900" algn="l"/>
              </a:tabLst>
              <a:defRPr sz="4158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ptos"/>
                <a:ea typeface="Aptos"/>
                <a:cs typeface="Aptos"/>
                <a:sym typeface="Aptos"/>
              </a:defRPr>
            </a:pPr>
            <a:r>
              <a:rPr b="1"/>
              <a:t>Break-Even Point</a:t>
            </a:r>
            <a:r>
              <a:t>: Expected within 18-24 months.</a:t>
            </a:r>
          </a:p>
        </p:txBody>
      </p:sp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New_Template5">
  <a:themeElements>
    <a:clrScheme name="New_Template5">
      <a:dk1>
        <a:srgbClr val="5E524C"/>
      </a:dk1>
      <a:lt1>
        <a:srgbClr val="12455E"/>
      </a:lt1>
      <a:dk2>
        <a:srgbClr val="615E5A"/>
      </a:dk2>
      <a:lt2>
        <a:srgbClr val="C8C1B8"/>
      </a:lt2>
      <a:accent1>
        <a:srgbClr val="899DBD"/>
      </a:accent1>
      <a:accent2>
        <a:srgbClr val="74A198"/>
      </a:accent2>
      <a:accent3>
        <a:srgbClr val="8A9759"/>
      </a:accent3>
      <a:accent4>
        <a:srgbClr val="CBA466"/>
      </a:accent4>
      <a:accent5>
        <a:srgbClr val="BB7B3F"/>
      </a:accent5>
      <a:accent6>
        <a:srgbClr val="BA6C5B"/>
      </a:accent6>
      <a:hlink>
        <a:srgbClr val="0000FF"/>
      </a:hlink>
      <a:folHlink>
        <a:srgbClr val="FF00FF"/>
      </a:folHlink>
    </a:clrScheme>
    <a:fontScheme name="New_Template5">
      <a:majorFont>
        <a:latin typeface="Avenir Next Regular"/>
        <a:ea typeface="Avenir Next Regular"/>
        <a:cs typeface="Avenir Next Regular"/>
      </a:majorFont>
      <a:minorFont>
        <a:latin typeface="Avenir Next Regular"/>
        <a:ea typeface="Avenir Next Regular"/>
        <a:cs typeface="Avenir Next Regular"/>
      </a:minorFont>
    </a:fontScheme>
    <a:fmtScheme name="New_Template5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760000" rotWithShape="0">
              <a:srgbClr val="FFFFFF">
                <a:alpha val="30000"/>
              </a:srgbClr>
            </a:outerShdw>
          </a:effectLst>
        </a:effectStyle>
        <a:effectStyle>
          <a:effectLst>
            <a:outerShdw blurRad="38100" dist="25400" dir="5760000" rotWithShape="0">
              <a:srgbClr val="FFFFFF">
                <a:alpha val="30000"/>
              </a:srgbClr>
            </a:outerShdw>
          </a:effectLst>
        </a:effectStyle>
        <a:effectStyle>
          <a:effectLst>
            <a:outerShdw blurRad="38100" dist="25400" dir="5760000" rotWithShape="0">
              <a:srgbClr val="FFFFFF">
                <a:alpha val="3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760000" rotWithShape="0">
            <a:srgbClr val="FFFFFF">
              <a:alpha val="3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200" b="0" i="0" u="none" strike="noStrike" cap="none" spc="0" normalizeH="0" baseline="0">
            <a:ln>
              <a:noFill/>
            </a:ln>
            <a:solidFill>
              <a:srgbClr val="3E3B39"/>
            </a:solidFill>
            <a:effectLst>
              <a:outerShdw blurRad="25400" dist="12700" dir="4920000" rotWithShape="0">
                <a:srgbClr val="FFFFFF">
                  <a:alpha val="50000"/>
                </a:srgbClr>
              </a:outerShdw>
            </a:effectLst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575451">
              <a:alpha val="90000"/>
            </a:srgbClr>
          </a:solidFill>
          <a:prstDash val="solid"/>
          <a:miter lim="400000"/>
        </a:ln>
        <a:effectLst>
          <a:outerShdw blurRad="25400" dist="25400" dir="5520000" rotWithShape="0">
            <a:srgbClr val="FFFFFF">
              <a:alpha val="72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5E524C"/>
            </a:solidFill>
            <a:effectLst>
              <a:outerShdw blurRad="25400" dist="25400" dir="5520000" rotWithShape="0">
                <a:srgbClr val="FFFFFF">
                  <a:alpha val="71999"/>
                </a:srgbClr>
              </a:outerShdw>
            </a:effectLst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New_Template5">
  <a:themeElements>
    <a:clrScheme name="New_Template5">
      <a:dk1>
        <a:srgbClr val="000000"/>
      </a:dk1>
      <a:lt1>
        <a:srgbClr val="FFFFFF"/>
      </a:lt1>
      <a:dk2>
        <a:srgbClr val="615E5A"/>
      </a:dk2>
      <a:lt2>
        <a:srgbClr val="C8C1B8"/>
      </a:lt2>
      <a:accent1>
        <a:srgbClr val="899DBD"/>
      </a:accent1>
      <a:accent2>
        <a:srgbClr val="74A198"/>
      </a:accent2>
      <a:accent3>
        <a:srgbClr val="8A9759"/>
      </a:accent3>
      <a:accent4>
        <a:srgbClr val="CBA466"/>
      </a:accent4>
      <a:accent5>
        <a:srgbClr val="BB7B3F"/>
      </a:accent5>
      <a:accent6>
        <a:srgbClr val="BA6C5B"/>
      </a:accent6>
      <a:hlink>
        <a:srgbClr val="0000FF"/>
      </a:hlink>
      <a:folHlink>
        <a:srgbClr val="FF00FF"/>
      </a:folHlink>
    </a:clrScheme>
    <a:fontScheme name="New_Template5">
      <a:majorFont>
        <a:latin typeface="Avenir Next Regular"/>
        <a:ea typeface="Avenir Next Regular"/>
        <a:cs typeface="Avenir Next Regular"/>
      </a:majorFont>
      <a:minorFont>
        <a:latin typeface="Avenir Next Regular"/>
        <a:ea typeface="Avenir Next Regular"/>
        <a:cs typeface="Avenir Next Regular"/>
      </a:minorFont>
    </a:fontScheme>
    <a:fmtScheme name="New_Template5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760000" rotWithShape="0">
              <a:srgbClr val="FFFFFF">
                <a:alpha val="30000"/>
              </a:srgbClr>
            </a:outerShdw>
          </a:effectLst>
        </a:effectStyle>
        <a:effectStyle>
          <a:effectLst>
            <a:outerShdw blurRad="38100" dist="25400" dir="5760000" rotWithShape="0">
              <a:srgbClr val="FFFFFF">
                <a:alpha val="30000"/>
              </a:srgbClr>
            </a:outerShdw>
          </a:effectLst>
        </a:effectStyle>
        <a:effectStyle>
          <a:effectLst>
            <a:outerShdw blurRad="38100" dist="25400" dir="5760000" rotWithShape="0">
              <a:srgbClr val="FFFFFF">
                <a:alpha val="3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760000" rotWithShape="0">
            <a:srgbClr val="FFFFFF">
              <a:alpha val="3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200" b="0" i="0" u="none" strike="noStrike" cap="none" spc="0" normalizeH="0" baseline="0">
            <a:ln>
              <a:noFill/>
            </a:ln>
            <a:solidFill>
              <a:srgbClr val="3E3B39"/>
            </a:solidFill>
            <a:effectLst>
              <a:outerShdw blurRad="25400" dist="12700" dir="4920000" rotWithShape="0">
                <a:srgbClr val="FFFFFF">
                  <a:alpha val="50000"/>
                </a:srgbClr>
              </a:outerShdw>
            </a:effectLst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575451">
              <a:alpha val="90000"/>
            </a:srgbClr>
          </a:solidFill>
          <a:prstDash val="solid"/>
          <a:miter lim="400000"/>
        </a:ln>
        <a:effectLst>
          <a:outerShdw blurRad="25400" dist="25400" dir="5520000" rotWithShape="0">
            <a:srgbClr val="FFFFFF">
              <a:alpha val="72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5E524C"/>
            </a:solidFill>
            <a:effectLst>
              <a:outerShdw blurRad="25400" dist="25400" dir="5520000" rotWithShape="0">
                <a:srgbClr val="FFFFFF">
                  <a:alpha val="71999"/>
                </a:srgbClr>
              </a:outerShdw>
            </a:effectLst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1080</Words>
  <Application>Microsoft Office PowerPoint</Application>
  <PresentationFormat>Custom</PresentationFormat>
  <Paragraphs>92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Avenir Next Demi Bold</vt:lpstr>
      <vt:lpstr>Avenir Next Medium</vt:lpstr>
      <vt:lpstr>Avenir Next Regular</vt:lpstr>
      <vt:lpstr>Courier New</vt:lpstr>
      <vt:lpstr>Helvetica Neue</vt:lpstr>
      <vt:lpstr>Symbol</vt:lpstr>
      <vt:lpstr>New_Template5</vt:lpstr>
      <vt:lpstr>Preserving Indian Heritage Through Innovative Gaming  Salutations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Raj Kailas Agrawal</cp:lastModifiedBy>
  <cp:revision>2</cp:revision>
  <dcterms:modified xsi:type="dcterms:W3CDTF">2024-09-11T09:24:59Z</dcterms:modified>
</cp:coreProperties>
</file>