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47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3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26" y="2375452"/>
            <a:ext cx="10108095" cy="25046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WIPRO NGA PROGRAM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       - C++  LSP BATCH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7209" y="5341686"/>
            <a:ext cx="4770782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PRESENTED BY : B.MADHAV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FC47-FF67-E596-6456-C2D9FA6F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</a:t>
            </a:r>
            <a:r>
              <a:rPr lang="en-IN" sz="3600" u="sng" dirty="0">
                <a:latin typeface="+mn-lt"/>
              </a:rPr>
              <a:t>FILE OPERATION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EF74B-CC2D-434A-76BF-42F269F7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B9F5-D2FE-C566-D67F-6FB241B75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99591"/>
            <a:ext cx="8043517" cy="4615484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i="0" strike="noStrike" dirty="0">
                <a:effectLst/>
              </a:rPr>
              <a:t>  </a:t>
            </a:r>
            <a:r>
              <a:rPr lang="en-US" sz="2000" b="1" i="0" u="sng" strike="noStrike" dirty="0">
                <a:effectLst/>
              </a:rPr>
              <a:t>File Operations:</a:t>
            </a:r>
            <a:endParaRPr lang="en-US" sz="2000" b="1" u="sng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0" i="0" u="none" strike="noStrike" dirty="0">
                <a:effectLst/>
              </a:rPr>
              <a:t>Although file operations are not used in the current code, they   could be added for logging purposes or storing client data.</a:t>
            </a:r>
            <a:endParaRPr lang="en-US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strike="noStrike" dirty="0">
                <a:effectLst/>
              </a:rPr>
              <a:t> </a:t>
            </a:r>
            <a:r>
              <a:rPr lang="en-US" sz="2000" b="1" i="0" u="sng" strike="noStrike" dirty="0">
                <a:effectLst/>
              </a:rPr>
              <a:t>Potential functions:</a:t>
            </a:r>
            <a:endParaRPr lang="en-US" sz="2000" b="1" u="sng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0" i="0" u="none" strike="noStrike" dirty="0" err="1">
                <a:effectLst/>
              </a:rPr>
              <a:t>fopen</a:t>
            </a:r>
            <a:r>
              <a:rPr lang="en-US" sz="2000" b="0" i="0" u="none" strike="noStrike" dirty="0">
                <a:effectLst/>
              </a:rPr>
              <a:t>(): Open a file.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fprintf</a:t>
            </a:r>
            <a:r>
              <a:rPr lang="en-US" sz="2000" b="0" i="0" u="none" strike="noStrike" dirty="0">
                <a:effectLst/>
              </a:rPr>
              <a:t>(): Write formatted output to a file.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fread</a:t>
            </a:r>
            <a:r>
              <a:rPr lang="en-US" sz="2000" b="0" i="0" u="none" strike="noStrike" dirty="0">
                <a:effectLst/>
              </a:rPr>
              <a:t>(): Read data from a file.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fwrite</a:t>
            </a:r>
            <a:r>
              <a:rPr lang="en-US" sz="2000" b="0" i="0" u="none" strike="noStrike" dirty="0">
                <a:effectLst/>
              </a:rPr>
              <a:t>(): Write data to a file.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fclose</a:t>
            </a:r>
            <a:r>
              <a:rPr lang="en-US" sz="2000" b="0" i="0" u="none" strike="noStrike" dirty="0">
                <a:effectLst/>
              </a:rPr>
              <a:t>(): Close a file.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87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D964-92E5-E961-77F7-14477C64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                         </a:t>
            </a:r>
            <a:r>
              <a:rPr lang="en-IN" sz="3600" u="sng" dirty="0">
                <a:latin typeface="+mn-lt"/>
              </a:rPr>
              <a:t>TIMER FUNCTION: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CF907-9FC2-2EB6-4939-8E35F061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51BAB-635D-F61F-7F4A-5AFD9391E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70383"/>
            <a:ext cx="6718300" cy="3498575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 err="1">
                <a:effectLst/>
              </a:rPr>
              <a:t>srand</a:t>
            </a:r>
            <a:r>
              <a:rPr lang="en-US" sz="2000" b="0" i="0" u="none" strike="noStrike" dirty="0">
                <a:effectLst/>
              </a:rPr>
              <a:t>(time(NULL)):   Seed the random number  generator to ensure different OTPs each time.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 err="1">
                <a:effectLst/>
              </a:rPr>
              <a:t>time.h</a:t>
            </a:r>
            <a:r>
              <a:rPr lang="en-US" sz="2000" b="0" i="0" u="none" strike="noStrike" dirty="0">
                <a:effectLst/>
              </a:rPr>
              <a:t>:   Library used for time-related functions.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17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53BB-4074-14BA-FF66-7FFC283B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</a:t>
            </a:r>
            <a:r>
              <a:rPr lang="en-IN" sz="3600" u="sng" dirty="0">
                <a:latin typeface="+mn-lt"/>
              </a:rPr>
              <a:t>FUTURE AMENDMENTS: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F5941-91BE-6716-8ADF-3144BAA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6DB3-791A-2CF8-EA27-7C6A66FBE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62879"/>
            <a:ext cx="6718300" cy="5317434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b="0" i="0" strike="noStrike" dirty="0">
                <a:effectLst/>
              </a:rPr>
              <a:t> </a:t>
            </a:r>
            <a:r>
              <a:rPr lang="en-IN" sz="2000" b="0" i="0" u="sng" strike="noStrike" dirty="0">
                <a:effectLst/>
              </a:rPr>
              <a:t>Security Enhancements</a:t>
            </a:r>
            <a:r>
              <a:rPr lang="en-IN" sz="2000" b="0" i="0" strike="noStrike" dirty="0">
                <a:effectLst/>
              </a:rPr>
              <a:t>: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Implement encryption for OTP transmission.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Add authentication mechanisms.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/>
              <a:t>  </a:t>
            </a:r>
            <a:r>
              <a:rPr lang="en-IN" sz="2000" b="0" i="0" u="sng" strike="noStrike" dirty="0">
                <a:effectLst/>
              </a:rPr>
              <a:t>Scalability</a:t>
            </a:r>
            <a:r>
              <a:rPr lang="en-IN" sz="2000" b="0" i="0" u="none" strike="noStrike" dirty="0">
                <a:effectLst/>
              </a:rPr>
              <a:t>: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Optimize thread management.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Use a thread pool.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dirty="0"/>
              <a:t>  </a:t>
            </a:r>
            <a:r>
              <a:rPr lang="en-IN" sz="2000" b="0" i="0" u="sng" strike="noStrike" dirty="0">
                <a:effectLst/>
              </a:rPr>
              <a:t>Error Handling:</a:t>
            </a:r>
            <a:endParaRPr lang="en-IN" sz="2000" b="0" u="sng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Improve error handling for socket operations.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 Implement logging for debugging and auditing.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b="0" i="0" u="none" strike="noStrike" dirty="0">
                <a:effectLst/>
              </a:rPr>
              <a:t> </a:t>
            </a:r>
            <a:r>
              <a:rPr lang="en-IN" sz="2000" b="0" i="0" u="sng" strike="noStrike" dirty="0">
                <a:effectLst/>
              </a:rPr>
              <a:t>User Interface</a:t>
            </a:r>
            <a:r>
              <a:rPr lang="en-IN" sz="2000" b="0" i="0" u="none" strike="noStrike" dirty="0">
                <a:effectLst/>
              </a:rPr>
              <a:t>: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 Develop a simple GUI for clients.</a:t>
            </a: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00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BFBA-4CE3-9DA9-6DE8-15C49842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</a:t>
            </a:r>
            <a:r>
              <a:rPr lang="en-IN" sz="3600" u="sng" dirty="0">
                <a:latin typeface="+mn-lt"/>
              </a:rPr>
              <a:t>CHALLENGES: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C460B-FFE0-77E6-17FA-8420764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399A-AFC5-915B-BD52-46A1E7224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2697"/>
            <a:ext cx="9494630" cy="4525932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Concurrency: </a:t>
            </a:r>
            <a:r>
              <a:rPr lang="en-US" sz="2000" dirty="0"/>
              <a:t> 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effectLst/>
              </a:rPr>
              <a:t>                   Managing multiple threads and ensuring thread  safety.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Error Handling: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</a:t>
            </a:r>
            <a:r>
              <a:rPr lang="en-US" sz="2000" b="0" i="0" u="none" strike="noStrike" dirty="0">
                <a:effectLst/>
              </a:rPr>
              <a:t> Handling various socket and network errors gracefully.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Validation: 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</a:t>
            </a:r>
            <a:r>
              <a:rPr lang="en-US" sz="2000" b="0" i="0" u="none" strike="noStrike" dirty="0">
                <a:effectLst/>
              </a:rPr>
              <a:t>Ensuring accurate and secure phone number validation.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Security: 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</a:t>
            </a:r>
            <a:r>
              <a:rPr lang="en-US" sz="2000" b="0" i="0" u="none" strike="noStrike" dirty="0">
                <a:effectLst/>
              </a:rPr>
              <a:t>Protecting OTP transmission from potential security threats.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35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C0F7-3D6F-EFA6-BA5A-67F4D448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       </a:t>
            </a:r>
            <a:r>
              <a:rPr lang="en-IN" sz="3600" u="sng" dirty="0">
                <a:latin typeface="+mn-lt"/>
              </a:rPr>
              <a:t>CONCLUSION: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A8F97-7443-3B6C-89E1-01379DA0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F4127-59D5-AF96-3196-3BB2ECFD8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715526" cy="2877041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This project demonstrates a fundamental client-server architecture with multithreading, network communication, and OTP generation. It lays the groundwork for further enhancements in terms of security, scalability, and user interface improvements.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6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64F2-54F4-22CB-5FD5-BA284007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630077"/>
            <a:ext cx="11214100" cy="590931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sz="3600" dirty="0">
                <a:latin typeface="+mn-lt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7A027-BFB7-429C-09B1-13E4CC6B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58903-E439-4EBF-1E06-F77B7AA5D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3168" y="5122730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42978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6" y="1282148"/>
            <a:ext cx="9842070" cy="79513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Capstone Project Presentation: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56" y="3339549"/>
            <a:ext cx="10160121" cy="18983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SECURE BANK OTP VERIFICATION   SYSTEM (USING CLIENT-SERVER)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772356"/>
            <a:ext cx="9207500" cy="3759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</a:rPr>
              <a:t>                        </a:t>
            </a:r>
            <a:endParaRPr lang="en-US" sz="2000" i="0" u="none" strike="noStrike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 Multithreaded Server-Client Application for OTP Generation in Banking.</a:t>
            </a:r>
            <a:endParaRPr lang="en-US" sz="2000" b="0" dirty="0">
              <a:effectLst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effectLst/>
              </a:rPr>
              <a:t>  </a:t>
            </a:r>
            <a:r>
              <a:rPr lang="en-US" sz="2000" b="0" i="0" u="none" strike="noStrike" dirty="0">
                <a:effectLst/>
              </a:rPr>
              <a:t>A C-based application implementing a multithreaded server that handles     multiple client connections to generate and send OTPs based on phone number validation.</a:t>
            </a:r>
            <a:endParaRPr lang="en-US" sz="2000" b="0" dirty="0"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B0103-C96D-C5DB-68B1-0CA19282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532727"/>
          </a:xfrm>
        </p:spPr>
        <p:txBody>
          <a:bodyPr/>
          <a:lstStyle/>
          <a:p>
            <a:br>
              <a:rPr lang="en-IN" dirty="0"/>
            </a:br>
            <a:r>
              <a:rPr lang="en-IN" sz="3600" dirty="0">
                <a:latin typeface="+mn-lt"/>
              </a:rPr>
              <a:t>                          </a:t>
            </a:r>
            <a:r>
              <a:rPr lang="en-US" sz="3600" u="sng" dirty="0">
                <a:latin typeface="+mn-lt"/>
              </a:rPr>
              <a:t>PROJECT OVERVIEW:</a:t>
            </a:r>
            <a:br>
              <a:rPr lang="en-US" sz="3600" u="sng" dirty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E6F-8F5F-CFB7-7D41-A780047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    </a:t>
            </a:r>
            <a:r>
              <a:rPr lang="en-IN" sz="3600" u="sng" dirty="0">
                <a:latin typeface="+mn-lt"/>
              </a:rPr>
              <a:t>INTRODUCTION: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F7A2F-970D-4FF8-9C20-17E7710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8FF1-E937-A55B-98E4-336D6E8AD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828800"/>
            <a:ext cx="8665633" cy="3160890"/>
          </a:xfrm>
        </p:spPr>
        <p:txBody>
          <a:bodyPr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  To develop a multithreaded server that can handle 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en-US" sz="2000" b="0" i="0" u="none" strike="noStrike" dirty="0">
                <a:effectLst/>
              </a:rPr>
              <a:t> multiple client connections simultaneously, validate phone numbers,     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</a:t>
            </a:r>
            <a:r>
              <a:rPr lang="en-US" sz="2000" b="0" i="0" u="none" strike="noStrike" dirty="0">
                <a:effectLst/>
              </a:rPr>
              <a:t>and send OTPs in a secure and efficient manner.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5989-C837-A1BA-3991-05F14A7E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             </a:t>
            </a:r>
            <a:r>
              <a:rPr lang="en-IN" sz="3600" u="sng" dirty="0">
                <a:latin typeface="+mn-lt"/>
              </a:rPr>
              <a:t>MOTIVATION: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3974B-8BBB-0361-E082-4CA7048B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73194-0586-07AE-EF52-97F58C95A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11111"/>
            <a:ext cx="8033456" cy="4307517"/>
          </a:xfrm>
        </p:spPr>
        <p:txBody>
          <a:bodyPr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</a:rPr>
              <a:t>Why This Project?</a:t>
            </a:r>
            <a:endParaRPr lang="en-US" sz="2000" b="0" dirty="0">
              <a:effectLst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To understand and implement multithreading in C.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To gain experience in socket programming and network communication.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To build a foundational server-client application that can be expanded for real-world banking and security systems.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94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16A-40F3-DA4B-393B-86C5F7CF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3600" dirty="0">
                <a:latin typeface="+mn-lt"/>
              </a:rPr>
              <a:t>                          </a:t>
            </a:r>
            <a:r>
              <a:rPr lang="en-IN" sz="3600" u="sng" dirty="0">
                <a:latin typeface="+mn-lt"/>
              </a:rPr>
              <a:t>PROJECT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E11CA-05BA-9958-6043-974FEB66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C7C8F-4DEE-9BFD-FBBA-D7BCD0415A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92087"/>
            <a:ext cx="6718300" cy="4781335"/>
          </a:xfrm>
        </p:spPr>
        <p:txBody>
          <a:bodyPr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sng" strike="noStrike" dirty="0">
                <a:effectLst/>
              </a:rPr>
              <a:t>Scope:</a:t>
            </a:r>
            <a:endParaRPr lang="en-US" sz="2000" b="0" u="sng" dirty="0">
              <a:effectLst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Implementation of a multithreaded server in C.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Handling multiple client connections simultaneously.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Phone number validation.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OTP generation and transmission.</a:t>
            </a:r>
            <a:endParaRPr lang="en-US" sz="2000" dirty="0"/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 Future enhancements to improve security and scalability.</a:t>
            </a:r>
            <a:endParaRPr lang="en-US" sz="2000" b="0" dirty="0"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91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9AF4-205B-B978-8BCA-CA5DA9FB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</a:t>
            </a:r>
            <a:r>
              <a:rPr lang="en-IN" sz="3600" u="sng" dirty="0">
                <a:latin typeface="+mn-lt"/>
              </a:rPr>
              <a:t>TOOLS AND TECHNOLOGIES: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5BDA4-2932-5198-27A0-5C40D7BF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EFB29-EBC6-D641-B6E1-DFB392DB3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41778"/>
            <a:ext cx="6718300" cy="5073297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Programming Language: C </a:t>
            </a:r>
            <a:endParaRPr lang="en-IN" sz="200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000" b="0" i="0" strike="noStrike" dirty="0">
                <a:effectLst/>
              </a:rPr>
              <a:t> </a:t>
            </a:r>
            <a:r>
              <a:rPr lang="en-IN" sz="2000" b="0" i="0" u="sng" strike="noStrike" dirty="0">
                <a:effectLst/>
              </a:rPr>
              <a:t>Libraries:</a:t>
            </a:r>
            <a:endParaRPr lang="en-IN" sz="2000" b="0" u="sng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stdio.h</a:t>
            </a:r>
            <a:r>
              <a:rPr lang="en-IN" sz="2000" dirty="0"/>
              <a:t>” </a:t>
            </a:r>
            <a:r>
              <a:rPr lang="en-IN" sz="2000" b="0" i="0" u="none" strike="noStrike" dirty="0">
                <a:effectLst/>
              </a:rPr>
              <a:t>for input/output operations.</a:t>
            </a:r>
            <a:endParaRPr lang="en-IN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stdlib.h</a:t>
            </a:r>
            <a:r>
              <a:rPr lang="en-IN" sz="2000" dirty="0"/>
              <a:t>”</a:t>
            </a:r>
            <a:r>
              <a:rPr lang="en-IN" sz="2000" b="0" i="0" u="none" strike="noStrike" dirty="0">
                <a:effectLst/>
              </a:rPr>
              <a:t> for memory allocation.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string.h</a:t>
            </a:r>
            <a:r>
              <a:rPr lang="en-IN" sz="2000" dirty="0"/>
              <a:t>” </a:t>
            </a:r>
            <a:r>
              <a:rPr lang="en-IN" sz="2000" b="0" i="0" u="none" strike="noStrike" dirty="0">
                <a:effectLst/>
              </a:rPr>
              <a:t>for string manipulation.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unistd.h</a:t>
            </a:r>
            <a:r>
              <a:rPr lang="en-IN" sz="2000" dirty="0"/>
              <a:t>”</a:t>
            </a:r>
            <a:r>
              <a:rPr lang="en-IN" sz="2000" b="0" i="0" u="none" strike="noStrike" dirty="0">
                <a:effectLst/>
              </a:rPr>
              <a:t> for Unix standard function definitions.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arpa</a:t>
            </a:r>
            <a:r>
              <a:rPr lang="en-IN" sz="2000" b="0" i="0" u="none" strike="noStrike" dirty="0">
                <a:effectLst/>
              </a:rPr>
              <a:t>/</a:t>
            </a:r>
            <a:r>
              <a:rPr lang="en-IN" sz="2000" b="0" i="0" u="none" strike="noStrike" dirty="0" err="1">
                <a:effectLst/>
              </a:rPr>
              <a:t>inet.h</a:t>
            </a:r>
            <a:r>
              <a:rPr lang="en-IN" sz="2000" dirty="0"/>
              <a:t>”</a:t>
            </a:r>
            <a:r>
              <a:rPr lang="en-IN" sz="2000" b="0" i="0" u="none" strike="noStrike" dirty="0">
                <a:effectLst/>
              </a:rPr>
              <a:t> for network operations.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pthread.h</a:t>
            </a:r>
            <a:r>
              <a:rPr lang="en-IN" sz="2000" dirty="0"/>
              <a:t>”</a:t>
            </a:r>
            <a:r>
              <a:rPr lang="en-IN" sz="2000" b="0" i="0" u="none" strike="noStrike" dirty="0">
                <a:effectLst/>
              </a:rPr>
              <a:t> for multithreading.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“</a:t>
            </a:r>
            <a:r>
              <a:rPr lang="en-IN" sz="2000" b="0" i="0" u="none" strike="noStrike" dirty="0" err="1">
                <a:effectLst/>
              </a:rPr>
              <a:t>time.h</a:t>
            </a:r>
            <a:r>
              <a:rPr lang="en-IN" sz="2000" dirty="0"/>
              <a:t>”</a:t>
            </a:r>
            <a:r>
              <a:rPr lang="en-IN" sz="2000" b="0" i="0" u="none" strike="noStrike" dirty="0">
                <a:effectLst/>
              </a:rPr>
              <a:t> for random number generation.</a:t>
            </a:r>
            <a:endParaRPr lang="en-IN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0" i="0" u="none" strike="noStrike" dirty="0">
                <a:effectLst/>
              </a:rPr>
              <a:t>Development Environment: GCC Compiler on Linux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IN" sz="2000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4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2FFC-98B0-B8C9-011A-58911BEF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             </a:t>
            </a:r>
            <a:r>
              <a:rPr lang="en-IN" sz="3600" u="sng" dirty="0">
                <a:latin typeface="+mn-lt"/>
              </a:rPr>
              <a:t>MODULES: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D0A1A-9C85-469C-4785-84A4D6E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41EE-99BB-A557-0654-F1B3AD71C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078457"/>
            <a:ext cx="9554265" cy="4640172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i="0" u="sng" strike="noStrike" dirty="0">
                <a:effectLst/>
              </a:rPr>
              <a:t> Modules:</a:t>
            </a:r>
            <a:endParaRPr lang="en-US" sz="2000" b="1" u="sng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effectLst/>
              </a:rPr>
              <a:t>1. Server Initialization:</a:t>
            </a:r>
            <a:endParaRPr lang="en-US" sz="2000" b="1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Setting up the server socket.</a:t>
            </a:r>
            <a:endParaRPr lang="en-US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Binding the socket to an address and port.</a:t>
            </a:r>
            <a:endParaRPr lang="en-US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 Listening for incoming connections.  </a:t>
            </a:r>
            <a:endParaRPr lang="en-US" sz="2000" u="none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dirty="0">
                <a:effectLst/>
              </a:rPr>
              <a:t>2. Client Handling:</a:t>
            </a:r>
            <a:endParaRPr lang="en-US" sz="2000" b="1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Accepting client connections.</a:t>
            </a:r>
            <a:endParaRPr lang="en-US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Creating threads for each client.</a:t>
            </a:r>
            <a:endParaRPr lang="en-US" sz="2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</a:rPr>
              <a:t>Handling client communication (phone number validation, OTP generation).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94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79B3-BC36-4AC3-45DF-9F46903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                                       </a:t>
            </a:r>
            <a:r>
              <a:rPr lang="en-IN" sz="3600" u="sng" dirty="0">
                <a:latin typeface="+mn-lt"/>
              </a:rPr>
              <a:t>FUNCTIONS: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1A6BE-1E56-18F3-B29A-C523739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74A99-E87B-6D94-3BFE-4A93F892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72817"/>
            <a:ext cx="7447170" cy="5142258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sng" strike="noStrike" dirty="0">
                <a:effectLst/>
              </a:rPr>
              <a:t>List of Functions:</a:t>
            </a:r>
            <a:endParaRPr lang="en-US" sz="2000" u="sng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socket(): Create a new socket.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bind(): Bind the socket to an address and port.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listen(): Listen for incoming connections.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accept(): Accept a new client connection.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connect(): Connect to a server.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read(): Read data from a socket.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write(): Write data to a socket.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 err="1">
                <a:effectLst/>
              </a:rPr>
              <a:t>pthread_create</a:t>
            </a:r>
            <a:r>
              <a:rPr lang="en-US" sz="2000" b="0" i="0" u="none" strike="noStrike" dirty="0">
                <a:effectLst/>
              </a:rPr>
              <a:t>(): Create a new thread.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 err="1">
                <a:effectLst/>
              </a:rPr>
              <a:t>pthread_detach</a:t>
            </a:r>
            <a:r>
              <a:rPr lang="en-US" sz="2000" b="0" i="0" u="none" strike="noStrike" dirty="0">
                <a:effectLst/>
              </a:rPr>
              <a:t>(): Detach a thread.</a:t>
            </a:r>
            <a:endParaRPr lang="en-US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effectLst/>
              </a:rPr>
              <a:t>close(): Close a socket.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4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162</TotalTime>
  <Words>707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Wingdings</vt:lpstr>
      <vt:lpstr>Office Theme</vt:lpstr>
      <vt:lpstr>WIPRO NGA PROGRAM        - C++  LSP BATCH</vt:lpstr>
      <vt:lpstr>Capstone Project Presentation:</vt:lpstr>
      <vt:lpstr>                           PROJECT OVERVIEW: </vt:lpstr>
      <vt:lpstr>                                 INTRODUCTION:</vt:lpstr>
      <vt:lpstr>                                          MOTIVATION:</vt:lpstr>
      <vt:lpstr>                          PROJECT SCOPE</vt:lpstr>
      <vt:lpstr>                            TOOLS AND TECHNOLOGIES:</vt:lpstr>
      <vt:lpstr>                                          MODULES:</vt:lpstr>
      <vt:lpstr>                                       FUNCTIONS:</vt:lpstr>
      <vt:lpstr>                FILE OPERATION FUNCTIONS</vt:lpstr>
      <vt:lpstr>                         TIMER FUNCTION:</vt:lpstr>
      <vt:lpstr>                      FUTURE AMENDMENTS:</vt:lpstr>
      <vt:lpstr>                             CHALLENGES:</vt:lpstr>
      <vt:lpstr>                                    CONCLUSION: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AVANTHI</dc:creator>
  <cp:lastModifiedBy>BHAVANI AVANTHI</cp:lastModifiedBy>
  <cp:revision>6</cp:revision>
  <dcterms:created xsi:type="dcterms:W3CDTF">2024-08-08T11:43:41Z</dcterms:created>
  <dcterms:modified xsi:type="dcterms:W3CDTF">2024-08-08T16:46:40Z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