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9CC3-026D-ECBD-11F9-5EF34A63F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C7F880-2C39-7671-7D06-989AB4D02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C3C80-815E-12DA-825D-88789FAF4DA1}"/>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20471452-59ED-80AB-B1B8-3C2D2608C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D1BAD-624C-9984-D572-9A6CC1816789}"/>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238598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A524-CC77-B759-771F-71B72C128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B8D86-F17C-7AF9-DEDC-0E05E0E52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37567-9EBD-2020-CBB0-5D6CD68CB44D}"/>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32C986AB-7991-44F1-B1B3-161D52722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DAF74-E9C6-AC77-78A7-0AD64BCD6F0C}"/>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122692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AB5EF-5E0E-4282-EC5E-C6B4C62058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CF64C-11F0-926C-CC4B-0D910E135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B6B3B-1F26-0F52-A1F7-6355020F5E86}"/>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EDB771C3-5319-F7B9-CF15-735A253E0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806A4-6EBD-9BD3-54AB-B95D46DAE84A}"/>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79028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7704-24FB-41D9-3E25-FE2A2E815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771F68-D11B-F58E-E38D-E7C09C477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1B675-7BE8-9585-EAFD-B41DB057E445}"/>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98BF055D-4A02-9521-70A9-2539B2EB7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E800B-50B2-507D-3400-43B2B6CDB78C}"/>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66785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6A15-76B5-113A-CBC2-DDEC6591D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BF6DD3-D06B-7356-5296-AA2209B9E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97BA8-EF6A-03EB-6175-663972B24174}"/>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6E7341FD-942E-B9D4-41EC-31ECFC47A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C4462-F118-D14F-F8BF-85885315DE6C}"/>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271897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4404-3DBA-1535-F046-033BA38F7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A5725-E9DB-8959-FEB9-550F04082D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4F29F0-5D18-D74A-D69E-7F36884061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365463-C7D4-C4AD-E129-0C2D159678B2}"/>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6" name="Footer Placeholder 5">
            <a:extLst>
              <a:ext uri="{FF2B5EF4-FFF2-40B4-BE49-F238E27FC236}">
                <a16:creationId xmlns:a16="http://schemas.microsoft.com/office/drawing/2014/main" id="{C95D4247-82C0-7FB8-EA7D-AFB2D15FA0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02EE1-28E5-EB6C-E64A-9438D75FF109}"/>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14600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2C54-0281-A1FC-E3BB-44A8098698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C3E5CC-06AF-9D25-540F-48EFCB1D9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4C1DB-2A4A-C42F-45E3-881FB02F4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C49645-4F76-31BA-E450-A6B15084A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8BF09-55EE-E7B3-72AE-D7C6CA3E3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AAEBC5-1E97-0CD4-3914-F7DE91ADFFB5}"/>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8" name="Footer Placeholder 7">
            <a:extLst>
              <a:ext uri="{FF2B5EF4-FFF2-40B4-BE49-F238E27FC236}">
                <a16:creationId xmlns:a16="http://schemas.microsoft.com/office/drawing/2014/main" id="{AFDE3366-EEB3-D9FA-CA9C-C43E8327AE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22254C-69B7-927B-964F-E9BC2A83D444}"/>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1852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A3CC-77C7-6F32-2C82-3CDAE603A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6903C-FF60-23C4-4B29-FA953D910681}"/>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4" name="Footer Placeholder 3">
            <a:extLst>
              <a:ext uri="{FF2B5EF4-FFF2-40B4-BE49-F238E27FC236}">
                <a16:creationId xmlns:a16="http://schemas.microsoft.com/office/drawing/2014/main" id="{5BD602DF-753E-6260-E562-710B3A23D2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E6AB29-1812-68EA-A160-9268221712FA}"/>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65337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4D3FB-A023-E9B4-A2E9-E70F94F3552D}"/>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3" name="Footer Placeholder 2">
            <a:extLst>
              <a:ext uri="{FF2B5EF4-FFF2-40B4-BE49-F238E27FC236}">
                <a16:creationId xmlns:a16="http://schemas.microsoft.com/office/drawing/2014/main" id="{8FB22E4F-AFA4-CED5-ABF8-F93A979B35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F995C1-4A83-C99D-9F40-DA28E1EF8C32}"/>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268452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3BDA-A49E-23B9-4BCD-1B6E6B3FB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4282C9-F92A-C2CA-ED44-635AEFC7E8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D13C90-F629-90A7-B886-FC701784F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F68A0-7A75-D3B5-4C73-5957489032A7}"/>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6" name="Footer Placeholder 5">
            <a:extLst>
              <a:ext uri="{FF2B5EF4-FFF2-40B4-BE49-F238E27FC236}">
                <a16:creationId xmlns:a16="http://schemas.microsoft.com/office/drawing/2014/main" id="{B60B248D-BC83-EA48-7506-89387CA00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BA238-689A-FFF8-D093-2B61BA755425}"/>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3907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8E31-0D3E-2B0B-6E66-EEEB9C988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F1075F-7ACD-70AD-2B97-1EA1B7A72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0AEC6C-2C3B-B87F-2388-31A3D10D4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8639C-61E1-40DD-BCB3-843E0AB94ED0}"/>
              </a:ext>
            </a:extLst>
          </p:cNvPr>
          <p:cNvSpPr>
            <a:spLocks noGrp="1"/>
          </p:cNvSpPr>
          <p:nvPr>
            <p:ph type="dt" sz="half" idx="10"/>
          </p:nvPr>
        </p:nvSpPr>
        <p:spPr/>
        <p:txBody>
          <a:bodyPr/>
          <a:lstStyle/>
          <a:p>
            <a:fld id="{C1CDFFC9-DD73-45EF-BADA-15838E26CE8F}" type="datetimeFigureOut">
              <a:rPr lang="en-IN" smtClean="0"/>
              <a:t>08-11-2023</a:t>
            </a:fld>
            <a:endParaRPr lang="en-IN"/>
          </a:p>
        </p:txBody>
      </p:sp>
      <p:sp>
        <p:nvSpPr>
          <p:cNvPr id="6" name="Footer Placeholder 5">
            <a:extLst>
              <a:ext uri="{FF2B5EF4-FFF2-40B4-BE49-F238E27FC236}">
                <a16:creationId xmlns:a16="http://schemas.microsoft.com/office/drawing/2014/main" id="{B43D008C-D91C-9F81-18AF-C0D787726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19240C-B03C-0C1D-E43F-F57BB94A682C}"/>
              </a:ext>
            </a:extLst>
          </p:cNvPr>
          <p:cNvSpPr>
            <a:spLocks noGrp="1"/>
          </p:cNvSpPr>
          <p:nvPr>
            <p:ph type="sldNum" sz="quarter" idx="12"/>
          </p:nvPr>
        </p:nvSpPr>
        <p:spPr/>
        <p:txBody>
          <a:bodyPr/>
          <a:lstStyle/>
          <a:p>
            <a:fld id="{8B9723A7-1E3C-42EE-81C6-9C44B7AF57B8}" type="slidenum">
              <a:rPr lang="en-IN" smtClean="0"/>
              <a:t>‹#›</a:t>
            </a:fld>
            <a:endParaRPr lang="en-IN"/>
          </a:p>
        </p:txBody>
      </p:sp>
    </p:spTree>
    <p:extLst>
      <p:ext uri="{BB962C8B-B14F-4D97-AF65-F5344CB8AC3E}">
        <p14:creationId xmlns:p14="http://schemas.microsoft.com/office/powerpoint/2010/main" val="327012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0FE2B-3116-E1C5-9316-02990B5F4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B5BED8-02A5-F073-F385-0676B3B21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7C853-C50C-4162-886B-1DE74C0C8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DFFC9-DD73-45EF-BADA-15838E26CE8F}" type="datetimeFigureOut">
              <a:rPr lang="en-IN" smtClean="0"/>
              <a:t>08-11-2023</a:t>
            </a:fld>
            <a:endParaRPr lang="en-IN"/>
          </a:p>
        </p:txBody>
      </p:sp>
      <p:sp>
        <p:nvSpPr>
          <p:cNvPr id="5" name="Footer Placeholder 4">
            <a:extLst>
              <a:ext uri="{FF2B5EF4-FFF2-40B4-BE49-F238E27FC236}">
                <a16:creationId xmlns:a16="http://schemas.microsoft.com/office/drawing/2014/main" id="{145EAFB9-4F50-03BC-9A8A-1157E6246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46086B-8168-6920-B840-7D0D9CB52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723A7-1E3C-42EE-81C6-9C44B7AF57B8}" type="slidenum">
              <a:rPr lang="en-IN" smtClean="0"/>
              <a:t>‹#›</a:t>
            </a:fld>
            <a:endParaRPr lang="en-IN"/>
          </a:p>
        </p:txBody>
      </p:sp>
    </p:spTree>
    <p:extLst>
      <p:ext uri="{BB962C8B-B14F-4D97-AF65-F5344CB8AC3E}">
        <p14:creationId xmlns:p14="http://schemas.microsoft.com/office/powerpoint/2010/main" val="1617216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85E3-86F9-D61E-5EB8-4369D0393BC0}"/>
              </a:ext>
            </a:extLst>
          </p:cNvPr>
          <p:cNvSpPr>
            <a:spLocks noGrp="1"/>
          </p:cNvSpPr>
          <p:nvPr>
            <p:ph type="ctrTitle"/>
          </p:nvPr>
        </p:nvSpPr>
        <p:spPr/>
        <p:txBody>
          <a:bodyPr/>
          <a:lstStyle/>
          <a:p>
            <a:r>
              <a:rPr lang="en-US" dirty="0"/>
              <a:t>Multimodal Emotion Detection from Face Images</a:t>
            </a:r>
            <a:endParaRPr lang="en-IN" dirty="0"/>
          </a:p>
        </p:txBody>
      </p:sp>
      <p:sp>
        <p:nvSpPr>
          <p:cNvPr id="3" name="Subtitle 2">
            <a:extLst>
              <a:ext uri="{FF2B5EF4-FFF2-40B4-BE49-F238E27FC236}">
                <a16:creationId xmlns:a16="http://schemas.microsoft.com/office/drawing/2014/main" id="{9B510AE1-44A3-DFAB-FF95-3D301093527C}"/>
              </a:ext>
            </a:extLst>
          </p:cNvPr>
          <p:cNvSpPr>
            <a:spLocks noGrp="1"/>
          </p:cNvSpPr>
          <p:nvPr>
            <p:ph type="subTitle" idx="1"/>
          </p:nvPr>
        </p:nvSpPr>
        <p:spPr/>
        <p:txBody>
          <a:bodyPr/>
          <a:lstStyle/>
          <a:p>
            <a:r>
              <a:rPr lang="en-US" dirty="0"/>
              <a:t>Efforts by:</a:t>
            </a:r>
          </a:p>
          <a:p>
            <a:r>
              <a:rPr lang="en-US" dirty="0"/>
              <a:t>Madhav Sharma</a:t>
            </a:r>
          </a:p>
          <a:p>
            <a:r>
              <a:rPr lang="en-US" dirty="0"/>
              <a:t>Under Guidance of: Dr. S </a:t>
            </a:r>
            <a:r>
              <a:rPr lang="en-US" dirty="0" err="1"/>
              <a:t>Nagaraju</a:t>
            </a:r>
            <a:r>
              <a:rPr lang="en-US" dirty="0"/>
              <a:t> </a:t>
            </a:r>
            <a:endParaRPr lang="en-IN" dirty="0"/>
          </a:p>
        </p:txBody>
      </p:sp>
    </p:spTree>
    <p:extLst>
      <p:ext uri="{BB962C8B-B14F-4D97-AF65-F5344CB8AC3E}">
        <p14:creationId xmlns:p14="http://schemas.microsoft.com/office/powerpoint/2010/main" val="113943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CB0B-0197-F01E-2872-21F44B83914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244F8B6-1BAC-2055-26AD-699F1CEB7E1A}"/>
              </a:ext>
            </a:extLst>
          </p:cNvPr>
          <p:cNvSpPr>
            <a:spLocks noGrp="1"/>
          </p:cNvSpPr>
          <p:nvPr>
            <p:ph idx="1"/>
          </p:nvPr>
        </p:nvSpPr>
        <p:spPr/>
        <p:txBody>
          <a:bodyPr/>
          <a:lstStyle/>
          <a:p>
            <a:r>
              <a:rPr lang="en-US" dirty="0"/>
              <a:t>The model performed good when we had to identify only 5 emotions</a:t>
            </a:r>
          </a:p>
          <a:p>
            <a:r>
              <a:rPr lang="en-US" dirty="0"/>
              <a:t>The main problem faced by model will be that the face will be of same person</a:t>
            </a:r>
          </a:p>
          <a:p>
            <a:r>
              <a:rPr lang="en-US" dirty="0"/>
              <a:t>The model gave best accuracy with Adam</a:t>
            </a:r>
          </a:p>
          <a:p>
            <a:r>
              <a:rPr lang="en-US" dirty="0"/>
              <a:t>The number of epochs couldn't be done above 10 due to hardware issues but sweet point was reached</a:t>
            </a:r>
          </a:p>
          <a:p>
            <a:r>
              <a:rPr lang="en-US" dirty="0"/>
              <a:t>The model was negligibly overfit</a:t>
            </a:r>
            <a:endParaRPr lang="en-IN" dirty="0"/>
          </a:p>
        </p:txBody>
      </p:sp>
    </p:spTree>
    <p:extLst>
      <p:ext uri="{BB962C8B-B14F-4D97-AF65-F5344CB8AC3E}">
        <p14:creationId xmlns:p14="http://schemas.microsoft.com/office/powerpoint/2010/main" val="358519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FD46-1B3C-B13F-68D7-D46EE7DE7F7D}"/>
              </a:ext>
            </a:extLst>
          </p:cNvPr>
          <p:cNvSpPr>
            <a:spLocks noGrp="1"/>
          </p:cNvSpPr>
          <p:nvPr>
            <p:ph type="title"/>
          </p:nvPr>
        </p:nvSpPr>
        <p:spPr/>
        <p:txBody>
          <a:bodyPr/>
          <a:lstStyle/>
          <a:p>
            <a:r>
              <a:rPr lang="en-US" dirty="0"/>
              <a:t>Introduction to Image Data and CNN</a:t>
            </a:r>
            <a:endParaRPr lang="en-IN" dirty="0"/>
          </a:p>
        </p:txBody>
      </p:sp>
      <p:sp>
        <p:nvSpPr>
          <p:cNvPr id="3" name="Content Placeholder 2">
            <a:extLst>
              <a:ext uri="{FF2B5EF4-FFF2-40B4-BE49-F238E27FC236}">
                <a16:creationId xmlns:a16="http://schemas.microsoft.com/office/drawing/2014/main" id="{021F6F39-765D-67E4-DCD3-43F1CEFA8C52}"/>
              </a:ext>
            </a:extLst>
          </p:cNvPr>
          <p:cNvSpPr>
            <a:spLocks noGrp="1"/>
          </p:cNvSpPr>
          <p:nvPr>
            <p:ph idx="1"/>
          </p:nvPr>
        </p:nvSpPr>
        <p:spPr/>
        <p:txBody>
          <a:bodyPr>
            <a:normAutofit lnSpcReduction="10000"/>
          </a:bodyPr>
          <a:lstStyle/>
          <a:p>
            <a:r>
              <a:rPr lang="en-US" dirty="0"/>
              <a:t>In ANN image learning is very difficult and it yields very low accuracy</a:t>
            </a:r>
          </a:p>
          <a:p>
            <a:r>
              <a:rPr lang="en-US" dirty="0"/>
              <a:t>Two main issues persist with the ANN:</a:t>
            </a:r>
          </a:p>
          <a:p>
            <a:pPr lvl="1"/>
            <a:r>
              <a:rPr lang="en-IN" dirty="0"/>
              <a:t>The location of feature matters</a:t>
            </a:r>
          </a:p>
          <a:p>
            <a:pPr lvl="1"/>
            <a:r>
              <a:rPr lang="en-IN" dirty="0"/>
              <a:t>The ANN will take lot of resources</a:t>
            </a:r>
          </a:p>
          <a:p>
            <a:r>
              <a:rPr lang="en-IN" dirty="0"/>
              <a:t>The CNN tries to identify featured by convolution and pooling and </a:t>
            </a:r>
            <a:r>
              <a:rPr lang="en-IN" dirty="0" err="1"/>
              <a:t>frpom</a:t>
            </a:r>
            <a:r>
              <a:rPr lang="en-IN" dirty="0"/>
              <a:t> those features it can identify the image</a:t>
            </a:r>
          </a:p>
          <a:p>
            <a:r>
              <a:rPr lang="en-IN" dirty="0"/>
              <a:t>The strategy of CNN was hence used here</a:t>
            </a:r>
          </a:p>
          <a:p>
            <a:r>
              <a:rPr lang="en-IN" dirty="0"/>
              <a:t>The images had lot of noise hence beyond some point the accuracy was not boosted above 79% </a:t>
            </a:r>
          </a:p>
          <a:p>
            <a:r>
              <a:rPr lang="en-IN" dirty="0"/>
              <a:t>The model detects 5 emotions with 90% accuracy</a:t>
            </a:r>
          </a:p>
        </p:txBody>
      </p:sp>
    </p:spTree>
    <p:extLst>
      <p:ext uri="{BB962C8B-B14F-4D97-AF65-F5344CB8AC3E}">
        <p14:creationId xmlns:p14="http://schemas.microsoft.com/office/powerpoint/2010/main" val="158040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2EE-7805-1A50-9390-CB7FE6932717}"/>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3395B64-CE00-E61D-7986-DCAFD0DBD020}"/>
              </a:ext>
            </a:extLst>
          </p:cNvPr>
          <p:cNvSpPr>
            <a:spLocks noGrp="1"/>
          </p:cNvSpPr>
          <p:nvPr>
            <p:ph idx="1"/>
          </p:nvPr>
        </p:nvSpPr>
        <p:spPr/>
        <p:txBody>
          <a:bodyPr/>
          <a:lstStyle/>
          <a:p>
            <a:r>
              <a:rPr lang="en-US" dirty="0"/>
              <a:t>We have one directory which contains testing, training, and validation datasets the data is first stored in an image array, then converted into the same size of 64*64 due to hardware constraints, now what we have done is normalized the array to lie between [0,1] to do this we know that maximum pixel value will be 255.0 and minimum will be 0.0 hence we have directly divided by 255.0 Now final dataset is available for train test and </a:t>
            </a:r>
            <a:r>
              <a:rPr lang="en-US" dirty="0" err="1"/>
              <a:t>val</a:t>
            </a:r>
            <a:r>
              <a:rPr lang="en-US" dirty="0"/>
              <a:t> testing • 80-20 ratio was maintained for training and testing: and then 50-50 between training and validation, • The main purpose of testing is to test if the model is not overfit or underfit while the purpose of validation is to solely prevent overfitting the model</a:t>
            </a:r>
            <a:endParaRPr lang="en-IN" dirty="0"/>
          </a:p>
        </p:txBody>
      </p:sp>
    </p:spTree>
    <p:extLst>
      <p:ext uri="{BB962C8B-B14F-4D97-AF65-F5344CB8AC3E}">
        <p14:creationId xmlns:p14="http://schemas.microsoft.com/office/powerpoint/2010/main" val="228065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F5A2-3766-E2F8-60CB-6ADB8F780726}"/>
              </a:ext>
            </a:extLst>
          </p:cNvPr>
          <p:cNvSpPr>
            <a:spLocks noGrp="1"/>
          </p:cNvSpPr>
          <p:nvPr>
            <p:ph type="title"/>
          </p:nvPr>
        </p:nvSpPr>
        <p:spPr/>
        <p:txBody>
          <a:bodyPr/>
          <a:lstStyle/>
          <a:p>
            <a:r>
              <a:rPr lang="en-US" dirty="0"/>
              <a:t>Model Architecture</a:t>
            </a:r>
            <a:endParaRPr lang="en-IN" dirty="0"/>
          </a:p>
        </p:txBody>
      </p:sp>
      <p:sp>
        <p:nvSpPr>
          <p:cNvPr id="3" name="Content Placeholder 2">
            <a:extLst>
              <a:ext uri="{FF2B5EF4-FFF2-40B4-BE49-F238E27FC236}">
                <a16:creationId xmlns:a16="http://schemas.microsoft.com/office/drawing/2014/main" id="{8690627D-83CE-0B9E-C962-F17B3763D19A}"/>
              </a:ext>
            </a:extLst>
          </p:cNvPr>
          <p:cNvSpPr>
            <a:spLocks noGrp="1"/>
          </p:cNvSpPr>
          <p:nvPr>
            <p:ph idx="1"/>
          </p:nvPr>
        </p:nvSpPr>
        <p:spPr/>
        <p:txBody>
          <a:bodyPr>
            <a:normAutofit fontScale="85000" lnSpcReduction="20000"/>
          </a:bodyPr>
          <a:lstStyle/>
          <a:p>
            <a:r>
              <a:rPr lang="en-US" b="1" dirty="0"/>
              <a:t>Initialize the CNN: </a:t>
            </a:r>
            <a:r>
              <a:rPr lang="en-US" dirty="0"/>
              <a:t>The Sequential model is initialized. The Sequential model allows you to build a neural network layer by layer. </a:t>
            </a:r>
          </a:p>
          <a:p>
            <a:r>
              <a:rPr lang="en-US" b="1" dirty="0"/>
              <a:t>Convolutional Layers: </a:t>
            </a:r>
            <a:r>
              <a:rPr lang="en-US" dirty="0"/>
              <a:t>Three convolutional layers are added to the model. The first layer (Conv2D) has 32 filters of size 3x3, uses </a:t>
            </a:r>
            <a:r>
              <a:rPr lang="en-US" dirty="0" err="1"/>
              <a:t>ReLU</a:t>
            </a:r>
            <a:r>
              <a:rPr lang="en-US" dirty="0"/>
              <a:t> activation, and takes input images of size 64x64 pixels. A max-pooling layer (MaxPooling2D) with a 2x2 pool size follows each convolutional layer. The second convolutional layer has 64 filters, and the third has 128 filters, both using </a:t>
            </a:r>
            <a:r>
              <a:rPr lang="en-US" dirty="0" err="1"/>
              <a:t>ReLU</a:t>
            </a:r>
            <a:r>
              <a:rPr lang="en-US" dirty="0"/>
              <a:t> activation. </a:t>
            </a:r>
          </a:p>
          <a:p>
            <a:r>
              <a:rPr lang="en-US" b="1" dirty="0"/>
              <a:t>Dropout Layer: </a:t>
            </a:r>
            <a:r>
              <a:rPr lang="en-US" dirty="0"/>
              <a:t>Dropout rate of 0.2 was maintained</a:t>
            </a:r>
          </a:p>
          <a:p>
            <a:r>
              <a:rPr lang="en-US" b="1" dirty="0"/>
              <a:t>Flatten Layer: </a:t>
            </a:r>
            <a:r>
              <a:rPr lang="en-US" dirty="0"/>
              <a:t>The Flatten layer is used to flatten the 3D output to a 1D vector, preparing the data for the fully connected layers. </a:t>
            </a:r>
          </a:p>
          <a:p>
            <a:r>
              <a:rPr lang="en-US" b="1" dirty="0"/>
              <a:t>Fully Connected Layers: </a:t>
            </a:r>
            <a:r>
              <a:rPr lang="en-US" dirty="0"/>
              <a:t>One fully connected layer is added with 256 units and </a:t>
            </a:r>
            <a:r>
              <a:rPr lang="en-US" dirty="0" err="1"/>
              <a:t>ReLU</a:t>
            </a:r>
            <a:r>
              <a:rPr lang="en-US" dirty="0"/>
              <a:t> activation. The output layer has 7 units, corresponding to the 7 classes in your classification task. It uses the </a:t>
            </a:r>
            <a:r>
              <a:rPr lang="en-US" dirty="0" err="1"/>
              <a:t>softmax</a:t>
            </a:r>
            <a:r>
              <a:rPr lang="en-US" dirty="0"/>
              <a:t> activation function, which is suitable for multiclass classification. </a:t>
            </a:r>
            <a:endParaRPr lang="en-IN" dirty="0"/>
          </a:p>
        </p:txBody>
      </p:sp>
    </p:spTree>
    <p:extLst>
      <p:ext uri="{BB962C8B-B14F-4D97-AF65-F5344CB8AC3E}">
        <p14:creationId xmlns:p14="http://schemas.microsoft.com/office/powerpoint/2010/main" val="25021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C945-A376-6EA5-C9F2-6142617D6D1E}"/>
              </a:ext>
            </a:extLst>
          </p:cNvPr>
          <p:cNvSpPr>
            <a:spLocks noGrp="1"/>
          </p:cNvSpPr>
          <p:nvPr>
            <p:ph type="title"/>
          </p:nvPr>
        </p:nvSpPr>
        <p:spPr/>
        <p:txBody>
          <a:bodyPr/>
          <a:lstStyle/>
          <a:p>
            <a:r>
              <a:rPr lang="en-US" dirty="0"/>
              <a:t>Measuring Loss</a:t>
            </a:r>
            <a:endParaRPr lang="en-IN" dirty="0"/>
          </a:p>
        </p:txBody>
      </p:sp>
      <p:sp>
        <p:nvSpPr>
          <p:cNvPr id="3" name="Content Placeholder 2">
            <a:extLst>
              <a:ext uri="{FF2B5EF4-FFF2-40B4-BE49-F238E27FC236}">
                <a16:creationId xmlns:a16="http://schemas.microsoft.com/office/drawing/2014/main" id="{37843775-13EC-14B6-365E-7D3ACFB1B8CA}"/>
              </a:ext>
            </a:extLst>
          </p:cNvPr>
          <p:cNvSpPr>
            <a:spLocks noGrp="1"/>
          </p:cNvSpPr>
          <p:nvPr>
            <p:ph idx="1"/>
          </p:nvPr>
        </p:nvSpPr>
        <p:spPr/>
        <p:txBody>
          <a:bodyPr>
            <a:normAutofit fontScale="62500" lnSpcReduction="20000"/>
          </a:bodyPr>
          <a:lstStyle/>
          <a:p>
            <a:r>
              <a:rPr lang="en-US" b="1" dirty="0"/>
              <a:t>Accuracy: </a:t>
            </a:r>
            <a:r>
              <a:rPr lang="en-US" dirty="0"/>
              <a:t>Accuracy measures the overall correctness of a model's predictions. It's the ratio of correctly predicted instances to the total instances in the dataset. Formula: (True Positives + True Negatives) / (True Positives + True Negatives + False Positives + False Negatives) Accuracy is a good metric when the classes are balanced, meaning there are roughly equal numbers of positive and negative instances. However, it may not be informative when dealing with imbalanced datasets.</a:t>
            </a:r>
          </a:p>
          <a:p>
            <a:r>
              <a:rPr lang="en-US" b="1" dirty="0"/>
              <a:t>Precision: </a:t>
            </a:r>
            <a:r>
              <a:rPr lang="en-US" dirty="0"/>
              <a:t>Precision quantifies the accuracy of positive class predictions. It measures the ratio of true positive predictions to all positive predictions (both true positives and false positives). Formula: True Positives / (True Positives + False Positives) High precision is important when false positives are costly or when you want to minimize the chances of incorrectly classifying a negative instance as positive. </a:t>
            </a:r>
          </a:p>
          <a:p>
            <a:r>
              <a:rPr lang="en-US" b="1" dirty="0"/>
              <a:t>Recall (Sensitivity or True Positive Rate): </a:t>
            </a:r>
            <a:r>
              <a:rPr lang="en-US" dirty="0"/>
              <a:t>Recall assesses the model's ability to identify all positive instances correctly. It measures the ratio of true positive predictions to all actual positive instances (both true positives and false negatives). Formula: True Positives / (True Positives + False Negatives) High recall is crucial when missing positive instances (false negatives) is costly or when you want to ensure that positive instances are not overlooked. </a:t>
            </a:r>
          </a:p>
          <a:p>
            <a:r>
              <a:rPr lang="en-US" b="1" dirty="0"/>
              <a:t>F1 Score: </a:t>
            </a:r>
            <a:r>
              <a:rPr lang="en-US" dirty="0"/>
              <a:t>The F1 score is the harmonic mean of precision and recall. It provides a balanced measure that considers both false positives and false negatives. Formula: 2 * (Precision * Recall) / (Precision + Recall) The F1 score is a good choice when you want to strike a balance between precision and recall. It's especially useful in situations where class imbalance exists.</a:t>
            </a:r>
            <a:endParaRPr lang="en-IN" dirty="0"/>
          </a:p>
        </p:txBody>
      </p:sp>
    </p:spTree>
    <p:extLst>
      <p:ext uri="{BB962C8B-B14F-4D97-AF65-F5344CB8AC3E}">
        <p14:creationId xmlns:p14="http://schemas.microsoft.com/office/powerpoint/2010/main" val="346270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D52A-B82F-709A-AA5A-95156CB41F22}"/>
              </a:ext>
            </a:extLst>
          </p:cNvPr>
          <p:cNvSpPr>
            <a:spLocks noGrp="1"/>
          </p:cNvSpPr>
          <p:nvPr>
            <p:ph type="title"/>
          </p:nvPr>
        </p:nvSpPr>
        <p:spPr/>
        <p:txBody>
          <a:bodyPr/>
          <a:lstStyle/>
          <a:p>
            <a:r>
              <a:rPr lang="en-US" dirty="0"/>
              <a:t>Snippet</a:t>
            </a:r>
            <a:endParaRPr lang="en-IN" dirty="0"/>
          </a:p>
        </p:txBody>
      </p:sp>
      <p:pic>
        <p:nvPicPr>
          <p:cNvPr id="5" name="Content Placeholder 4">
            <a:extLst>
              <a:ext uri="{FF2B5EF4-FFF2-40B4-BE49-F238E27FC236}">
                <a16:creationId xmlns:a16="http://schemas.microsoft.com/office/drawing/2014/main" id="{95BF1AA6-7F85-AEAF-5B64-25CEDF7D8AE7}"/>
              </a:ext>
            </a:extLst>
          </p:cNvPr>
          <p:cNvPicPr>
            <a:picLocks noGrp="1" noChangeAspect="1"/>
          </p:cNvPicPr>
          <p:nvPr>
            <p:ph idx="1"/>
          </p:nvPr>
        </p:nvPicPr>
        <p:blipFill>
          <a:blip r:embed="rId2"/>
          <a:stretch>
            <a:fillRect/>
          </a:stretch>
        </p:blipFill>
        <p:spPr>
          <a:xfrm>
            <a:off x="3637347" y="1825625"/>
            <a:ext cx="4917306" cy="4351338"/>
          </a:xfrm>
        </p:spPr>
      </p:pic>
    </p:spTree>
    <p:extLst>
      <p:ext uri="{BB962C8B-B14F-4D97-AF65-F5344CB8AC3E}">
        <p14:creationId xmlns:p14="http://schemas.microsoft.com/office/powerpoint/2010/main" val="20073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1E0E-5FF8-FBA8-2478-958038649B3F}"/>
              </a:ext>
            </a:extLst>
          </p:cNvPr>
          <p:cNvSpPr>
            <a:spLocks noGrp="1"/>
          </p:cNvSpPr>
          <p:nvPr>
            <p:ph type="title"/>
          </p:nvPr>
        </p:nvSpPr>
        <p:spPr/>
        <p:txBody>
          <a:bodyPr/>
          <a:lstStyle/>
          <a:p>
            <a:r>
              <a:rPr lang="en-US" dirty="0"/>
              <a:t>Confusion Matrix</a:t>
            </a:r>
            <a:endParaRPr lang="en-IN" dirty="0"/>
          </a:p>
        </p:txBody>
      </p:sp>
      <p:sp>
        <p:nvSpPr>
          <p:cNvPr id="3" name="Content Placeholder 2">
            <a:extLst>
              <a:ext uri="{FF2B5EF4-FFF2-40B4-BE49-F238E27FC236}">
                <a16:creationId xmlns:a16="http://schemas.microsoft.com/office/drawing/2014/main" id="{5C0E19CA-5D57-DE3F-AA9F-F0BD1FD6638D}"/>
              </a:ext>
            </a:extLst>
          </p:cNvPr>
          <p:cNvSpPr>
            <a:spLocks noGrp="1"/>
          </p:cNvSpPr>
          <p:nvPr>
            <p:ph idx="1"/>
          </p:nvPr>
        </p:nvSpPr>
        <p:spPr/>
        <p:txBody>
          <a:bodyPr>
            <a:normAutofit fontScale="92500" lnSpcReduction="10000"/>
          </a:bodyPr>
          <a:lstStyle/>
          <a:p>
            <a:r>
              <a:rPr lang="en-US" b="1" dirty="0"/>
              <a:t>True Positives (TP): </a:t>
            </a:r>
            <a:r>
              <a:rPr lang="en-US" dirty="0"/>
              <a:t>Instances that were correctly predicted as positive by the model. These are the actual positive cases that the model identified correctly.</a:t>
            </a:r>
          </a:p>
          <a:p>
            <a:r>
              <a:rPr lang="en-US" b="1" dirty="0"/>
              <a:t>True Negatives (TN): </a:t>
            </a:r>
            <a:r>
              <a:rPr lang="en-US" dirty="0"/>
              <a:t>Instances that were correctly predicted as negative by the model. These are the actual negative cases that the model identified correctly.</a:t>
            </a:r>
          </a:p>
          <a:p>
            <a:r>
              <a:rPr lang="en-US" b="1" dirty="0"/>
              <a:t>False Positives (FP): </a:t>
            </a:r>
            <a:r>
              <a:rPr lang="en-US" dirty="0"/>
              <a:t>Instances that were incorrectly predicted as positive by the model when they were actually negative. These are also known as Type I errors.</a:t>
            </a:r>
          </a:p>
          <a:p>
            <a:r>
              <a:rPr lang="en-US" b="1" dirty="0"/>
              <a:t>False Negatives (FN): </a:t>
            </a:r>
            <a:r>
              <a:rPr lang="en-US" dirty="0"/>
              <a:t>Instances that were incorrectly predicted as negative by the model when they were actually positive. These are also known as Type II errors</a:t>
            </a:r>
            <a:endParaRPr lang="en-IN" dirty="0"/>
          </a:p>
        </p:txBody>
      </p:sp>
    </p:spTree>
    <p:extLst>
      <p:ext uri="{BB962C8B-B14F-4D97-AF65-F5344CB8AC3E}">
        <p14:creationId xmlns:p14="http://schemas.microsoft.com/office/powerpoint/2010/main" val="196707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6B76-52B3-492E-54A3-3CCBE27182AB}"/>
              </a:ext>
            </a:extLst>
          </p:cNvPr>
          <p:cNvSpPr>
            <a:spLocks noGrp="1"/>
          </p:cNvSpPr>
          <p:nvPr>
            <p:ph type="title"/>
          </p:nvPr>
        </p:nvSpPr>
        <p:spPr/>
        <p:txBody>
          <a:bodyPr/>
          <a:lstStyle/>
          <a:p>
            <a:r>
              <a:rPr lang="en-US" dirty="0"/>
              <a:t>Snippet</a:t>
            </a:r>
            <a:endParaRPr lang="en-IN" dirty="0"/>
          </a:p>
        </p:txBody>
      </p:sp>
      <p:pic>
        <p:nvPicPr>
          <p:cNvPr id="5" name="Content Placeholder 4">
            <a:extLst>
              <a:ext uri="{FF2B5EF4-FFF2-40B4-BE49-F238E27FC236}">
                <a16:creationId xmlns:a16="http://schemas.microsoft.com/office/drawing/2014/main" id="{20C521E4-EB02-02B5-B80F-6ADC0FC96D3E}"/>
              </a:ext>
            </a:extLst>
          </p:cNvPr>
          <p:cNvPicPr>
            <a:picLocks noGrp="1" noChangeAspect="1"/>
          </p:cNvPicPr>
          <p:nvPr>
            <p:ph idx="1"/>
          </p:nvPr>
        </p:nvPicPr>
        <p:blipFill>
          <a:blip r:embed="rId2"/>
          <a:stretch>
            <a:fillRect/>
          </a:stretch>
        </p:blipFill>
        <p:spPr>
          <a:xfrm>
            <a:off x="3040115" y="2877246"/>
            <a:ext cx="6111770" cy="2248095"/>
          </a:xfrm>
        </p:spPr>
      </p:pic>
    </p:spTree>
    <p:extLst>
      <p:ext uri="{BB962C8B-B14F-4D97-AF65-F5344CB8AC3E}">
        <p14:creationId xmlns:p14="http://schemas.microsoft.com/office/powerpoint/2010/main" val="40408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0E38-5F1A-57BE-35ED-8CCD3DCCF1F3}"/>
              </a:ext>
            </a:extLst>
          </p:cNvPr>
          <p:cNvSpPr>
            <a:spLocks noGrp="1"/>
          </p:cNvSpPr>
          <p:nvPr>
            <p:ph type="title"/>
          </p:nvPr>
        </p:nvSpPr>
        <p:spPr/>
        <p:txBody>
          <a:bodyPr/>
          <a:lstStyle/>
          <a:p>
            <a:r>
              <a:rPr lang="en-US" dirty="0"/>
              <a:t>Changing Hyperparameters</a:t>
            </a:r>
            <a:endParaRPr lang="en-IN" dirty="0"/>
          </a:p>
        </p:txBody>
      </p:sp>
      <p:sp>
        <p:nvSpPr>
          <p:cNvPr id="3" name="Content Placeholder 2">
            <a:extLst>
              <a:ext uri="{FF2B5EF4-FFF2-40B4-BE49-F238E27FC236}">
                <a16:creationId xmlns:a16="http://schemas.microsoft.com/office/drawing/2014/main" id="{8804A639-3AA8-5D5D-B6FA-240574562D1E}"/>
              </a:ext>
            </a:extLst>
          </p:cNvPr>
          <p:cNvSpPr>
            <a:spLocks noGrp="1"/>
          </p:cNvSpPr>
          <p:nvPr>
            <p:ph idx="1"/>
          </p:nvPr>
        </p:nvSpPr>
        <p:spPr/>
        <p:txBody>
          <a:bodyPr/>
          <a:lstStyle/>
          <a:p>
            <a:r>
              <a:rPr lang="en-US" dirty="0"/>
              <a:t>Increasing dropout rate: Beyond 0.3 accuracy decreased</a:t>
            </a:r>
          </a:p>
          <a:p>
            <a:r>
              <a:rPr lang="en-US" dirty="0"/>
              <a:t>Activation Function: </a:t>
            </a:r>
            <a:r>
              <a:rPr lang="en-US" dirty="0" err="1"/>
              <a:t>ReLU</a:t>
            </a:r>
            <a:r>
              <a:rPr lang="en-US" dirty="0"/>
              <a:t> gave best results</a:t>
            </a:r>
          </a:p>
          <a:p>
            <a:r>
              <a:rPr lang="en-US" dirty="0"/>
              <a:t>Adding GAN and quarter circle rotation: Decreased accuracy but </a:t>
            </a:r>
            <a:r>
              <a:rPr lang="en-US" dirty="0" err="1"/>
              <a:t>maked</a:t>
            </a:r>
            <a:r>
              <a:rPr lang="en-US" dirty="0"/>
              <a:t> model robust</a:t>
            </a:r>
          </a:p>
          <a:p>
            <a:r>
              <a:rPr lang="en-US" dirty="0"/>
              <a:t>Adding transforms: Worsens the performance</a:t>
            </a:r>
            <a:r>
              <a:rPr lang="en-IN" dirty="0"/>
              <a:t> ( made anger distorted and eyes all black for LEE)</a:t>
            </a:r>
          </a:p>
          <a:p>
            <a:r>
              <a:rPr lang="en-IN" dirty="0"/>
              <a:t>Initialization : Done internally by HE Initialization</a:t>
            </a:r>
          </a:p>
          <a:p>
            <a:r>
              <a:rPr lang="en-IN" dirty="0"/>
              <a:t>Optimization Function: Adam&gt; </a:t>
            </a:r>
            <a:r>
              <a:rPr lang="en-IN" dirty="0" err="1"/>
              <a:t>Vannila</a:t>
            </a:r>
            <a:r>
              <a:rPr lang="en-IN" dirty="0"/>
              <a:t> &gt; </a:t>
            </a:r>
            <a:r>
              <a:rPr lang="en-IN" dirty="0" err="1"/>
              <a:t>RMSProp</a:t>
            </a:r>
            <a:endParaRPr lang="en-IN" dirty="0"/>
          </a:p>
          <a:p>
            <a:endParaRPr lang="en-US" dirty="0"/>
          </a:p>
        </p:txBody>
      </p:sp>
    </p:spTree>
    <p:extLst>
      <p:ext uri="{BB962C8B-B14F-4D97-AF65-F5344CB8AC3E}">
        <p14:creationId xmlns:p14="http://schemas.microsoft.com/office/powerpoint/2010/main" val="1798619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Multimodal Emotion Detection from Face Images</vt:lpstr>
      <vt:lpstr>Introduction to Image Data and CNN</vt:lpstr>
      <vt:lpstr>Data Preprocessing</vt:lpstr>
      <vt:lpstr>Model Architecture</vt:lpstr>
      <vt:lpstr>Measuring Loss</vt:lpstr>
      <vt:lpstr>Snippet</vt:lpstr>
      <vt:lpstr>Confusion Matrix</vt:lpstr>
      <vt:lpstr>Snippet</vt:lpstr>
      <vt:lpstr>Changing Hyperparameters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Emotion Detection from Face Images</dc:title>
  <dc:creator>Madhav Sharma</dc:creator>
  <cp:lastModifiedBy>Madhav Sharma</cp:lastModifiedBy>
  <cp:revision>1</cp:revision>
  <dcterms:created xsi:type="dcterms:W3CDTF">2023-11-08T04:36:02Z</dcterms:created>
  <dcterms:modified xsi:type="dcterms:W3CDTF">2023-11-08T04:36:21Z</dcterms:modified>
</cp:coreProperties>
</file>