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3" r:id="rId10"/>
    <p:sldId id="265"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EF81-59BE-82BD-9767-F96658E91D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FBA36D-612F-E967-3CE1-581B4CD1E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292918-6CFE-A5DF-CB19-62BD9D8FF64A}"/>
              </a:ext>
            </a:extLst>
          </p:cNvPr>
          <p:cNvSpPr>
            <a:spLocks noGrp="1"/>
          </p:cNvSpPr>
          <p:nvPr>
            <p:ph type="dt" sz="half" idx="10"/>
          </p:nvPr>
        </p:nvSpPr>
        <p:spPr/>
        <p:txBody>
          <a:bodyPr/>
          <a:lstStyle/>
          <a:p>
            <a:fld id="{4765ADE1-8792-4C27-8559-53F918469ABD}" type="datetimeFigureOut">
              <a:rPr lang="en-IN" smtClean="0"/>
              <a:t>08-11-2023</a:t>
            </a:fld>
            <a:endParaRPr lang="en-IN"/>
          </a:p>
        </p:txBody>
      </p:sp>
      <p:sp>
        <p:nvSpPr>
          <p:cNvPr id="5" name="Footer Placeholder 4">
            <a:extLst>
              <a:ext uri="{FF2B5EF4-FFF2-40B4-BE49-F238E27FC236}">
                <a16:creationId xmlns:a16="http://schemas.microsoft.com/office/drawing/2014/main" id="{F30F5E52-9AA7-7107-E718-86D8A29CD9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C844E9-980B-E45A-A68A-FAB796697F6E}"/>
              </a:ext>
            </a:extLst>
          </p:cNvPr>
          <p:cNvSpPr>
            <a:spLocks noGrp="1"/>
          </p:cNvSpPr>
          <p:nvPr>
            <p:ph type="sldNum" sz="quarter" idx="12"/>
          </p:nvPr>
        </p:nvSpPr>
        <p:spPr/>
        <p:txBody>
          <a:bodyPr/>
          <a:lstStyle/>
          <a:p>
            <a:fld id="{C7AE8AFB-5EA7-4FE9-B92C-A99D8899DF70}" type="slidenum">
              <a:rPr lang="en-IN" smtClean="0"/>
              <a:t>‹#›</a:t>
            </a:fld>
            <a:endParaRPr lang="en-IN"/>
          </a:p>
        </p:txBody>
      </p:sp>
    </p:spTree>
    <p:extLst>
      <p:ext uri="{BB962C8B-B14F-4D97-AF65-F5344CB8AC3E}">
        <p14:creationId xmlns:p14="http://schemas.microsoft.com/office/powerpoint/2010/main" val="312237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3AED-E348-8903-56E9-5BA14D58CF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82FEDC-E561-8146-0296-00AA042509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3E414-C758-0039-A4BA-C4B54757A5CB}"/>
              </a:ext>
            </a:extLst>
          </p:cNvPr>
          <p:cNvSpPr>
            <a:spLocks noGrp="1"/>
          </p:cNvSpPr>
          <p:nvPr>
            <p:ph type="dt" sz="half" idx="10"/>
          </p:nvPr>
        </p:nvSpPr>
        <p:spPr/>
        <p:txBody>
          <a:bodyPr/>
          <a:lstStyle/>
          <a:p>
            <a:fld id="{4765ADE1-8792-4C27-8559-53F918469ABD}" type="datetimeFigureOut">
              <a:rPr lang="en-IN" smtClean="0"/>
              <a:t>08-11-2023</a:t>
            </a:fld>
            <a:endParaRPr lang="en-IN"/>
          </a:p>
        </p:txBody>
      </p:sp>
      <p:sp>
        <p:nvSpPr>
          <p:cNvPr id="5" name="Footer Placeholder 4">
            <a:extLst>
              <a:ext uri="{FF2B5EF4-FFF2-40B4-BE49-F238E27FC236}">
                <a16:creationId xmlns:a16="http://schemas.microsoft.com/office/drawing/2014/main" id="{7989DC62-F46C-3E7E-EC15-7252EE8F57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AD796-FFCD-D840-6AF2-BE24F36E873C}"/>
              </a:ext>
            </a:extLst>
          </p:cNvPr>
          <p:cNvSpPr>
            <a:spLocks noGrp="1"/>
          </p:cNvSpPr>
          <p:nvPr>
            <p:ph type="sldNum" sz="quarter" idx="12"/>
          </p:nvPr>
        </p:nvSpPr>
        <p:spPr/>
        <p:txBody>
          <a:bodyPr/>
          <a:lstStyle/>
          <a:p>
            <a:fld id="{C7AE8AFB-5EA7-4FE9-B92C-A99D8899DF70}" type="slidenum">
              <a:rPr lang="en-IN" smtClean="0"/>
              <a:t>‹#›</a:t>
            </a:fld>
            <a:endParaRPr lang="en-IN"/>
          </a:p>
        </p:txBody>
      </p:sp>
    </p:spTree>
    <p:extLst>
      <p:ext uri="{BB962C8B-B14F-4D97-AF65-F5344CB8AC3E}">
        <p14:creationId xmlns:p14="http://schemas.microsoft.com/office/powerpoint/2010/main" val="149450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E254F-40A2-9D42-6718-5D2B108B4A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709B75-AD14-E9A0-33DE-AAB435AD3E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8AB29A-B1C4-8092-B0D7-D6C6D2CA3619}"/>
              </a:ext>
            </a:extLst>
          </p:cNvPr>
          <p:cNvSpPr>
            <a:spLocks noGrp="1"/>
          </p:cNvSpPr>
          <p:nvPr>
            <p:ph type="dt" sz="half" idx="10"/>
          </p:nvPr>
        </p:nvSpPr>
        <p:spPr/>
        <p:txBody>
          <a:bodyPr/>
          <a:lstStyle/>
          <a:p>
            <a:fld id="{4765ADE1-8792-4C27-8559-53F918469ABD}" type="datetimeFigureOut">
              <a:rPr lang="en-IN" smtClean="0"/>
              <a:t>08-11-2023</a:t>
            </a:fld>
            <a:endParaRPr lang="en-IN"/>
          </a:p>
        </p:txBody>
      </p:sp>
      <p:sp>
        <p:nvSpPr>
          <p:cNvPr id="5" name="Footer Placeholder 4">
            <a:extLst>
              <a:ext uri="{FF2B5EF4-FFF2-40B4-BE49-F238E27FC236}">
                <a16:creationId xmlns:a16="http://schemas.microsoft.com/office/drawing/2014/main" id="{4DA1164F-21F1-A5CF-3518-B064FA19E8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C4DC0-6159-8CD6-0DDF-66F32A58255E}"/>
              </a:ext>
            </a:extLst>
          </p:cNvPr>
          <p:cNvSpPr>
            <a:spLocks noGrp="1"/>
          </p:cNvSpPr>
          <p:nvPr>
            <p:ph type="sldNum" sz="quarter" idx="12"/>
          </p:nvPr>
        </p:nvSpPr>
        <p:spPr/>
        <p:txBody>
          <a:bodyPr/>
          <a:lstStyle/>
          <a:p>
            <a:fld id="{C7AE8AFB-5EA7-4FE9-B92C-A99D8899DF70}" type="slidenum">
              <a:rPr lang="en-IN" smtClean="0"/>
              <a:t>‹#›</a:t>
            </a:fld>
            <a:endParaRPr lang="en-IN"/>
          </a:p>
        </p:txBody>
      </p:sp>
    </p:spTree>
    <p:extLst>
      <p:ext uri="{BB962C8B-B14F-4D97-AF65-F5344CB8AC3E}">
        <p14:creationId xmlns:p14="http://schemas.microsoft.com/office/powerpoint/2010/main" val="187040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713F-25D8-3D3A-60CD-1A8838244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A29028-BCD9-7955-CECE-90CFA7CDF7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9398BD-FE7E-46BA-E009-483B00AD977A}"/>
              </a:ext>
            </a:extLst>
          </p:cNvPr>
          <p:cNvSpPr>
            <a:spLocks noGrp="1"/>
          </p:cNvSpPr>
          <p:nvPr>
            <p:ph type="dt" sz="half" idx="10"/>
          </p:nvPr>
        </p:nvSpPr>
        <p:spPr/>
        <p:txBody>
          <a:bodyPr/>
          <a:lstStyle/>
          <a:p>
            <a:fld id="{4765ADE1-8792-4C27-8559-53F918469ABD}" type="datetimeFigureOut">
              <a:rPr lang="en-IN" smtClean="0"/>
              <a:t>08-11-2023</a:t>
            </a:fld>
            <a:endParaRPr lang="en-IN"/>
          </a:p>
        </p:txBody>
      </p:sp>
      <p:sp>
        <p:nvSpPr>
          <p:cNvPr id="5" name="Footer Placeholder 4">
            <a:extLst>
              <a:ext uri="{FF2B5EF4-FFF2-40B4-BE49-F238E27FC236}">
                <a16:creationId xmlns:a16="http://schemas.microsoft.com/office/drawing/2014/main" id="{D3A17EBA-7E83-3E3D-6338-2C11B14F2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50C54-D73C-C541-0FC5-3CBEF4883C80}"/>
              </a:ext>
            </a:extLst>
          </p:cNvPr>
          <p:cNvSpPr>
            <a:spLocks noGrp="1"/>
          </p:cNvSpPr>
          <p:nvPr>
            <p:ph type="sldNum" sz="quarter" idx="12"/>
          </p:nvPr>
        </p:nvSpPr>
        <p:spPr/>
        <p:txBody>
          <a:bodyPr/>
          <a:lstStyle/>
          <a:p>
            <a:fld id="{C7AE8AFB-5EA7-4FE9-B92C-A99D8899DF70}" type="slidenum">
              <a:rPr lang="en-IN" smtClean="0"/>
              <a:t>‹#›</a:t>
            </a:fld>
            <a:endParaRPr lang="en-IN"/>
          </a:p>
        </p:txBody>
      </p:sp>
    </p:spTree>
    <p:extLst>
      <p:ext uri="{BB962C8B-B14F-4D97-AF65-F5344CB8AC3E}">
        <p14:creationId xmlns:p14="http://schemas.microsoft.com/office/powerpoint/2010/main" val="321801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06C9-0FA2-0FFC-F18B-8E7AB9D08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1CD7C4-BD19-C39F-C298-9906880510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293894-00F7-3BEB-BB81-18EDCDEE83DA}"/>
              </a:ext>
            </a:extLst>
          </p:cNvPr>
          <p:cNvSpPr>
            <a:spLocks noGrp="1"/>
          </p:cNvSpPr>
          <p:nvPr>
            <p:ph type="dt" sz="half" idx="10"/>
          </p:nvPr>
        </p:nvSpPr>
        <p:spPr/>
        <p:txBody>
          <a:bodyPr/>
          <a:lstStyle/>
          <a:p>
            <a:fld id="{4765ADE1-8792-4C27-8559-53F918469ABD}" type="datetimeFigureOut">
              <a:rPr lang="en-IN" smtClean="0"/>
              <a:t>08-11-2023</a:t>
            </a:fld>
            <a:endParaRPr lang="en-IN"/>
          </a:p>
        </p:txBody>
      </p:sp>
      <p:sp>
        <p:nvSpPr>
          <p:cNvPr id="5" name="Footer Placeholder 4">
            <a:extLst>
              <a:ext uri="{FF2B5EF4-FFF2-40B4-BE49-F238E27FC236}">
                <a16:creationId xmlns:a16="http://schemas.microsoft.com/office/drawing/2014/main" id="{DB384A28-5B4E-5EAF-A01B-2F77578116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2952B2-49F1-A38D-0D3B-D373DE05E20F}"/>
              </a:ext>
            </a:extLst>
          </p:cNvPr>
          <p:cNvSpPr>
            <a:spLocks noGrp="1"/>
          </p:cNvSpPr>
          <p:nvPr>
            <p:ph type="sldNum" sz="quarter" idx="12"/>
          </p:nvPr>
        </p:nvSpPr>
        <p:spPr/>
        <p:txBody>
          <a:bodyPr/>
          <a:lstStyle/>
          <a:p>
            <a:fld id="{C7AE8AFB-5EA7-4FE9-B92C-A99D8899DF70}" type="slidenum">
              <a:rPr lang="en-IN" smtClean="0"/>
              <a:t>‹#›</a:t>
            </a:fld>
            <a:endParaRPr lang="en-IN"/>
          </a:p>
        </p:txBody>
      </p:sp>
    </p:spTree>
    <p:extLst>
      <p:ext uri="{BB962C8B-B14F-4D97-AF65-F5344CB8AC3E}">
        <p14:creationId xmlns:p14="http://schemas.microsoft.com/office/powerpoint/2010/main" val="21329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4CE0-3392-7760-1546-0D19AB1AE6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F1D76A-5268-EC81-97D0-7198C6EDDB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811433-BBE2-77D6-450D-FB0C6FF3FC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19538D-5A9A-5B0B-CE97-1161818D5B41}"/>
              </a:ext>
            </a:extLst>
          </p:cNvPr>
          <p:cNvSpPr>
            <a:spLocks noGrp="1"/>
          </p:cNvSpPr>
          <p:nvPr>
            <p:ph type="dt" sz="half" idx="10"/>
          </p:nvPr>
        </p:nvSpPr>
        <p:spPr/>
        <p:txBody>
          <a:bodyPr/>
          <a:lstStyle/>
          <a:p>
            <a:fld id="{4765ADE1-8792-4C27-8559-53F918469ABD}" type="datetimeFigureOut">
              <a:rPr lang="en-IN" smtClean="0"/>
              <a:t>08-11-2023</a:t>
            </a:fld>
            <a:endParaRPr lang="en-IN"/>
          </a:p>
        </p:txBody>
      </p:sp>
      <p:sp>
        <p:nvSpPr>
          <p:cNvPr id="6" name="Footer Placeholder 5">
            <a:extLst>
              <a:ext uri="{FF2B5EF4-FFF2-40B4-BE49-F238E27FC236}">
                <a16:creationId xmlns:a16="http://schemas.microsoft.com/office/drawing/2014/main" id="{3EDABA8C-BDF5-9C96-0B2F-172E8FD692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527095-2441-4071-02DD-3325B0A4D407}"/>
              </a:ext>
            </a:extLst>
          </p:cNvPr>
          <p:cNvSpPr>
            <a:spLocks noGrp="1"/>
          </p:cNvSpPr>
          <p:nvPr>
            <p:ph type="sldNum" sz="quarter" idx="12"/>
          </p:nvPr>
        </p:nvSpPr>
        <p:spPr/>
        <p:txBody>
          <a:bodyPr/>
          <a:lstStyle/>
          <a:p>
            <a:fld id="{C7AE8AFB-5EA7-4FE9-B92C-A99D8899DF70}" type="slidenum">
              <a:rPr lang="en-IN" smtClean="0"/>
              <a:t>‹#›</a:t>
            </a:fld>
            <a:endParaRPr lang="en-IN"/>
          </a:p>
        </p:txBody>
      </p:sp>
    </p:spTree>
    <p:extLst>
      <p:ext uri="{BB962C8B-B14F-4D97-AF65-F5344CB8AC3E}">
        <p14:creationId xmlns:p14="http://schemas.microsoft.com/office/powerpoint/2010/main" val="333695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EDFA-3E8B-BFDF-A372-10C9C874C7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A33BD-2FE9-CA94-7FB6-A433906170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C1DDA5-ADFC-AEB6-2F61-498000A394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91E4DB-788A-AD5B-82CF-85FA4D3C8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7EEE3A-F9E1-7833-4472-95752988F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061E22-EA4B-0809-BAF7-8AE238B583DC}"/>
              </a:ext>
            </a:extLst>
          </p:cNvPr>
          <p:cNvSpPr>
            <a:spLocks noGrp="1"/>
          </p:cNvSpPr>
          <p:nvPr>
            <p:ph type="dt" sz="half" idx="10"/>
          </p:nvPr>
        </p:nvSpPr>
        <p:spPr/>
        <p:txBody>
          <a:bodyPr/>
          <a:lstStyle/>
          <a:p>
            <a:fld id="{4765ADE1-8792-4C27-8559-53F918469ABD}" type="datetimeFigureOut">
              <a:rPr lang="en-IN" smtClean="0"/>
              <a:t>08-11-2023</a:t>
            </a:fld>
            <a:endParaRPr lang="en-IN"/>
          </a:p>
        </p:txBody>
      </p:sp>
      <p:sp>
        <p:nvSpPr>
          <p:cNvPr id="8" name="Footer Placeholder 7">
            <a:extLst>
              <a:ext uri="{FF2B5EF4-FFF2-40B4-BE49-F238E27FC236}">
                <a16:creationId xmlns:a16="http://schemas.microsoft.com/office/drawing/2014/main" id="{FE0B2030-5D19-7AE6-11DB-A533F2B4F0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1AAA91-802B-901A-C874-74399BC3C1F1}"/>
              </a:ext>
            </a:extLst>
          </p:cNvPr>
          <p:cNvSpPr>
            <a:spLocks noGrp="1"/>
          </p:cNvSpPr>
          <p:nvPr>
            <p:ph type="sldNum" sz="quarter" idx="12"/>
          </p:nvPr>
        </p:nvSpPr>
        <p:spPr/>
        <p:txBody>
          <a:bodyPr/>
          <a:lstStyle/>
          <a:p>
            <a:fld id="{C7AE8AFB-5EA7-4FE9-B92C-A99D8899DF70}" type="slidenum">
              <a:rPr lang="en-IN" smtClean="0"/>
              <a:t>‹#›</a:t>
            </a:fld>
            <a:endParaRPr lang="en-IN"/>
          </a:p>
        </p:txBody>
      </p:sp>
    </p:spTree>
    <p:extLst>
      <p:ext uri="{BB962C8B-B14F-4D97-AF65-F5344CB8AC3E}">
        <p14:creationId xmlns:p14="http://schemas.microsoft.com/office/powerpoint/2010/main" val="91910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835A-A5FA-E883-9CDB-E17E81D0C9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A84444-DAE2-B7BF-F2AE-C352DDD50DC6}"/>
              </a:ext>
            </a:extLst>
          </p:cNvPr>
          <p:cNvSpPr>
            <a:spLocks noGrp="1"/>
          </p:cNvSpPr>
          <p:nvPr>
            <p:ph type="dt" sz="half" idx="10"/>
          </p:nvPr>
        </p:nvSpPr>
        <p:spPr/>
        <p:txBody>
          <a:bodyPr/>
          <a:lstStyle/>
          <a:p>
            <a:fld id="{4765ADE1-8792-4C27-8559-53F918469ABD}" type="datetimeFigureOut">
              <a:rPr lang="en-IN" smtClean="0"/>
              <a:t>08-11-2023</a:t>
            </a:fld>
            <a:endParaRPr lang="en-IN"/>
          </a:p>
        </p:txBody>
      </p:sp>
      <p:sp>
        <p:nvSpPr>
          <p:cNvPr id="4" name="Footer Placeholder 3">
            <a:extLst>
              <a:ext uri="{FF2B5EF4-FFF2-40B4-BE49-F238E27FC236}">
                <a16:creationId xmlns:a16="http://schemas.microsoft.com/office/drawing/2014/main" id="{8B2F31A6-02D5-AEDC-29C2-406A50B0A2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D02AF6-471C-F627-F066-20A319BFEA7C}"/>
              </a:ext>
            </a:extLst>
          </p:cNvPr>
          <p:cNvSpPr>
            <a:spLocks noGrp="1"/>
          </p:cNvSpPr>
          <p:nvPr>
            <p:ph type="sldNum" sz="quarter" idx="12"/>
          </p:nvPr>
        </p:nvSpPr>
        <p:spPr/>
        <p:txBody>
          <a:bodyPr/>
          <a:lstStyle/>
          <a:p>
            <a:fld id="{C7AE8AFB-5EA7-4FE9-B92C-A99D8899DF70}" type="slidenum">
              <a:rPr lang="en-IN" smtClean="0"/>
              <a:t>‹#›</a:t>
            </a:fld>
            <a:endParaRPr lang="en-IN"/>
          </a:p>
        </p:txBody>
      </p:sp>
    </p:spTree>
    <p:extLst>
      <p:ext uri="{BB962C8B-B14F-4D97-AF65-F5344CB8AC3E}">
        <p14:creationId xmlns:p14="http://schemas.microsoft.com/office/powerpoint/2010/main" val="19237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F1DED-E2A6-2041-6F43-670208BF3D61}"/>
              </a:ext>
            </a:extLst>
          </p:cNvPr>
          <p:cNvSpPr>
            <a:spLocks noGrp="1"/>
          </p:cNvSpPr>
          <p:nvPr>
            <p:ph type="dt" sz="half" idx="10"/>
          </p:nvPr>
        </p:nvSpPr>
        <p:spPr/>
        <p:txBody>
          <a:bodyPr/>
          <a:lstStyle/>
          <a:p>
            <a:fld id="{4765ADE1-8792-4C27-8559-53F918469ABD}" type="datetimeFigureOut">
              <a:rPr lang="en-IN" smtClean="0"/>
              <a:t>08-11-2023</a:t>
            </a:fld>
            <a:endParaRPr lang="en-IN"/>
          </a:p>
        </p:txBody>
      </p:sp>
      <p:sp>
        <p:nvSpPr>
          <p:cNvPr id="3" name="Footer Placeholder 2">
            <a:extLst>
              <a:ext uri="{FF2B5EF4-FFF2-40B4-BE49-F238E27FC236}">
                <a16:creationId xmlns:a16="http://schemas.microsoft.com/office/drawing/2014/main" id="{F3A88900-5798-58F8-C1EE-AF0BEE325E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54F929-FD84-69D5-A97C-81BC0235E10B}"/>
              </a:ext>
            </a:extLst>
          </p:cNvPr>
          <p:cNvSpPr>
            <a:spLocks noGrp="1"/>
          </p:cNvSpPr>
          <p:nvPr>
            <p:ph type="sldNum" sz="quarter" idx="12"/>
          </p:nvPr>
        </p:nvSpPr>
        <p:spPr/>
        <p:txBody>
          <a:bodyPr/>
          <a:lstStyle/>
          <a:p>
            <a:fld id="{C7AE8AFB-5EA7-4FE9-B92C-A99D8899DF70}" type="slidenum">
              <a:rPr lang="en-IN" smtClean="0"/>
              <a:t>‹#›</a:t>
            </a:fld>
            <a:endParaRPr lang="en-IN"/>
          </a:p>
        </p:txBody>
      </p:sp>
    </p:spTree>
    <p:extLst>
      <p:ext uri="{BB962C8B-B14F-4D97-AF65-F5344CB8AC3E}">
        <p14:creationId xmlns:p14="http://schemas.microsoft.com/office/powerpoint/2010/main" val="158603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EE36-45F1-7663-519E-A56828484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AB0818-F2A3-4446-B955-D61AC3EAA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EFF424-EA4C-87AE-D4A3-160680EA0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E0A19-A8C2-8E6F-FE6E-1B7AD35CC962}"/>
              </a:ext>
            </a:extLst>
          </p:cNvPr>
          <p:cNvSpPr>
            <a:spLocks noGrp="1"/>
          </p:cNvSpPr>
          <p:nvPr>
            <p:ph type="dt" sz="half" idx="10"/>
          </p:nvPr>
        </p:nvSpPr>
        <p:spPr/>
        <p:txBody>
          <a:bodyPr/>
          <a:lstStyle/>
          <a:p>
            <a:fld id="{4765ADE1-8792-4C27-8559-53F918469ABD}" type="datetimeFigureOut">
              <a:rPr lang="en-IN" smtClean="0"/>
              <a:t>08-11-2023</a:t>
            </a:fld>
            <a:endParaRPr lang="en-IN"/>
          </a:p>
        </p:txBody>
      </p:sp>
      <p:sp>
        <p:nvSpPr>
          <p:cNvPr id="6" name="Footer Placeholder 5">
            <a:extLst>
              <a:ext uri="{FF2B5EF4-FFF2-40B4-BE49-F238E27FC236}">
                <a16:creationId xmlns:a16="http://schemas.microsoft.com/office/drawing/2014/main" id="{72334BAA-C599-1536-CE31-E60584DC63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7A0889-7140-3672-94E2-074B442CC245}"/>
              </a:ext>
            </a:extLst>
          </p:cNvPr>
          <p:cNvSpPr>
            <a:spLocks noGrp="1"/>
          </p:cNvSpPr>
          <p:nvPr>
            <p:ph type="sldNum" sz="quarter" idx="12"/>
          </p:nvPr>
        </p:nvSpPr>
        <p:spPr/>
        <p:txBody>
          <a:bodyPr/>
          <a:lstStyle/>
          <a:p>
            <a:fld id="{C7AE8AFB-5EA7-4FE9-B92C-A99D8899DF70}" type="slidenum">
              <a:rPr lang="en-IN" smtClean="0"/>
              <a:t>‹#›</a:t>
            </a:fld>
            <a:endParaRPr lang="en-IN"/>
          </a:p>
        </p:txBody>
      </p:sp>
    </p:spTree>
    <p:extLst>
      <p:ext uri="{BB962C8B-B14F-4D97-AF65-F5344CB8AC3E}">
        <p14:creationId xmlns:p14="http://schemas.microsoft.com/office/powerpoint/2010/main" val="233933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2539-EB64-E6E8-41F0-2187EAFD4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0DF2CF-7D73-FD83-35F1-5D8BE8B92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1C9F74-0FEC-FF17-8109-6841E1AF4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9F6090-CB18-28AE-22F5-2AD781C81877}"/>
              </a:ext>
            </a:extLst>
          </p:cNvPr>
          <p:cNvSpPr>
            <a:spLocks noGrp="1"/>
          </p:cNvSpPr>
          <p:nvPr>
            <p:ph type="dt" sz="half" idx="10"/>
          </p:nvPr>
        </p:nvSpPr>
        <p:spPr/>
        <p:txBody>
          <a:bodyPr/>
          <a:lstStyle/>
          <a:p>
            <a:fld id="{4765ADE1-8792-4C27-8559-53F918469ABD}" type="datetimeFigureOut">
              <a:rPr lang="en-IN" smtClean="0"/>
              <a:t>08-11-2023</a:t>
            </a:fld>
            <a:endParaRPr lang="en-IN"/>
          </a:p>
        </p:txBody>
      </p:sp>
      <p:sp>
        <p:nvSpPr>
          <p:cNvPr id="6" name="Footer Placeholder 5">
            <a:extLst>
              <a:ext uri="{FF2B5EF4-FFF2-40B4-BE49-F238E27FC236}">
                <a16:creationId xmlns:a16="http://schemas.microsoft.com/office/drawing/2014/main" id="{43435466-CBDA-C564-9C43-98B93188E5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C05694-AD66-993E-255B-B0B24FB4C987}"/>
              </a:ext>
            </a:extLst>
          </p:cNvPr>
          <p:cNvSpPr>
            <a:spLocks noGrp="1"/>
          </p:cNvSpPr>
          <p:nvPr>
            <p:ph type="sldNum" sz="quarter" idx="12"/>
          </p:nvPr>
        </p:nvSpPr>
        <p:spPr/>
        <p:txBody>
          <a:bodyPr/>
          <a:lstStyle/>
          <a:p>
            <a:fld id="{C7AE8AFB-5EA7-4FE9-B92C-A99D8899DF70}" type="slidenum">
              <a:rPr lang="en-IN" smtClean="0"/>
              <a:t>‹#›</a:t>
            </a:fld>
            <a:endParaRPr lang="en-IN"/>
          </a:p>
        </p:txBody>
      </p:sp>
    </p:spTree>
    <p:extLst>
      <p:ext uri="{BB962C8B-B14F-4D97-AF65-F5344CB8AC3E}">
        <p14:creationId xmlns:p14="http://schemas.microsoft.com/office/powerpoint/2010/main" val="261683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F2F33-53DA-CF4E-2755-84DEAFBDB3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6FF4F2-9C4F-A129-A545-6B6F8BE14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14BA4E-736C-067A-D8B4-FB135E8399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5ADE1-8792-4C27-8559-53F918469ABD}" type="datetimeFigureOut">
              <a:rPr lang="en-IN" smtClean="0"/>
              <a:t>08-11-2023</a:t>
            </a:fld>
            <a:endParaRPr lang="en-IN"/>
          </a:p>
        </p:txBody>
      </p:sp>
      <p:sp>
        <p:nvSpPr>
          <p:cNvPr id="5" name="Footer Placeholder 4">
            <a:extLst>
              <a:ext uri="{FF2B5EF4-FFF2-40B4-BE49-F238E27FC236}">
                <a16:creationId xmlns:a16="http://schemas.microsoft.com/office/drawing/2014/main" id="{2031A7F2-B910-917D-745A-E61147E2F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8D582D-CA49-B493-CBEE-FD3C41585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8AFB-5EA7-4FE9-B92C-A99D8899DF70}" type="slidenum">
              <a:rPr lang="en-IN" smtClean="0"/>
              <a:t>‹#›</a:t>
            </a:fld>
            <a:endParaRPr lang="en-IN"/>
          </a:p>
        </p:txBody>
      </p:sp>
    </p:spTree>
    <p:extLst>
      <p:ext uri="{BB962C8B-B14F-4D97-AF65-F5344CB8AC3E}">
        <p14:creationId xmlns:p14="http://schemas.microsoft.com/office/powerpoint/2010/main" val="909691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BE0-2336-A80D-4D3D-1C692ACBB1F5}"/>
              </a:ext>
            </a:extLst>
          </p:cNvPr>
          <p:cNvSpPr>
            <a:spLocks noGrp="1"/>
          </p:cNvSpPr>
          <p:nvPr>
            <p:ph type="ctrTitle"/>
          </p:nvPr>
        </p:nvSpPr>
        <p:spPr/>
        <p:txBody>
          <a:bodyPr/>
          <a:lstStyle/>
          <a:p>
            <a:r>
              <a:rPr lang="en-IN" dirty="0"/>
              <a:t>Speed Prediction Using Various RNN Models</a:t>
            </a:r>
          </a:p>
        </p:txBody>
      </p:sp>
      <p:sp>
        <p:nvSpPr>
          <p:cNvPr id="3" name="Subtitle 2">
            <a:extLst>
              <a:ext uri="{FF2B5EF4-FFF2-40B4-BE49-F238E27FC236}">
                <a16:creationId xmlns:a16="http://schemas.microsoft.com/office/drawing/2014/main" id="{3D554AE0-B551-F3DC-A41A-2092866232BD}"/>
              </a:ext>
            </a:extLst>
          </p:cNvPr>
          <p:cNvSpPr>
            <a:spLocks noGrp="1"/>
          </p:cNvSpPr>
          <p:nvPr>
            <p:ph type="subTitle" idx="1"/>
          </p:nvPr>
        </p:nvSpPr>
        <p:spPr/>
        <p:txBody>
          <a:bodyPr/>
          <a:lstStyle/>
          <a:p>
            <a:r>
              <a:rPr lang="en-IN" dirty="0"/>
              <a:t>Efforts by: Madhav Sharma</a:t>
            </a:r>
          </a:p>
          <a:p>
            <a:r>
              <a:rPr lang="en-IN" dirty="0"/>
              <a:t>Under the Guidance of : </a:t>
            </a:r>
            <a:r>
              <a:rPr lang="en-IN" dirty="0" err="1"/>
              <a:t>Dr.</a:t>
            </a:r>
            <a:r>
              <a:rPr lang="en-IN" dirty="0"/>
              <a:t> S </a:t>
            </a:r>
            <a:r>
              <a:rPr lang="en-IN" dirty="0" err="1"/>
              <a:t>Nagaraju</a:t>
            </a:r>
            <a:endParaRPr lang="en-IN" dirty="0"/>
          </a:p>
        </p:txBody>
      </p:sp>
    </p:spTree>
    <p:extLst>
      <p:ext uri="{BB962C8B-B14F-4D97-AF65-F5344CB8AC3E}">
        <p14:creationId xmlns:p14="http://schemas.microsoft.com/office/powerpoint/2010/main" val="20581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DC3F-B5D4-4F7A-0EE8-8B866DF8B592}"/>
              </a:ext>
            </a:extLst>
          </p:cNvPr>
          <p:cNvSpPr>
            <a:spLocks noGrp="1"/>
          </p:cNvSpPr>
          <p:nvPr>
            <p:ph type="title"/>
          </p:nvPr>
        </p:nvSpPr>
        <p:spPr/>
        <p:txBody>
          <a:bodyPr/>
          <a:lstStyle/>
          <a:p>
            <a:r>
              <a:rPr lang="en-IN" dirty="0"/>
              <a:t>Model Evaluation Metrics</a:t>
            </a:r>
          </a:p>
        </p:txBody>
      </p:sp>
      <p:pic>
        <p:nvPicPr>
          <p:cNvPr id="24" name="Content Placeholder 23">
            <a:extLst>
              <a:ext uri="{FF2B5EF4-FFF2-40B4-BE49-F238E27FC236}">
                <a16:creationId xmlns:a16="http://schemas.microsoft.com/office/drawing/2014/main" id="{8BF076C4-F47E-C3D5-3938-FA8BC8687A29}"/>
              </a:ext>
            </a:extLst>
          </p:cNvPr>
          <p:cNvPicPr>
            <a:picLocks noGrp="1" noChangeAspect="1"/>
          </p:cNvPicPr>
          <p:nvPr>
            <p:ph idx="1"/>
          </p:nvPr>
        </p:nvPicPr>
        <p:blipFill rotWithShape="1">
          <a:blip r:embed="rId2"/>
          <a:srcRect b="856"/>
          <a:stretch/>
        </p:blipFill>
        <p:spPr>
          <a:xfrm>
            <a:off x="2733602" y="1907264"/>
            <a:ext cx="6724795" cy="4323248"/>
          </a:xfrm>
        </p:spPr>
      </p:pic>
    </p:spTree>
    <p:extLst>
      <p:ext uri="{BB962C8B-B14F-4D97-AF65-F5344CB8AC3E}">
        <p14:creationId xmlns:p14="http://schemas.microsoft.com/office/powerpoint/2010/main" val="15058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8CA3-12AF-DE27-AD5A-C6F59A4E4DEF}"/>
              </a:ext>
            </a:extLst>
          </p:cNvPr>
          <p:cNvSpPr>
            <a:spLocks noGrp="1"/>
          </p:cNvSpPr>
          <p:nvPr>
            <p:ph type="title"/>
          </p:nvPr>
        </p:nvSpPr>
        <p:spPr/>
        <p:txBody>
          <a:bodyPr/>
          <a:lstStyle/>
          <a:p>
            <a:r>
              <a:rPr lang="en-IN" dirty="0"/>
              <a:t>Changing Hyperparameters in RNN </a:t>
            </a:r>
          </a:p>
        </p:txBody>
      </p:sp>
      <p:graphicFrame>
        <p:nvGraphicFramePr>
          <p:cNvPr id="4" name="Content Placeholder 3">
            <a:extLst>
              <a:ext uri="{FF2B5EF4-FFF2-40B4-BE49-F238E27FC236}">
                <a16:creationId xmlns:a16="http://schemas.microsoft.com/office/drawing/2014/main" id="{B49D495A-9330-707D-856B-4A1CDF270DD6}"/>
              </a:ext>
            </a:extLst>
          </p:cNvPr>
          <p:cNvGraphicFramePr>
            <a:graphicFrameLocks noGrp="1"/>
          </p:cNvGraphicFramePr>
          <p:nvPr>
            <p:ph idx="1"/>
            <p:extLst>
              <p:ext uri="{D42A27DB-BD31-4B8C-83A1-F6EECF244321}">
                <p14:modId xmlns:p14="http://schemas.microsoft.com/office/powerpoint/2010/main" val="2777470182"/>
              </p:ext>
            </p:extLst>
          </p:nvPr>
        </p:nvGraphicFramePr>
        <p:xfrm>
          <a:off x="838200" y="1825626"/>
          <a:ext cx="10515600" cy="5020779"/>
        </p:xfrm>
        <a:graphic>
          <a:graphicData uri="http://schemas.openxmlformats.org/drawingml/2006/table">
            <a:tbl>
              <a:tblPr firstRow="1" bandRow="1">
                <a:tableStyleId>{00A15C55-8517-42AA-B614-E9B94910E393}</a:tableStyleId>
              </a:tblPr>
              <a:tblGrid>
                <a:gridCol w="5257800">
                  <a:extLst>
                    <a:ext uri="{9D8B030D-6E8A-4147-A177-3AD203B41FA5}">
                      <a16:colId xmlns:a16="http://schemas.microsoft.com/office/drawing/2014/main" val="2729684970"/>
                    </a:ext>
                  </a:extLst>
                </a:gridCol>
                <a:gridCol w="5257800">
                  <a:extLst>
                    <a:ext uri="{9D8B030D-6E8A-4147-A177-3AD203B41FA5}">
                      <a16:colId xmlns:a16="http://schemas.microsoft.com/office/drawing/2014/main" val="590416160"/>
                    </a:ext>
                  </a:extLst>
                </a:gridCol>
              </a:tblGrid>
              <a:tr h="759193">
                <a:tc>
                  <a:txBody>
                    <a:bodyPr/>
                    <a:lstStyle/>
                    <a:p>
                      <a:r>
                        <a:rPr lang="en-IN" dirty="0"/>
                        <a:t>Hyperparameter</a:t>
                      </a:r>
                    </a:p>
                  </a:txBody>
                  <a:tcPr/>
                </a:tc>
                <a:tc>
                  <a:txBody>
                    <a:bodyPr/>
                    <a:lstStyle/>
                    <a:p>
                      <a:r>
                        <a:rPr lang="en-IN" dirty="0"/>
                        <a:t>Metrics</a:t>
                      </a:r>
                    </a:p>
                  </a:txBody>
                  <a:tcPr/>
                </a:tc>
                <a:extLst>
                  <a:ext uri="{0D108BD9-81ED-4DB2-BD59-A6C34878D82A}">
                    <a16:rowId xmlns:a16="http://schemas.microsoft.com/office/drawing/2014/main" val="3669792837"/>
                  </a:ext>
                </a:extLst>
              </a:tr>
              <a:tr h="759193">
                <a:tc>
                  <a:txBody>
                    <a:bodyPr/>
                    <a:lstStyle/>
                    <a:p>
                      <a:r>
                        <a:rPr lang="en-IN" dirty="0"/>
                        <a:t>Number of Epochs=10</a:t>
                      </a:r>
                    </a:p>
                    <a:p>
                      <a:r>
                        <a:rPr lang="en-IN" dirty="0"/>
                        <a:t>Number of Epochs=100</a:t>
                      </a:r>
                    </a:p>
                  </a:txBody>
                  <a:tcPr/>
                </a:tc>
                <a:tc>
                  <a:txBody>
                    <a:bodyPr/>
                    <a:lstStyle/>
                    <a:p>
                      <a:r>
                        <a:rPr lang="en-IN" dirty="0"/>
                        <a:t>70%(R)</a:t>
                      </a:r>
                    </a:p>
                    <a:p>
                      <a:r>
                        <a:rPr lang="en-IN" dirty="0"/>
                        <a:t>80%(R)</a:t>
                      </a:r>
                    </a:p>
                  </a:txBody>
                  <a:tcPr/>
                </a:tc>
                <a:extLst>
                  <a:ext uri="{0D108BD9-81ED-4DB2-BD59-A6C34878D82A}">
                    <a16:rowId xmlns:a16="http://schemas.microsoft.com/office/drawing/2014/main" val="2205083042"/>
                  </a:ext>
                </a:extLst>
              </a:tr>
              <a:tr h="893383">
                <a:tc>
                  <a:txBody>
                    <a:bodyPr/>
                    <a:lstStyle/>
                    <a:p>
                      <a:r>
                        <a:rPr lang="en-IN" dirty="0"/>
                        <a:t>Number of Layers=1</a:t>
                      </a:r>
                    </a:p>
                    <a:p>
                      <a:r>
                        <a:rPr lang="en-IN" dirty="0"/>
                        <a:t>Number of Layers=2</a:t>
                      </a:r>
                    </a:p>
                    <a:p>
                      <a:r>
                        <a:rPr lang="en-IN" dirty="0"/>
                        <a:t>Number of Layers=3</a:t>
                      </a:r>
                    </a:p>
                  </a:txBody>
                  <a:tcPr/>
                </a:tc>
                <a:tc>
                  <a:txBody>
                    <a:bodyPr/>
                    <a:lstStyle/>
                    <a:p>
                      <a:r>
                        <a:rPr lang="en-IN" dirty="0"/>
                        <a:t>60%</a:t>
                      </a:r>
                    </a:p>
                    <a:p>
                      <a:r>
                        <a:rPr lang="en-IN" dirty="0"/>
                        <a:t>65%</a:t>
                      </a:r>
                    </a:p>
                    <a:p>
                      <a:r>
                        <a:rPr lang="en-IN" dirty="0"/>
                        <a:t>79%</a:t>
                      </a:r>
                    </a:p>
                  </a:txBody>
                  <a:tcPr/>
                </a:tc>
                <a:extLst>
                  <a:ext uri="{0D108BD9-81ED-4DB2-BD59-A6C34878D82A}">
                    <a16:rowId xmlns:a16="http://schemas.microsoft.com/office/drawing/2014/main" val="1773235082"/>
                  </a:ext>
                </a:extLst>
              </a:tr>
              <a:tr h="893383">
                <a:tc>
                  <a:txBody>
                    <a:bodyPr/>
                    <a:lstStyle/>
                    <a:p>
                      <a:r>
                        <a:rPr lang="en-IN" dirty="0"/>
                        <a:t>Activation Function= </a:t>
                      </a:r>
                      <a:r>
                        <a:rPr lang="en-IN" dirty="0" err="1"/>
                        <a:t>relu</a:t>
                      </a:r>
                      <a:endParaRPr lang="en-IN" dirty="0"/>
                    </a:p>
                    <a:p>
                      <a:r>
                        <a:rPr lang="en-IN" dirty="0"/>
                        <a:t>Activation Function= sigmoid</a:t>
                      </a:r>
                    </a:p>
                    <a:p>
                      <a:r>
                        <a:rPr lang="en-IN" dirty="0"/>
                        <a:t>Activation Function= tanh</a:t>
                      </a:r>
                    </a:p>
                  </a:txBody>
                  <a:tcPr/>
                </a:tc>
                <a:tc>
                  <a:txBody>
                    <a:bodyPr/>
                    <a:lstStyle/>
                    <a:p>
                      <a:r>
                        <a:rPr lang="en-IN" dirty="0"/>
                        <a:t>-</a:t>
                      </a:r>
                    </a:p>
                    <a:p>
                      <a:r>
                        <a:rPr lang="en-IN" dirty="0"/>
                        <a:t>80%</a:t>
                      </a:r>
                    </a:p>
                    <a:p>
                      <a:r>
                        <a:rPr lang="en-IN" dirty="0"/>
                        <a:t>-</a:t>
                      </a:r>
                    </a:p>
                  </a:txBody>
                  <a:tcPr/>
                </a:tc>
                <a:extLst>
                  <a:ext uri="{0D108BD9-81ED-4DB2-BD59-A6C34878D82A}">
                    <a16:rowId xmlns:a16="http://schemas.microsoft.com/office/drawing/2014/main" val="1959811839"/>
                  </a:ext>
                </a:extLst>
              </a:tr>
              <a:tr h="759193">
                <a:tc>
                  <a:txBody>
                    <a:bodyPr/>
                    <a:lstStyle/>
                    <a:p>
                      <a:r>
                        <a:rPr lang="en-IN" dirty="0"/>
                        <a:t>Regularization=True</a:t>
                      </a:r>
                    </a:p>
                    <a:p>
                      <a:r>
                        <a:rPr lang="en-IN" dirty="0"/>
                        <a:t>Regularization=False</a:t>
                      </a:r>
                    </a:p>
                  </a:txBody>
                  <a:tcPr/>
                </a:tc>
                <a:tc>
                  <a:txBody>
                    <a:bodyPr/>
                    <a:lstStyle/>
                    <a:p>
                      <a:r>
                        <a:rPr lang="en-IN" dirty="0"/>
                        <a:t>70%</a:t>
                      </a:r>
                    </a:p>
                    <a:p>
                      <a:r>
                        <a:rPr lang="en-IN" dirty="0"/>
                        <a:t>80%</a:t>
                      </a:r>
                    </a:p>
                  </a:txBody>
                  <a:tcPr/>
                </a:tc>
                <a:extLst>
                  <a:ext uri="{0D108BD9-81ED-4DB2-BD59-A6C34878D82A}">
                    <a16:rowId xmlns:a16="http://schemas.microsoft.com/office/drawing/2014/main" val="4013586316"/>
                  </a:ext>
                </a:extLst>
              </a:tr>
              <a:tr h="893383">
                <a:tc>
                  <a:txBody>
                    <a:bodyPr/>
                    <a:lstStyle/>
                    <a:p>
                      <a:r>
                        <a:rPr lang="en-IN" dirty="0"/>
                        <a:t>Algorithm=Adam</a:t>
                      </a:r>
                    </a:p>
                    <a:p>
                      <a:r>
                        <a:rPr lang="en-IN" dirty="0"/>
                        <a:t>Algorithm=</a:t>
                      </a:r>
                      <a:r>
                        <a:rPr lang="en-IN" dirty="0" err="1"/>
                        <a:t>RMSProp</a:t>
                      </a:r>
                      <a:endParaRPr lang="en-IN" dirty="0"/>
                    </a:p>
                    <a:p>
                      <a:r>
                        <a:rPr lang="en-IN" dirty="0"/>
                        <a:t>Algorithm= </a:t>
                      </a:r>
                      <a:r>
                        <a:rPr lang="en-IN" dirty="0" err="1"/>
                        <a:t>Vannila</a:t>
                      </a:r>
                      <a:r>
                        <a:rPr lang="en-IN" dirty="0"/>
                        <a:t> </a:t>
                      </a:r>
                      <a:r>
                        <a:rPr lang="en-IN" dirty="0" err="1"/>
                        <a:t>Momentom</a:t>
                      </a:r>
                      <a:endParaRPr lang="en-IN" dirty="0"/>
                    </a:p>
                  </a:txBody>
                  <a:tcPr/>
                </a:tc>
                <a:tc>
                  <a:txBody>
                    <a:bodyPr/>
                    <a:lstStyle/>
                    <a:p>
                      <a:r>
                        <a:rPr lang="en-IN" dirty="0"/>
                        <a:t>80%</a:t>
                      </a:r>
                    </a:p>
                    <a:p>
                      <a:r>
                        <a:rPr lang="en-IN" dirty="0"/>
                        <a:t>-</a:t>
                      </a:r>
                    </a:p>
                    <a:p>
                      <a:r>
                        <a:rPr lang="en-IN" dirty="0"/>
                        <a:t>80%</a:t>
                      </a:r>
                    </a:p>
                  </a:txBody>
                  <a:tcPr/>
                </a:tc>
                <a:extLst>
                  <a:ext uri="{0D108BD9-81ED-4DB2-BD59-A6C34878D82A}">
                    <a16:rowId xmlns:a16="http://schemas.microsoft.com/office/drawing/2014/main" val="727811163"/>
                  </a:ext>
                </a:extLst>
              </a:tr>
            </a:tbl>
          </a:graphicData>
        </a:graphic>
      </p:graphicFrame>
    </p:spTree>
    <p:extLst>
      <p:ext uri="{BB962C8B-B14F-4D97-AF65-F5344CB8AC3E}">
        <p14:creationId xmlns:p14="http://schemas.microsoft.com/office/powerpoint/2010/main" val="297620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1BC0-BAEA-6B62-7BEE-69007B6EEB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7218DC5-BA42-9EA7-46D7-EF9D08865315}"/>
              </a:ext>
            </a:extLst>
          </p:cNvPr>
          <p:cNvSpPr>
            <a:spLocks noGrp="1"/>
          </p:cNvSpPr>
          <p:nvPr>
            <p:ph idx="1"/>
          </p:nvPr>
        </p:nvSpPr>
        <p:spPr/>
        <p:txBody>
          <a:bodyPr/>
          <a:lstStyle/>
          <a:p>
            <a:r>
              <a:rPr lang="en-IN" dirty="0"/>
              <a:t>RNN and GRU gave good accuracy while </a:t>
            </a:r>
            <a:r>
              <a:rPr lang="en-IN" dirty="0" err="1"/>
              <a:t>LSTm</a:t>
            </a:r>
            <a:r>
              <a:rPr lang="en-IN" dirty="0"/>
              <a:t> gave satisfying accuracy</a:t>
            </a:r>
          </a:p>
          <a:p>
            <a:r>
              <a:rPr lang="en-IN" dirty="0"/>
              <a:t>The model is robust due to L2 Regularization</a:t>
            </a:r>
          </a:p>
          <a:p>
            <a:r>
              <a:rPr lang="en-IN" dirty="0"/>
              <a:t>Model was measured on R^2 score only for different hyperparameters</a:t>
            </a:r>
          </a:p>
          <a:p>
            <a:r>
              <a:rPr lang="en-IN" dirty="0"/>
              <a:t>The model can detect 5 to 7 days and 15 days also</a:t>
            </a:r>
          </a:p>
          <a:p>
            <a:r>
              <a:rPr lang="en-IN" dirty="0"/>
              <a:t>Model gives good accuracy but sometimes does underestimation of speed</a:t>
            </a:r>
          </a:p>
          <a:p>
            <a:endParaRPr lang="en-IN" dirty="0"/>
          </a:p>
        </p:txBody>
      </p:sp>
    </p:spTree>
    <p:extLst>
      <p:ext uri="{BB962C8B-B14F-4D97-AF65-F5344CB8AC3E}">
        <p14:creationId xmlns:p14="http://schemas.microsoft.com/office/powerpoint/2010/main" val="207892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25EB-7732-765B-E6D0-3C2C82E05F66}"/>
              </a:ext>
            </a:extLst>
          </p:cNvPr>
          <p:cNvSpPr>
            <a:spLocks noGrp="1"/>
          </p:cNvSpPr>
          <p:nvPr>
            <p:ph type="title"/>
          </p:nvPr>
        </p:nvSpPr>
        <p:spPr/>
        <p:txBody>
          <a:bodyPr/>
          <a:lstStyle/>
          <a:p>
            <a:r>
              <a:rPr lang="en-IN" dirty="0"/>
              <a:t>Introduction to Time Series Dataset</a:t>
            </a:r>
          </a:p>
        </p:txBody>
      </p:sp>
      <p:sp>
        <p:nvSpPr>
          <p:cNvPr id="3" name="Content Placeholder 2">
            <a:extLst>
              <a:ext uri="{FF2B5EF4-FFF2-40B4-BE49-F238E27FC236}">
                <a16:creationId xmlns:a16="http://schemas.microsoft.com/office/drawing/2014/main" id="{821534C3-9865-96A0-207C-64389A532AFB}"/>
              </a:ext>
            </a:extLst>
          </p:cNvPr>
          <p:cNvSpPr>
            <a:spLocks noGrp="1"/>
          </p:cNvSpPr>
          <p:nvPr>
            <p:ph idx="1"/>
          </p:nvPr>
        </p:nvSpPr>
        <p:spPr/>
        <p:txBody>
          <a:bodyPr/>
          <a:lstStyle/>
          <a:p>
            <a:r>
              <a:rPr lang="en-IN" dirty="0"/>
              <a:t>The time series is time-dependent series or sequences of data-point values </a:t>
            </a:r>
          </a:p>
          <a:p>
            <a:r>
              <a:rPr lang="en-IN" dirty="0"/>
              <a:t>They follow some kind of ‘pattern’ and have certain cyclic nature </a:t>
            </a:r>
          </a:p>
          <a:p>
            <a:r>
              <a:rPr lang="en-US" dirty="0"/>
              <a:t>Two goals of Time series Analysis-</a:t>
            </a:r>
          </a:p>
          <a:p>
            <a:pPr lvl="1"/>
            <a:r>
              <a:rPr lang="en-US" dirty="0"/>
              <a:t>Identify and model the structure of the time series</a:t>
            </a:r>
          </a:p>
          <a:p>
            <a:pPr lvl="1"/>
            <a:r>
              <a:rPr lang="en-US" dirty="0"/>
              <a:t>Forecast future values in time series</a:t>
            </a:r>
          </a:p>
          <a:p>
            <a:endParaRPr lang="en-IN" dirty="0"/>
          </a:p>
        </p:txBody>
      </p:sp>
    </p:spTree>
    <p:extLst>
      <p:ext uri="{BB962C8B-B14F-4D97-AF65-F5344CB8AC3E}">
        <p14:creationId xmlns:p14="http://schemas.microsoft.com/office/powerpoint/2010/main" val="323562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2C25-A9BE-935C-CE00-A42F3289FB9B}"/>
              </a:ext>
            </a:extLst>
          </p:cNvPr>
          <p:cNvSpPr>
            <a:spLocks noGrp="1"/>
          </p:cNvSpPr>
          <p:nvPr>
            <p:ph type="title"/>
          </p:nvPr>
        </p:nvSpPr>
        <p:spPr/>
        <p:txBody>
          <a:bodyPr/>
          <a:lstStyle/>
          <a:p>
            <a:r>
              <a:rPr lang="en-IN" dirty="0"/>
              <a:t>Terminology in Time Series</a:t>
            </a:r>
          </a:p>
        </p:txBody>
      </p:sp>
      <p:sp>
        <p:nvSpPr>
          <p:cNvPr id="3" name="Content Placeholder 2">
            <a:extLst>
              <a:ext uri="{FF2B5EF4-FFF2-40B4-BE49-F238E27FC236}">
                <a16:creationId xmlns:a16="http://schemas.microsoft.com/office/drawing/2014/main" id="{28FBDC80-448F-54AE-782D-1346C678407D}"/>
              </a:ext>
            </a:extLst>
          </p:cNvPr>
          <p:cNvSpPr>
            <a:spLocks noGrp="1"/>
          </p:cNvSpPr>
          <p:nvPr>
            <p:ph idx="1"/>
          </p:nvPr>
        </p:nvSpPr>
        <p:spPr/>
        <p:txBody>
          <a:bodyPr/>
          <a:lstStyle/>
          <a:p>
            <a:r>
              <a:rPr lang="en-US" dirty="0"/>
              <a:t>Trend refers to the long-term movement of a time series, it can increase or decreasing over period</a:t>
            </a:r>
          </a:p>
          <a:p>
            <a:r>
              <a:rPr lang="en-US" dirty="0"/>
              <a:t>Seasonality refers to the fixed and punctual fluctuations of time series values over time</a:t>
            </a:r>
          </a:p>
          <a:p>
            <a:r>
              <a:rPr lang="en-US" dirty="0"/>
              <a:t>A cyclic component refers to periodic fluctuations not due to time but some external factor</a:t>
            </a:r>
          </a:p>
          <a:p>
            <a:r>
              <a:rPr lang="en-US" dirty="0"/>
              <a:t>Random component refers to unexpected movement of the series values, the noise is one subcategory of this part, know that we will make models on this component only to understand underlying trends and patterns</a:t>
            </a:r>
          </a:p>
          <a:p>
            <a:endParaRPr lang="en-IN" dirty="0"/>
          </a:p>
        </p:txBody>
      </p:sp>
    </p:spTree>
    <p:extLst>
      <p:ext uri="{BB962C8B-B14F-4D97-AF65-F5344CB8AC3E}">
        <p14:creationId xmlns:p14="http://schemas.microsoft.com/office/powerpoint/2010/main" val="28399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8818-4235-36AD-77E0-5E847C899B61}"/>
              </a:ext>
            </a:extLst>
          </p:cNvPr>
          <p:cNvSpPr>
            <a:spLocks noGrp="1"/>
          </p:cNvSpPr>
          <p:nvPr>
            <p:ph type="title"/>
          </p:nvPr>
        </p:nvSpPr>
        <p:spPr/>
        <p:txBody>
          <a:bodyPr/>
          <a:lstStyle/>
          <a:p>
            <a:r>
              <a:rPr lang="en-IN" dirty="0"/>
              <a:t>Terminology in Time Series (Continued)</a:t>
            </a:r>
          </a:p>
        </p:txBody>
      </p:sp>
      <p:sp>
        <p:nvSpPr>
          <p:cNvPr id="3" name="Content Placeholder 2">
            <a:extLst>
              <a:ext uri="{FF2B5EF4-FFF2-40B4-BE49-F238E27FC236}">
                <a16:creationId xmlns:a16="http://schemas.microsoft.com/office/drawing/2014/main" id="{E9F30761-86D0-DCF8-98D8-EF2EFD0FE978}"/>
              </a:ext>
            </a:extLst>
          </p:cNvPr>
          <p:cNvSpPr>
            <a:spLocks noGrp="1"/>
          </p:cNvSpPr>
          <p:nvPr>
            <p:ph idx="1"/>
          </p:nvPr>
        </p:nvSpPr>
        <p:spPr/>
        <p:txBody>
          <a:bodyPr/>
          <a:lstStyle/>
          <a:p>
            <a:r>
              <a:rPr lang="en-IN" dirty="0"/>
              <a:t>The time period after which cycle repeats itself is known as ‘sequence or cycle’</a:t>
            </a:r>
          </a:p>
          <a:p>
            <a:r>
              <a:rPr lang="en-IN" dirty="0"/>
              <a:t>The data must be sorted in ascending order of timestamp </a:t>
            </a:r>
          </a:p>
          <a:p>
            <a:r>
              <a:rPr lang="en-IN" dirty="0"/>
              <a:t>The data then must be plotted to show the trend</a:t>
            </a:r>
          </a:p>
        </p:txBody>
      </p:sp>
    </p:spTree>
    <p:extLst>
      <p:ext uri="{BB962C8B-B14F-4D97-AF65-F5344CB8AC3E}">
        <p14:creationId xmlns:p14="http://schemas.microsoft.com/office/powerpoint/2010/main" val="311767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DC8A-512D-D452-D8F8-6082CFF6716A}"/>
              </a:ext>
            </a:extLst>
          </p:cNvPr>
          <p:cNvSpPr>
            <a:spLocks noGrp="1"/>
          </p:cNvSpPr>
          <p:nvPr>
            <p:ph type="title"/>
          </p:nvPr>
        </p:nvSpPr>
        <p:spPr/>
        <p:txBody>
          <a:bodyPr/>
          <a:lstStyle/>
          <a:p>
            <a:r>
              <a:rPr lang="en-IN" dirty="0"/>
              <a:t>Data Preprocessing </a:t>
            </a:r>
            <a:r>
              <a:rPr lang="en-IN" dirty="0" err="1"/>
              <a:t>Snnipet</a:t>
            </a:r>
            <a:endParaRPr lang="en-IN" dirty="0"/>
          </a:p>
        </p:txBody>
      </p:sp>
      <p:pic>
        <p:nvPicPr>
          <p:cNvPr id="5" name="Content Placeholder 4">
            <a:extLst>
              <a:ext uri="{FF2B5EF4-FFF2-40B4-BE49-F238E27FC236}">
                <a16:creationId xmlns:a16="http://schemas.microsoft.com/office/drawing/2014/main" id="{E9AB3803-F72D-F4C6-D0D6-B50400F479A4}"/>
              </a:ext>
            </a:extLst>
          </p:cNvPr>
          <p:cNvPicPr>
            <a:picLocks noGrp="1" noChangeAspect="1"/>
          </p:cNvPicPr>
          <p:nvPr>
            <p:ph idx="1"/>
          </p:nvPr>
        </p:nvPicPr>
        <p:blipFill>
          <a:blip r:embed="rId2"/>
          <a:stretch>
            <a:fillRect/>
          </a:stretch>
        </p:blipFill>
        <p:spPr>
          <a:xfrm>
            <a:off x="3230631" y="2141853"/>
            <a:ext cx="5730737" cy="3718882"/>
          </a:xfrm>
        </p:spPr>
      </p:pic>
    </p:spTree>
    <p:extLst>
      <p:ext uri="{BB962C8B-B14F-4D97-AF65-F5344CB8AC3E}">
        <p14:creationId xmlns:p14="http://schemas.microsoft.com/office/powerpoint/2010/main" val="275552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6C2B-40E9-87E6-6A1C-65493B5C9CA4}"/>
              </a:ext>
            </a:extLst>
          </p:cNvPr>
          <p:cNvSpPr>
            <a:spLocks noGrp="1"/>
          </p:cNvSpPr>
          <p:nvPr>
            <p:ph type="title"/>
          </p:nvPr>
        </p:nvSpPr>
        <p:spPr/>
        <p:txBody>
          <a:bodyPr/>
          <a:lstStyle/>
          <a:p>
            <a:r>
              <a:rPr lang="en-IN" dirty="0"/>
              <a:t>Plotting graph</a:t>
            </a:r>
          </a:p>
        </p:txBody>
      </p:sp>
      <p:pic>
        <p:nvPicPr>
          <p:cNvPr id="1026" name="Picture 2">
            <a:extLst>
              <a:ext uri="{FF2B5EF4-FFF2-40B4-BE49-F238E27FC236}">
                <a16:creationId xmlns:a16="http://schemas.microsoft.com/office/drawing/2014/main" id="{016995C1-2ABA-421D-F96C-C8BAA07519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3399" y="2113054"/>
            <a:ext cx="4965202" cy="377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26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2FD9-A2CA-9CCD-6E49-68E97B934C53}"/>
              </a:ext>
            </a:extLst>
          </p:cNvPr>
          <p:cNvSpPr>
            <a:spLocks noGrp="1"/>
          </p:cNvSpPr>
          <p:nvPr>
            <p:ph type="title"/>
          </p:nvPr>
        </p:nvSpPr>
        <p:spPr/>
        <p:txBody>
          <a:bodyPr/>
          <a:lstStyle/>
          <a:p>
            <a:r>
              <a:rPr lang="en-IN" dirty="0"/>
              <a:t>Model Architecture for RNN</a:t>
            </a:r>
          </a:p>
        </p:txBody>
      </p:sp>
      <p:sp>
        <p:nvSpPr>
          <p:cNvPr id="3" name="Content Placeholder 2">
            <a:extLst>
              <a:ext uri="{FF2B5EF4-FFF2-40B4-BE49-F238E27FC236}">
                <a16:creationId xmlns:a16="http://schemas.microsoft.com/office/drawing/2014/main" id="{1240C976-00F0-18B5-7F52-23DE0B9C126E}"/>
              </a:ext>
            </a:extLst>
          </p:cNvPr>
          <p:cNvSpPr>
            <a:spLocks noGrp="1"/>
          </p:cNvSpPr>
          <p:nvPr>
            <p:ph idx="1"/>
          </p:nvPr>
        </p:nvSpPr>
        <p:spPr/>
        <p:txBody>
          <a:bodyPr>
            <a:normAutofit fontScale="25000" lnSpcReduction="20000"/>
          </a:bodyPr>
          <a:lstStyle/>
          <a:p>
            <a:pPr marL="0" indent="0">
              <a:buNone/>
            </a:pPr>
            <a:r>
              <a:rPr lang="en-IN" dirty="0"/>
              <a:t>_________________________________________________________________</a:t>
            </a:r>
          </a:p>
          <a:p>
            <a:pPr marL="0" indent="0">
              <a:buNone/>
            </a:pPr>
            <a:r>
              <a:rPr lang="en-IN" dirty="0"/>
              <a:t> Layer (type)                Output Shape              Param #   </a:t>
            </a:r>
          </a:p>
          <a:p>
            <a:pPr marL="0" indent="0">
              <a:buNone/>
            </a:pPr>
            <a:r>
              <a:rPr lang="en-IN" dirty="0"/>
              <a:t>=================================================================</a:t>
            </a:r>
          </a:p>
          <a:p>
            <a:pPr marL="0" indent="0">
              <a:buNone/>
            </a:pPr>
            <a:r>
              <a:rPr lang="en-IN" dirty="0"/>
              <a:t> simple_rnn_2 (</a:t>
            </a:r>
            <a:r>
              <a:rPr lang="en-IN" dirty="0" err="1"/>
              <a:t>SimpleRNN</a:t>
            </a:r>
            <a:r>
              <a:rPr lang="en-IN" dirty="0"/>
              <a:t>)    (None, 25, 256)           66304     </a:t>
            </a:r>
          </a:p>
          <a:p>
            <a:pPr marL="0" indent="0">
              <a:buNone/>
            </a:pPr>
            <a:r>
              <a:rPr lang="en-IN" dirty="0"/>
              <a:t>                                                                 </a:t>
            </a:r>
          </a:p>
          <a:p>
            <a:pPr marL="0" indent="0">
              <a:buNone/>
            </a:pPr>
            <a:r>
              <a:rPr lang="en-IN" dirty="0"/>
              <a:t> simple_rnn_3 (</a:t>
            </a:r>
            <a:r>
              <a:rPr lang="en-IN" dirty="0" err="1"/>
              <a:t>SimpleRNN</a:t>
            </a:r>
            <a:r>
              <a:rPr lang="en-IN" dirty="0"/>
              <a:t>)    (None, 25, 128)           49280     </a:t>
            </a:r>
          </a:p>
          <a:p>
            <a:pPr marL="0" indent="0">
              <a:buNone/>
            </a:pPr>
            <a:r>
              <a:rPr lang="en-IN" dirty="0"/>
              <a:t>                                                                 </a:t>
            </a:r>
          </a:p>
          <a:p>
            <a:pPr marL="0" indent="0">
              <a:buNone/>
            </a:pPr>
            <a:r>
              <a:rPr lang="en-IN" dirty="0"/>
              <a:t> flatten_2 (Flatten)         (None, 3200)              0         </a:t>
            </a:r>
          </a:p>
          <a:p>
            <a:pPr marL="0" indent="0">
              <a:buNone/>
            </a:pPr>
            <a:r>
              <a:rPr lang="en-IN" dirty="0"/>
              <a:t>                                                                 </a:t>
            </a:r>
          </a:p>
          <a:p>
            <a:pPr marL="0" indent="0">
              <a:buNone/>
            </a:pPr>
            <a:r>
              <a:rPr lang="en-IN" dirty="0"/>
              <a:t> dense_6 (Dense)             (None, 64)                204864    </a:t>
            </a:r>
          </a:p>
          <a:p>
            <a:pPr marL="0" indent="0">
              <a:buNone/>
            </a:pPr>
            <a:r>
              <a:rPr lang="en-IN" dirty="0"/>
              <a:t>                                                                 </a:t>
            </a:r>
          </a:p>
          <a:p>
            <a:pPr marL="0" indent="0">
              <a:buNone/>
            </a:pPr>
            <a:r>
              <a:rPr lang="en-IN" dirty="0"/>
              <a:t> dense_7 (Dense)             (None, 32)                2080      </a:t>
            </a:r>
          </a:p>
          <a:p>
            <a:pPr marL="0" indent="0">
              <a:buNone/>
            </a:pPr>
            <a:r>
              <a:rPr lang="en-IN" dirty="0"/>
              <a:t>                                                                 </a:t>
            </a:r>
          </a:p>
          <a:p>
            <a:pPr marL="0" indent="0">
              <a:buNone/>
            </a:pPr>
            <a:r>
              <a:rPr lang="en-IN" dirty="0"/>
              <a:t> dense_8 (Dense)             (None, 1)                 33        </a:t>
            </a:r>
          </a:p>
          <a:p>
            <a:pPr marL="0" indent="0">
              <a:buNone/>
            </a:pPr>
            <a:r>
              <a:rPr lang="en-IN" dirty="0"/>
              <a:t>                                                                 </a:t>
            </a:r>
          </a:p>
          <a:p>
            <a:pPr marL="0" indent="0">
              <a:buNone/>
            </a:pPr>
            <a:r>
              <a:rPr lang="en-IN" dirty="0"/>
              <a:t>=================================================================</a:t>
            </a:r>
          </a:p>
          <a:p>
            <a:pPr marL="0" indent="0">
              <a:buNone/>
            </a:pPr>
            <a:r>
              <a:rPr lang="en-IN" dirty="0"/>
              <a:t>Total params: 322,561</a:t>
            </a:r>
          </a:p>
          <a:p>
            <a:pPr marL="0" indent="0">
              <a:buNone/>
            </a:pPr>
            <a:r>
              <a:rPr lang="en-IN" dirty="0"/>
              <a:t>Trainable params: 322,561</a:t>
            </a:r>
          </a:p>
          <a:p>
            <a:pPr marL="0" indent="0">
              <a:buNone/>
            </a:pPr>
            <a:r>
              <a:rPr lang="en-IN" dirty="0"/>
              <a:t>Non-trainable params: 0</a:t>
            </a:r>
          </a:p>
          <a:p>
            <a:pPr marL="0" indent="0">
              <a:buNone/>
            </a:pPr>
            <a:r>
              <a:rPr lang="en-IN" dirty="0"/>
              <a:t>_________________________________________________________________</a:t>
            </a:r>
          </a:p>
        </p:txBody>
      </p:sp>
    </p:spTree>
    <p:extLst>
      <p:ext uri="{BB962C8B-B14F-4D97-AF65-F5344CB8AC3E}">
        <p14:creationId xmlns:p14="http://schemas.microsoft.com/office/powerpoint/2010/main" val="181053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5DEB-CABB-F088-416E-988CB2D3D782}"/>
              </a:ext>
            </a:extLst>
          </p:cNvPr>
          <p:cNvSpPr>
            <a:spLocks noGrp="1"/>
          </p:cNvSpPr>
          <p:nvPr>
            <p:ph type="title"/>
          </p:nvPr>
        </p:nvSpPr>
        <p:spPr/>
        <p:txBody>
          <a:bodyPr/>
          <a:lstStyle/>
          <a:p>
            <a:r>
              <a:rPr lang="en-IN" dirty="0"/>
              <a:t>Model Architecture for LSTM</a:t>
            </a:r>
          </a:p>
        </p:txBody>
      </p:sp>
      <p:sp>
        <p:nvSpPr>
          <p:cNvPr id="3" name="Content Placeholder 2">
            <a:extLst>
              <a:ext uri="{FF2B5EF4-FFF2-40B4-BE49-F238E27FC236}">
                <a16:creationId xmlns:a16="http://schemas.microsoft.com/office/drawing/2014/main" id="{C750B648-DE43-B675-B6A0-78C00352C692}"/>
              </a:ext>
            </a:extLst>
          </p:cNvPr>
          <p:cNvSpPr>
            <a:spLocks noGrp="1"/>
          </p:cNvSpPr>
          <p:nvPr>
            <p:ph idx="1"/>
          </p:nvPr>
        </p:nvSpPr>
        <p:spPr/>
        <p:txBody>
          <a:bodyPr>
            <a:normAutofit fontScale="25000" lnSpcReduction="20000"/>
          </a:bodyPr>
          <a:lstStyle/>
          <a:p>
            <a:pPr marL="0" indent="0">
              <a:buNone/>
            </a:pPr>
            <a:r>
              <a:rPr lang="en-US" dirty="0"/>
              <a:t>_________________________________________________________________</a:t>
            </a:r>
          </a:p>
          <a:p>
            <a:pPr marL="0" indent="0">
              <a:buNone/>
            </a:pPr>
            <a:r>
              <a:rPr lang="en-US" dirty="0"/>
              <a:t> Layer (type)                Output Shape              Param #   </a:t>
            </a:r>
          </a:p>
          <a:p>
            <a:pPr marL="0" indent="0">
              <a:buNone/>
            </a:pPr>
            <a:r>
              <a:rPr lang="en-US" dirty="0"/>
              <a:t>=================================================================</a:t>
            </a:r>
          </a:p>
          <a:p>
            <a:pPr marL="0" indent="0">
              <a:buNone/>
            </a:pPr>
            <a:r>
              <a:rPr lang="en-US" dirty="0"/>
              <a:t> </a:t>
            </a:r>
            <a:r>
              <a:rPr lang="en-US" dirty="0" err="1"/>
              <a:t>lstm</a:t>
            </a:r>
            <a:r>
              <a:rPr lang="en-US" dirty="0"/>
              <a:t> (LSTM)                 (None, 25, 256)           265216    </a:t>
            </a:r>
          </a:p>
          <a:p>
            <a:pPr marL="0" indent="0">
              <a:buNone/>
            </a:pPr>
            <a:r>
              <a:rPr lang="en-US" dirty="0"/>
              <a:t>                                                                 </a:t>
            </a:r>
          </a:p>
          <a:p>
            <a:pPr marL="0" indent="0">
              <a:buNone/>
            </a:pPr>
            <a:r>
              <a:rPr lang="en-US" dirty="0"/>
              <a:t> lstm_1 (LSTM)               (None, 25, 128)           197120    </a:t>
            </a:r>
          </a:p>
          <a:p>
            <a:pPr marL="0" indent="0">
              <a:buNone/>
            </a:pPr>
            <a:r>
              <a:rPr lang="en-US" dirty="0"/>
              <a:t>                                                                 </a:t>
            </a:r>
          </a:p>
          <a:p>
            <a:pPr marL="0" indent="0">
              <a:buNone/>
            </a:pPr>
            <a:r>
              <a:rPr lang="en-US" dirty="0"/>
              <a:t> flatten_3 (Flatten)         (None, 3200)              0         </a:t>
            </a:r>
          </a:p>
          <a:p>
            <a:pPr marL="0" indent="0">
              <a:buNone/>
            </a:pPr>
            <a:r>
              <a:rPr lang="en-US" dirty="0"/>
              <a:t>                                                                 </a:t>
            </a:r>
          </a:p>
          <a:p>
            <a:pPr marL="0" indent="0">
              <a:buNone/>
            </a:pPr>
            <a:r>
              <a:rPr lang="en-US" dirty="0"/>
              <a:t> dense_9 (Dense)             (None, 64)                204864    </a:t>
            </a:r>
          </a:p>
          <a:p>
            <a:pPr marL="0" indent="0">
              <a:buNone/>
            </a:pPr>
            <a:r>
              <a:rPr lang="en-US" dirty="0"/>
              <a:t>                                                                 </a:t>
            </a:r>
          </a:p>
          <a:p>
            <a:pPr marL="0" indent="0">
              <a:buNone/>
            </a:pPr>
            <a:r>
              <a:rPr lang="en-US" dirty="0"/>
              <a:t> dense_10 (Dense)            (None, 32)                2080      </a:t>
            </a:r>
          </a:p>
          <a:p>
            <a:pPr marL="0" indent="0">
              <a:buNone/>
            </a:pPr>
            <a:r>
              <a:rPr lang="en-US" dirty="0"/>
              <a:t>                                                                 </a:t>
            </a:r>
          </a:p>
          <a:p>
            <a:pPr marL="0" indent="0">
              <a:buNone/>
            </a:pPr>
            <a:r>
              <a:rPr lang="en-US" dirty="0"/>
              <a:t> dense_11 (Dense)            (None, 1)                 33        </a:t>
            </a:r>
          </a:p>
          <a:p>
            <a:pPr marL="0" indent="0">
              <a:buNone/>
            </a:pPr>
            <a:r>
              <a:rPr lang="en-US" dirty="0"/>
              <a:t>                                                                 </a:t>
            </a:r>
          </a:p>
          <a:p>
            <a:pPr marL="0" indent="0">
              <a:buNone/>
            </a:pPr>
            <a:r>
              <a:rPr lang="en-US" dirty="0"/>
              <a:t>=================================================================</a:t>
            </a:r>
          </a:p>
          <a:p>
            <a:pPr marL="0" indent="0">
              <a:buNone/>
            </a:pPr>
            <a:r>
              <a:rPr lang="en-US" dirty="0"/>
              <a:t>Total params: 669,313</a:t>
            </a:r>
          </a:p>
          <a:p>
            <a:pPr marL="0" indent="0">
              <a:buNone/>
            </a:pPr>
            <a:r>
              <a:rPr lang="en-US" dirty="0"/>
              <a:t>Trainable params: 669,313</a:t>
            </a:r>
          </a:p>
          <a:p>
            <a:pPr marL="0" indent="0">
              <a:buNone/>
            </a:pPr>
            <a:r>
              <a:rPr lang="en-US" dirty="0"/>
              <a:t>Non-trainable params: 0</a:t>
            </a:r>
          </a:p>
          <a:p>
            <a:pPr marL="0" indent="0">
              <a:buNone/>
            </a:pPr>
            <a:r>
              <a:rPr lang="en-US" dirty="0"/>
              <a:t>_________________________________________________________________</a:t>
            </a:r>
            <a:endParaRPr lang="en-IN" dirty="0"/>
          </a:p>
        </p:txBody>
      </p:sp>
    </p:spTree>
    <p:extLst>
      <p:ext uri="{BB962C8B-B14F-4D97-AF65-F5344CB8AC3E}">
        <p14:creationId xmlns:p14="http://schemas.microsoft.com/office/powerpoint/2010/main" val="56676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10D4-ABF5-EC9B-1D95-FF808AF1F859}"/>
              </a:ext>
            </a:extLst>
          </p:cNvPr>
          <p:cNvSpPr>
            <a:spLocks noGrp="1"/>
          </p:cNvSpPr>
          <p:nvPr>
            <p:ph type="title"/>
          </p:nvPr>
        </p:nvSpPr>
        <p:spPr/>
        <p:txBody>
          <a:bodyPr/>
          <a:lstStyle/>
          <a:p>
            <a:r>
              <a:rPr lang="en-IN" dirty="0"/>
              <a:t>Model Architecture for GRU</a:t>
            </a:r>
          </a:p>
        </p:txBody>
      </p:sp>
      <p:sp>
        <p:nvSpPr>
          <p:cNvPr id="3" name="Content Placeholder 2">
            <a:extLst>
              <a:ext uri="{FF2B5EF4-FFF2-40B4-BE49-F238E27FC236}">
                <a16:creationId xmlns:a16="http://schemas.microsoft.com/office/drawing/2014/main" id="{E857D14B-FEFF-EFDF-4E40-5980820E30EE}"/>
              </a:ext>
            </a:extLst>
          </p:cNvPr>
          <p:cNvSpPr>
            <a:spLocks noGrp="1"/>
          </p:cNvSpPr>
          <p:nvPr>
            <p:ph idx="1"/>
          </p:nvPr>
        </p:nvSpPr>
        <p:spPr/>
        <p:txBody>
          <a:bodyPr>
            <a:normAutofit fontScale="25000" lnSpcReduction="20000"/>
          </a:bodyPr>
          <a:lstStyle/>
          <a:p>
            <a:pPr marL="0" indent="0">
              <a:buNone/>
            </a:pPr>
            <a:r>
              <a:rPr lang="en-IN" dirty="0"/>
              <a:t>_________________________________________________________________</a:t>
            </a:r>
          </a:p>
          <a:p>
            <a:pPr marL="0" indent="0">
              <a:buNone/>
            </a:pPr>
            <a:r>
              <a:rPr lang="en-IN" dirty="0"/>
              <a:t> Layer (type)                Output Shape              Param #   </a:t>
            </a:r>
          </a:p>
          <a:p>
            <a:pPr marL="0" indent="0">
              <a:buNone/>
            </a:pPr>
            <a:r>
              <a:rPr lang="en-IN" dirty="0"/>
              <a:t>=================================================================</a:t>
            </a:r>
          </a:p>
          <a:p>
            <a:pPr marL="0" indent="0">
              <a:buNone/>
            </a:pPr>
            <a:r>
              <a:rPr lang="en-IN" dirty="0"/>
              <a:t> </a:t>
            </a:r>
            <a:r>
              <a:rPr lang="en-IN" dirty="0" err="1"/>
              <a:t>gru</a:t>
            </a:r>
            <a:r>
              <a:rPr lang="en-IN" dirty="0"/>
              <a:t> (GRU)                   (None, 25, 256)           199680    </a:t>
            </a:r>
          </a:p>
          <a:p>
            <a:pPr marL="0" indent="0">
              <a:buNone/>
            </a:pPr>
            <a:r>
              <a:rPr lang="en-IN" dirty="0"/>
              <a:t>                                                                 </a:t>
            </a:r>
          </a:p>
          <a:p>
            <a:pPr marL="0" indent="0">
              <a:buNone/>
            </a:pPr>
            <a:r>
              <a:rPr lang="en-IN" dirty="0"/>
              <a:t> gru_1 (GRU)                 (None, 25, 128)           148224    </a:t>
            </a:r>
          </a:p>
          <a:p>
            <a:pPr marL="0" indent="0">
              <a:buNone/>
            </a:pPr>
            <a:r>
              <a:rPr lang="en-IN" dirty="0"/>
              <a:t>                                                                 </a:t>
            </a:r>
          </a:p>
          <a:p>
            <a:pPr marL="0" indent="0">
              <a:buNone/>
            </a:pPr>
            <a:r>
              <a:rPr lang="en-IN" dirty="0"/>
              <a:t> flatten (Flatten)           (None, 3200)              0         </a:t>
            </a:r>
          </a:p>
          <a:p>
            <a:pPr marL="0" indent="0">
              <a:buNone/>
            </a:pPr>
            <a:r>
              <a:rPr lang="en-IN" dirty="0"/>
              <a:t>                                                                 </a:t>
            </a:r>
          </a:p>
          <a:p>
            <a:pPr marL="0" indent="0">
              <a:buNone/>
            </a:pPr>
            <a:r>
              <a:rPr lang="en-IN" dirty="0"/>
              <a:t> dense (Dense)               (None, 64)                204864    </a:t>
            </a:r>
          </a:p>
          <a:p>
            <a:pPr marL="0" indent="0">
              <a:buNone/>
            </a:pPr>
            <a:r>
              <a:rPr lang="en-IN" dirty="0"/>
              <a:t>                                                                 </a:t>
            </a:r>
          </a:p>
          <a:p>
            <a:pPr marL="0" indent="0">
              <a:buNone/>
            </a:pPr>
            <a:r>
              <a:rPr lang="en-IN" dirty="0"/>
              <a:t> dense_1 (Dense)             (None, 32)                2080      </a:t>
            </a:r>
          </a:p>
          <a:p>
            <a:pPr marL="0" indent="0">
              <a:buNone/>
            </a:pPr>
            <a:r>
              <a:rPr lang="en-IN" dirty="0"/>
              <a:t>                                                                 </a:t>
            </a:r>
          </a:p>
          <a:p>
            <a:pPr marL="0" indent="0">
              <a:buNone/>
            </a:pPr>
            <a:r>
              <a:rPr lang="en-IN" dirty="0"/>
              <a:t> dense_2 (Dense)             (None, 1)                 33        </a:t>
            </a:r>
          </a:p>
          <a:p>
            <a:pPr marL="0" indent="0">
              <a:buNone/>
            </a:pPr>
            <a:r>
              <a:rPr lang="en-IN" dirty="0"/>
              <a:t>                                                                 </a:t>
            </a:r>
          </a:p>
          <a:p>
            <a:pPr marL="0" indent="0">
              <a:buNone/>
            </a:pPr>
            <a:r>
              <a:rPr lang="en-IN" dirty="0"/>
              <a:t>=================================================================</a:t>
            </a:r>
          </a:p>
          <a:p>
            <a:pPr marL="0" indent="0">
              <a:buNone/>
            </a:pPr>
            <a:r>
              <a:rPr lang="en-IN" dirty="0"/>
              <a:t>Total params: 554,881</a:t>
            </a:r>
          </a:p>
          <a:p>
            <a:pPr marL="0" indent="0">
              <a:buNone/>
            </a:pPr>
            <a:r>
              <a:rPr lang="en-IN" dirty="0"/>
              <a:t>Trainable params: 554,881</a:t>
            </a:r>
          </a:p>
          <a:p>
            <a:pPr marL="0" indent="0">
              <a:buNone/>
            </a:pPr>
            <a:r>
              <a:rPr lang="en-IN" dirty="0"/>
              <a:t>Non-trainable params: 0</a:t>
            </a:r>
          </a:p>
          <a:p>
            <a:pPr marL="0" indent="0">
              <a:buNone/>
            </a:pPr>
            <a:r>
              <a:rPr lang="en-IN" dirty="0"/>
              <a:t>_________________________________________________________________</a:t>
            </a:r>
          </a:p>
        </p:txBody>
      </p:sp>
    </p:spTree>
    <p:extLst>
      <p:ext uri="{BB962C8B-B14F-4D97-AF65-F5344CB8AC3E}">
        <p14:creationId xmlns:p14="http://schemas.microsoft.com/office/powerpoint/2010/main" val="2876540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695</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Speed Prediction Using Various RNN Models</vt:lpstr>
      <vt:lpstr>Introduction to Time Series Dataset</vt:lpstr>
      <vt:lpstr>Terminology in Time Series</vt:lpstr>
      <vt:lpstr>Terminology in Time Series (Continued)</vt:lpstr>
      <vt:lpstr>Data Preprocessing Snnipet</vt:lpstr>
      <vt:lpstr>Plotting graph</vt:lpstr>
      <vt:lpstr>Model Architecture for RNN</vt:lpstr>
      <vt:lpstr>Model Architecture for LSTM</vt:lpstr>
      <vt:lpstr>Model Architecture for GRU</vt:lpstr>
      <vt:lpstr>Model Evaluation Metrics</vt:lpstr>
      <vt:lpstr>Changing Hyperparameters in RNN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Prediction Using Various RNN Models</dc:title>
  <dc:creator>Madhav Sharma</dc:creator>
  <cp:lastModifiedBy>Madhav Sharma</cp:lastModifiedBy>
  <cp:revision>2</cp:revision>
  <dcterms:created xsi:type="dcterms:W3CDTF">2023-11-05T12:08:59Z</dcterms:created>
  <dcterms:modified xsi:type="dcterms:W3CDTF">2023-11-08T04:57:37Z</dcterms:modified>
</cp:coreProperties>
</file>