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9711787" TargetMode="External"/><Relationship Id="rId2" Type="http://schemas.openxmlformats.org/officeDocument/2006/relationships/hyperlink" Target="https://www.researchgate.net/publication/335803493_Personality_Evaluation_and_CV_Analysis_using_Machine_Learning_Algorith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CV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95153" y="433947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Jani Madhav D –</a:t>
            </a:r>
            <a:r>
              <a:rPr lang="en-US" sz="2000" b="1" i="0" dirty="0">
                <a:solidFill>
                  <a:srgbClr val="FFFFFF"/>
                </a:solidFill>
                <a:effectLst/>
                <a:latin typeface="Roboto" panose="02000000000000000000" pitchFamily="2" charset="0"/>
              </a:rPr>
              <a:t> [Shri Labhubhai Trivedi Institute of Engineering &amp; Technology, Rajkot] – (</a:t>
            </a:r>
            <a:r>
              <a:rPr lang="en-US" sz="2000" b="1" dirty="0">
                <a:solidFill>
                  <a:schemeClr val="accent1">
                    <a:lumMod val="75000"/>
                  </a:schemeClr>
                </a:solidFill>
                <a:latin typeface="Arial"/>
                <a:cs typeface="Arial"/>
              </a:rPr>
              <a:t>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https://www.researchgate.net/publication/335803493_Personality_Evaluation_and_CV_Analysis_using_Machine_Learning_Algorithm</a:t>
            </a:r>
            <a:endParaRPr lang="en-IN" sz="2400" dirty="0"/>
          </a:p>
          <a:p>
            <a:pPr marL="305435" indent="-305435"/>
            <a:r>
              <a:rPr lang="en-IN" sz="2400" dirty="0">
                <a:hlinkClick r:id="rId3"/>
              </a:rPr>
              <a:t>https://ieeexplore.ieee.org/document/9711787</a:t>
            </a: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5" name="Picture 4">
            <a:extLst>
              <a:ext uri="{FF2B5EF4-FFF2-40B4-BE49-F238E27FC236}">
                <a16:creationId xmlns:a16="http://schemas.microsoft.com/office/drawing/2014/main" id="{F7C13911-E375-F2DC-2A34-2D05D991B599}"/>
              </a:ext>
            </a:extLst>
          </p:cNvPr>
          <p:cNvPicPr>
            <a:picLocks noChangeAspect="1"/>
          </p:cNvPicPr>
          <p:nvPr/>
        </p:nvPicPr>
        <p:blipFill>
          <a:blip r:embed="rId2"/>
          <a:stretch>
            <a:fillRect/>
          </a:stretch>
        </p:blipFill>
        <p:spPr>
          <a:xfrm>
            <a:off x="3105598" y="1304393"/>
            <a:ext cx="6582193" cy="5096407"/>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BDC3B510-8E53-9425-D55C-B382ED81EEC3}"/>
              </a:ext>
            </a:extLst>
          </p:cNvPr>
          <p:cNvPicPr>
            <a:picLocks noChangeAspect="1"/>
          </p:cNvPicPr>
          <p:nvPr/>
        </p:nvPicPr>
        <p:blipFill>
          <a:blip r:embed="rId2"/>
          <a:stretch>
            <a:fillRect/>
          </a:stretch>
        </p:blipFill>
        <p:spPr>
          <a:xfrm>
            <a:off x="2838898" y="1354214"/>
            <a:ext cx="6714677" cy="5198985"/>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000" b="1" dirty="0"/>
              <a:t>"Inefficient manual CV screening processes pose challenges in recruitment, leading to time delays and potential oversight of qualified candidates. To streamline and enhance this process, there is a need to develop an automated system for comprehensive CV analysis, leveraging NLP and machine learning techniques to improve recruitment efficiency and decision-making."</a:t>
            </a:r>
            <a:endParaRPr lang="en-IN" sz="20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a:buFont typeface="Wingdings" panose="05000000000000000000" pitchFamily="2" charset="2"/>
              <a:buChar char="v"/>
            </a:pPr>
            <a:r>
              <a:rPr lang="en-US" sz="1200" dirty="0"/>
              <a:t>"</a:t>
            </a:r>
            <a:r>
              <a:rPr lang="en-US" sz="1200" b="1" dirty="0">
                <a:latin typeface="Calibri" panose="020F0502020204030204" pitchFamily="34" charset="0"/>
                <a:ea typeface="Calibri" panose="020F0502020204030204" pitchFamily="34" charset="0"/>
                <a:cs typeface="Calibri" panose="020F0502020204030204" pitchFamily="34" charset="0"/>
              </a:rPr>
              <a:t>Our proposed solution involves developing a robust automated system that utilizes advanced Natural Language Processing (NLP) techniques and machine learning algorithms to analyze and evaluate CVs effectively. The system will first preprocess CV data to extract key information such as education, work experience, skills, and achievements. Next, it will apply NLP models to understand the context and relevance of this information to job requirements.</a:t>
            </a:r>
            <a:r>
              <a:rPr lang="en-IN" sz="1200" b="1" dirty="0">
                <a:latin typeface="Calibri"/>
                <a:ea typeface="+mn-lt"/>
                <a:cs typeface="+mn-lt"/>
              </a:rPr>
              <a:t>. The solution will consist of the following components:</a:t>
            </a:r>
            <a:endParaRPr lang="en-IN" sz="1200" b="1" dirty="0">
              <a:latin typeface="Calibri"/>
              <a:cs typeface="Calibri"/>
            </a:endParaRPr>
          </a:p>
          <a:p>
            <a:pPr marL="305435" indent="-305435"/>
            <a:r>
              <a:rPr lang="en-IN" sz="1200" b="1" u="sng" dirty="0">
                <a:latin typeface="Calibri"/>
                <a:ea typeface="+mn-lt"/>
                <a:cs typeface="+mn-lt"/>
              </a:rPr>
              <a:t>Data Preprocessing and extraction:   </a:t>
            </a:r>
          </a:p>
          <a:p>
            <a:pPr>
              <a:buFont typeface="Wingdings" panose="05000000000000000000" pitchFamily="2" charset="2"/>
              <a:buChar char="Ø"/>
            </a:pPr>
            <a:r>
              <a:rPr lang="en-US" sz="1200" b="1" dirty="0">
                <a:latin typeface="Calibri" panose="020F0502020204030204" pitchFamily="34" charset="0"/>
                <a:ea typeface="Calibri" panose="020F0502020204030204" pitchFamily="34" charset="0"/>
                <a:cs typeface="Calibri" panose="020F0502020204030204" pitchFamily="34" charset="0"/>
              </a:rPr>
              <a:t> Develop algorithms to preprocess CVs and extract key information such as education, work experience, skills, and achievements using NLP techniques.</a:t>
            </a:r>
          </a:p>
          <a:p>
            <a:pPr>
              <a:buFont typeface="Wingdings" panose="05000000000000000000" pitchFamily="2" charset="2"/>
              <a:buChar char="Ø"/>
            </a:pPr>
            <a:r>
              <a:rPr lang="en-US" sz="1200" b="1" dirty="0">
                <a:latin typeface="Calibri" panose="020F0502020204030204" pitchFamily="34" charset="0"/>
                <a:ea typeface="Calibri" panose="020F0502020204030204" pitchFamily="34" charset="0"/>
                <a:cs typeface="Calibri" panose="020F0502020204030204" pitchFamily="34" charset="0"/>
              </a:rPr>
              <a:t>Normalize and structure extracted data into a standardized format for analysis.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u="sng" dirty="0">
                <a:latin typeface="Calibri"/>
                <a:ea typeface="+mn-lt"/>
                <a:cs typeface="+mn-lt"/>
              </a:rPr>
              <a:t>Semantic Understanding and Matching:</a:t>
            </a:r>
            <a:endParaRPr lang="en-IN" sz="1200" b="1" u="sng" dirty="0">
              <a:latin typeface="Calibri"/>
              <a:cs typeface="Calibri"/>
            </a:endParaRPr>
          </a:p>
          <a:p>
            <a:pPr marL="305920" indent="-305435">
              <a:buFont typeface="Wingdings" panose="05000000000000000000" pitchFamily="2" charset="2"/>
              <a:buChar char="Ø"/>
            </a:pPr>
            <a:r>
              <a:rPr lang="en-US" sz="1200" b="1" dirty="0">
                <a:latin typeface="Calibri" panose="020F0502020204030204" pitchFamily="34" charset="0"/>
                <a:ea typeface="Calibri" panose="020F0502020204030204" pitchFamily="34" charset="0"/>
                <a:cs typeface="Calibri" panose="020F0502020204030204" pitchFamily="34" charset="0"/>
              </a:rPr>
              <a:t>Implement advanced NLP models to understand the semantic context of extracted information relative to job requirements.</a:t>
            </a:r>
          </a:p>
          <a:p>
            <a:pPr marL="305920" indent="-305435">
              <a:buFont typeface="Wingdings" panose="05000000000000000000" pitchFamily="2" charset="2"/>
              <a:buChar char="Ø"/>
            </a:pPr>
            <a:r>
              <a:rPr lang="en-US" sz="1200" b="1" dirty="0">
                <a:latin typeface="Calibri" panose="020F0502020204030204" pitchFamily="34" charset="0"/>
                <a:ea typeface="Calibri" panose="020F0502020204030204" pitchFamily="34" charset="0"/>
                <a:cs typeface="Calibri" panose="020F0502020204030204" pitchFamily="34" charset="0"/>
              </a:rPr>
              <a:t>Develop algorithms to match CV content with specific job descriptions, assessing relevance and suitability</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u="sng" dirty="0">
                <a:latin typeface="Calibri"/>
                <a:ea typeface="+mn-lt"/>
                <a:cs typeface="+mn-lt"/>
              </a:rPr>
              <a:t>Machine Learning Algorithm:</a:t>
            </a:r>
            <a:endParaRPr lang="en-IN" sz="1200" b="1" u="sng" dirty="0">
              <a:latin typeface="Calibri"/>
              <a:cs typeface="Calibri"/>
            </a:endParaRPr>
          </a:p>
          <a:p>
            <a:pPr marL="305920" indent="-305435">
              <a:buFont typeface="Wingdings" panose="05000000000000000000" pitchFamily="2" charset="2"/>
              <a:buChar char="Ø"/>
            </a:pPr>
            <a:r>
              <a:rPr lang="en-US" sz="1200" b="1" dirty="0">
                <a:latin typeface="Calibri" panose="020F0502020204030204" pitchFamily="34" charset="0"/>
                <a:ea typeface="Calibri" panose="020F0502020204030204" pitchFamily="34" charset="0"/>
                <a:cs typeface="Calibri" panose="020F0502020204030204" pitchFamily="34" charset="0"/>
              </a:rPr>
              <a:t>Utilize machine learning algorithms (such as classification and ranking models) to evaluate CVs based on predefined criteria and job-specific attributes.</a:t>
            </a:r>
            <a:r>
              <a:rPr lang="en-IN" sz="1200" b="1" dirty="0">
                <a:latin typeface="Calibri" panose="020F0502020204030204" pitchFamily="34" charset="0"/>
                <a:ea typeface="Calibri" panose="020F0502020204030204" pitchFamily="34" charset="0"/>
                <a:cs typeface="Calibri" panose="020F0502020204030204" pitchFamily="34" charset="0"/>
              </a:rPr>
              <a:t>.</a:t>
            </a:r>
          </a:p>
          <a:p>
            <a:pPr marL="305920" indent="-305435">
              <a:buFont typeface="Wingdings" panose="05000000000000000000" pitchFamily="2" charset="2"/>
              <a:buChar char="Ø"/>
            </a:pPr>
            <a:r>
              <a:rPr lang="en-US" sz="1200" b="1" dirty="0">
                <a:latin typeface="Calibri"/>
                <a:ea typeface="+mn-lt"/>
                <a:cs typeface="+mn-lt"/>
              </a:rPr>
              <a:t>Train models on labeled data to predict candidate suitability and rank applicants accordingly.</a:t>
            </a:r>
            <a:r>
              <a:rPr lang="en-IN" sz="1200" b="1" dirty="0">
                <a:latin typeface="Calibri"/>
                <a:ea typeface="+mn-lt"/>
                <a:cs typeface="+mn-lt"/>
              </a:rPr>
              <a:t>.</a:t>
            </a:r>
            <a:endParaRPr lang="en-IN" sz="1200" b="1" dirty="0">
              <a:latin typeface="Calibri"/>
              <a:cs typeface="Calibri"/>
            </a:endParaRPr>
          </a:p>
          <a:p>
            <a:pPr marL="305435" indent="-305435"/>
            <a:r>
              <a:rPr lang="en-US" sz="1200" b="1" u="sng" dirty="0">
                <a:latin typeface="Calibri" panose="020F0502020204030204" pitchFamily="34" charset="0"/>
                <a:ea typeface="Calibri" panose="020F0502020204030204" pitchFamily="34" charset="0"/>
                <a:cs typeface="Calibri" panose="020F0502020204030204" pitchFamily="34" charset="0"/>
              </a:rPr>
              <a:t>Continuous Improvement and Feedback Mechanisms:</a:t>
            </a:r>
            <a:endParaRPr lang="en-IN" sz="1200" b="1" u="sng" dirty="0">
              <a:latin typeface="Calibri" panose="020F0502020204030204" pitchFamily="34" charset="0"/>
              <a:ea typeface="Calibri" panose="020F0502020204030204" pitchFamily="34" charset="0"/>
              <a:cs typeface="Calibri" panose="020F0502020204030204" pitchFamily="34" charset="0"/>
            </a:endParaRPr>
          </a:p>
          <a:p>
            <a:pPr marL="305920" indent="-305435">
              <a:buFont typeface="Wingdings" panose="05000000000000000000" pitchFamily="2" charset="2"/>
              <a:buChar char="Ø"/>
            </a:pPr>
            <a:r>
              <a:rPr lang="en-US" sz="1200" b="1" dirty="0">
                <a:latin typeface="Calibri"/>
                <a:ea typeface="+mn-lt"/>
                <a:cs typeface="+mn-lt"/>
              </a:rPr>
              <a:t>Incorporate mechanisms for feedback from recruiters to continuously improve the accuracy and effectiveness of the CV analysis system.</a:t>
            </a:r>
          </a:p>
          <a:p>
            <a:pPr marL="305920" indent="-305435">
              <a:buFont typeface="Wingdings" panose="05000000000000000000" pitchFamily="2" charset="2"/>
              <a:buChar char="Ø"/>
            </a:pPr>
            <a:r>
              <a:rPr lang="en-US" sz="1200" b="1" dirty="0">
                <a:latin typeface="Calibri"/>
                <a:ea typeface="+mn-lt"/>
                <a:cs typeface="+mn-lt"/>
              </a:rPr>
              <a:t>Implement automated learning processes to adapt to evolving recruitment trends and job market dynamics</a:t>
            </a:r>
            <a:r>
              <a:rPr lang="en-IN" sz="1200" b="1" dirty="0">
                <a:latin typeface="Calibri"/>
                <a:ea typeface="+mn-lt"/>
                <a:cs typeface="+mn-lt"/>
              </a:rPr>
              <a:t>.</a:t>
            </a:r>
            <a:endParaRPr lang="en-IN" sz="1200" b="1" dirty="0">
              <a:latin typeface="Calibri"/>
              <a:cs typeface="Calibri"/>
            </a:endParaRPr>
          </a:p>
          <a:p>
            <a:pPr>
              <a:buFont typeface="Wingdings" panose="05000000000000000000" pitchFamily="2" charset="2"/>
              <a:buChar char="§"/>
            </a:pPr>
            <a:r>
              <a:rPr lang="en-IN" sz="1200" b="1" u="sng" dirty="0">
                <a:latin typeface="Calibri" panose="020F0502020204030204" pitchFamily="34" charset="0"/>
                <a:ea typeface="Calibri" panose="020F0502020204030204" pitchFamily="34" charset="0"/>
                <a:cs typeface="Calibri" panose="020F0502020204030204" pitchFamily="34" charset="0"/>
              </a:rPr>
              <a:t>Benefits and Outcomes:</a:t>
            </a:r>
          </a:p>
          <a:p>
            <a:pPr>
              <a:buFont typeface="Wingdings" panose="05000000000000000000" pitchFamily="2" charset="2"/>
              <a:buChar char="Ø"/>
            </a:pPr>
            <a:r>
              <a:rPr lang="en-US" sz="1200" b="1" dirty="0">
                <a:latin typeface="Calibri" panose="020F0502020204030204" pitchFamily="34" charset="0"/>
                <a:ea typeface="Calibri" panose="020F0502020204030204" pitchFamily="34" charset="0"/>
                <a:cs typeface="Calibri" panose="020F0502020204030204" pitchFamily="34" charset="0"/>
              </a:rPr>
              <a:t>Improve decision-making accuracy and reduce the likelihood of overlooking qualified candidates.</a:t>
            </a:r>
          </a:p>
          <a:p>
            <a:pPr>
              <a:buFont typeface="Wingdings" panose="05000000000000000000" pitchFamily="2" charset="2"/>
              <a:buChar char="Ø"/>
            </a:pPr>
            <a:r>
              <a:rPr lang="en-US" sz="1200" b="1" dirty="0">
                <a:latin typeface="Calibri" panose="020F0502020204030204" pitchFamily="34" charset="0"/>
                <a:ea typeface="Calibri" panose="020F0502020204030204" pitchFamily="34" charset="0"/>
                <a:cs typeface="Calibri" panose="020F0502020204030204" pitchFamily="34" charset="0"/>
              </a:rPr>
              <a:t>Enhance overall recruitment efficiency, leading to faster hiring cycles and improved candidate experience.</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
        <p:nvSpPr>
          <p:cNvPr id="8" name="Rectangle 5">
            <a:extLst>
              <a:ext uri="{FF2B5EF4-FFF2-40B4-BE49-F238E27FC236}">
                <a16:creationId xmlns:a16="http://schemas.microsoft.com/office/drawing/2014/main" id="{9EC294FA-49E3-17A9-25F8-917ACB8B875B}"/>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a:bodyPr>
          <a:lstStyle/>
          <a:p>
            <a:pPr marL="0" indent="0">
              <a:buNone/>
            </a:pPr>
            <a:endParaRPr lang="en-IN" sz="1800" b="1" dirty="0">
              <a:solidFill>
                <a:srgbClr val="0F0F0F"/>
              </a:solidFill>
              <a:ea typeface="+mn-lt"/>
              <a:cs typeface="+mn-lt"/>
            </a:endParaRPr>
          </a:p>
          <a:p>
            <a:pPr marL="0" indent="0">
              <a:buNone/>
            </a:pPr>
            <a:r>
              <a:rPr lang="en-IN" sz="1800" b="1" dirty="0">
                <a:solidFill>
                  <a:srgbClr val="0F0F0F"/>
                </a:solidFill>
                <a:ea typeface="+mn-lt"/>
                <a:cs typeface="+mn-lt"/>
              </a:rPr>
              <a:t>The "System Approach" section outlines the overall strategy and methodology for developing and implementing the CV Analysis . Here's a suggested structure for this section:</a:t>
            </a:r>
          </a:p>
          <a:p>
            <a:pPr>
              <a:buFont typeface="Wingdings" panose="05000000000000000000" pitchFamily="2" charset="2"/>
              <a:buChar char="v"/>
            </a:pPr>
            <a:r>
              <a:rPr lang="en-US" sz="1600" b="1" dirty="0">
                <a:latin typeface="Calibri" panose="020F0502020204030204" pitchFamily="34" charset="0"/>
                <a:ea typeface="Calibri" panose="020F0502020204030204" pitchFamily="34" charset="0"/>
                <a:cs typeface="Calibri" panose="020F0502020204030204" pitchFamily="34" charset="0"/>
              </a:rPr>
              <a:t>Data Acquisition and Storage </a:t>
            </a:r>
            <a:r>
              <a:rPr lang="en-US" sz="1600" dirty="0">
                <a:latin typeface="Calibri" panose="020F0502020204030204" pitchFamily="34" charset="0"/>
                <a:ea typeface="Calibri" panose="020F0502020204030204" pitchFamily="34" charset="0"/>
                <a:cs typeface="Calibri" panose="020F0502020204030204" pitchFamily="34" charset="0"/>
              </a:rPr>
              <a:t>:Collect CV data from various sources and store it securely.</a:t>
            </a:r>
          </a:p>
          <a:p>
            <a:pPr>
              <a:buFont typeface="Wingdings" panose="05000000000000000000" pitchFamily="2" charset="2"/>
              <a:buChar char="v"/>
            </a:pPr>
            <a:r>
              <a:rPr lang="en-US" sz="1600" b="1" dirty="0"/>
              <a:t>Data Preprocessing and Standardization :</a:t>
            </a:r>
            <a:r>
              <a:rPr lang="en-US" sz="1600" dirty="0"/>
              <a:t>Extract and standardize key information from CVs using NLP techniques.</a:t>
            </a:r>
          </a:p>
          <a:p>
            <a:pPr>
              <a:buFont typeface="Wingdings" panose="05000000000000000000" pitchFamily="2" charset="2"/>
              <a:buChar char="v"/>
            </a:pPr>
            <a:r>
              <a:rPr lang="en-US" sz="1600" b="1" dirty="0"/>
              <a:t>Machine Learning Models for CV Analysis :</a:t>
            </a:r>
            <a:r>
              <a:rPr lang="en-US" sz="1600" dirty="0"/>
              <a:t>Develop models to evaluate CVs against job requirements and rank candidates.</a:t>
            </a:r>
          </a:p>
          <a:p>
            <a:pPr>
              <a:buFont typeface="Wingdings" panose="05000000000000000000" pitchFamily="2" charset="2"/>
              <a:buChar char="v"/>
            </a:pPr>
            <a:r>
              <a:rPr lang="en-US" sz="1600" b="1" dirty="0">
                <a:latin typeface="Calibri" panose="020F0502020204030204" pitchFamily="34" charset="0"/>
                <a:ea typeface="Calibri" panose="020F0502020204030204" pitchFamily="34" charset="0"/>
                <a:cs typeface="Calibri" panose="020F0502020204030204" pitchFamily="34" charset="0"/>
              </a:rPr>
              <a:t>Integration with Recruitment Workflow </a:t>
            </a:r>
            <a:r>
              <a:rPr lang="en-US" sz="1600" dirty="0"/>
              <a:t>:Integrate CV analysis capabilities with existing recruitment systems for seamless operation.</a:t>
            </a:r>
          </a:p>
          <a:p>
            <a:pPr>
              <a:buFont typeface="Wingdings" panose="05000000000000000000" pitchFamily="2" charset="2"/>
              <a:buChar char="v"/>
            </a:pPr>
            <a:r>
              <a:rPr lang="en-US" sz="1600" b="1" dirty="0">
                <a:latin typeface="Calibri" panose="020F0502020204030204" pitchFamily="34" charset="0"/>
                <a:ea typeface="Calibri" panose="020F0502020204030204" pitchFamily="34" charset="0"/>
                <a:cs typeface="Calibri" panose="020F0502020204030204" pitchFamily="34" charset="0"/>
              </a:rPr>
              <a:t>User Interface and Visualization </a:t>
            </a:r>
            <a:r>
              <a:rPr lang="en-US" sz="1600" dirty="0"/>
              <a:t>:Design intuitive interfaces and dashboards for recruiters to view and interpret analysis results.</a:t>
            </a:r>
          </a:p>
          <a:p>
            <a:pPr>
              <a:buFont typeface="Wingdings" panose="05000000000000000000" pitchFamily="2" charset="2"/>
              <a:buChar char="v"/>
            </a:pPr>
            <a:r>
              <a:rPr lang="en-US" sz="1600" b="1" dirty="0">
                <a:latin typeface="Calibri" panose="020F0502020204030204" pitchFamily="34" charset="0"/>
                <a:ea typeface="Calibri" panose="020F0502020204030204" pitchFamily="34" charset="0"/>
                <a:cs typeface="Calibri" panose="020F0502020204030204" pitchFamily="34" charset="0"/>
              </a:rPr>
              <a:t>Security, Privacy, and Bias Mitigation </a:t>
            </a:r>
            <a:r>
              <a:rPr lang="en-US" sz="1600" dirty="0"/>
              <a:t>:Ensure data security, privacy compliance, and implement bias detection/mitigation measures.</a:t>
            </a:r>
          </a:p>
          <a:p>
            <a:pPr>
              <a:buFont typeface="Wingdings" panose="05000000000000000000" pitchFamily="2" charset="2"/>
              <a:buChar char="v"/>
            </a:pPr>
            <a:r>
              <a:rPr lang="en-US" sz="1600" b="1" dirty="0">
                <a:latin typeface="Calibri" panose="020F0502020204030204" pitchFamily="34" charset="0"/>
                <a:ea typeface="Calibri" panose="020F0502020204030204" pitchFamily="34" charset="0"/>
                <a:cs typeface="Calibri" panose="020F0502020204030204" pitchFamily="34" charset="0"/>
              </a:rPr>
              <a:t>Continuous Improvement and Feedback Mechanisms </a:t>
            </a:r>
            <a:r>
              <a:rPr lang="en-US" sz="1600" dirty="0"/>
              <a:t>:Gather feedback to iterate and improve system accuracy and usability.</a:t>
            </a:r>
          </a:p>
          <a:p>
            <a:pPr>
              <a:buFont typeface="Wingdings" panose="05000000000000000000" pitchFamily="2" charset="2"/>
              <a:buChar char="v"/>
            </a:pPr>
            <a:r>
              <a:rPr lang="en-US" sz="1600" b="1" dirty="0">
                <a:latin typeface="Calibri" panose="020F0502020204030204" pitchFamily="34" charset="0"/>
                <a:ea typeface="Calibri" panose="020F0502020204030204" pitchFamily="34" charset="0"/>
                <a:cs typeface="Calibri" panose="020F0502020204030204" pitchFamily="34" charset="0"/>
              </a:rPr>
              <a:t>Deployment and Scalability </a:t>
            </a:r>
            <a:r>
              <a:rPr lang="en-US" sz="1600" dirty="0"/>
              <a:t>:Deploy on scalable infrastructure to handle increasing volumes of CVs efficiently.</a:t>
            </a:r>
          </a:p>
          <a:p>
            <a:endParaRPr lang="en-US" dirty="0"/>
          </a:p>
          <a:p>
            <a:pPr>
              <a:buFont typeface="Wingdings" panose="05000000000000000000" pitchFamily="2" charset="2"/>
              <a:buChar char="v"/>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40000" lnSpcReduction="20000"/>
          </a:bodyPr>
          <a:lstStyle/>
          <a:p>
            <a:pPr marL="0" indent="0">
              <a:buNone/>
            </a:pPr>
            <a:r>
              <a:rPr lang="en-IN" sz="3500" dirty="0">
                <a:latin typeface="Calibri" panose="020F0502020204030204" pitchFamily="34" charset="0"/>
                <a:ea typeface="Calibri" panose="020F0502020204030204" pitchFamily="34" charset="0"/>
                <a:cs typeface="Calibri" panose="020F0502020204030204" pitchFamily="34" charset="0"/>
              </a:rPr>
              <a:t>In the Algorithm section, describe the machine learning algorithm chosen for CV Analysis. Here's an example structure for this section:</a:t>
            </a:r>
          </a:p>
          <a:p>
            <a:pPr>
              <a:buFont typeface="Wingdings" panose="05000000000000000000" pitchFamily="2" charset="2"/>
              <a:buChar char="v"/>
            </a:pPr>
            <a:r>
              <a:rPr lang="en-IN" sz="3500" b="1" dirty="0">
                <a:latin typeface="Calibri" panose="020F0502020204030204" pitchFamily="34" charset="0"/>
                <a:ea typeface="Calibri" panose="020F0502020204030204" pitchFamily="34" charset="0"/>
                <a:cs typeface="Calibri" panose="020F0502020204030204" pitchFamily="34" charset="0"/>
              </a:rPr>
              <a:t>Algorithm Selection:</a:t>
            </a:r>
          </a:p>
          <a:p>
            <a:pPr>
              <a:buFont typeface="Wingdings" panose="05000000000000000000" pitchFamily="2" charset="2"/>
              <a:buChar char="§"/>
            </a:pPr>
            <a:r>
              <a:rPr lang="en-US" sz="3500" dirty="0">
                <a:latin typeface="Calibri" panose="020F0502020204030204" pitchFamily="34" charset="0"/>
                <a:ea typeface="Calibri" panose="020F0502020204030204" pitchFamily="34" charset="0"/>
                <a:cs typeface="Calibri" panose="020F0502020204030204" pitchFamily="34" charset="0"/>
              </a:rPr>
              <a:t>Selection of algorithms should be task-based, for instance: NLP in the case of text processing, machine learning in the case of classification.</a:t>
            </a:r>
          </a:p>
          <a:p>
            <a:pPr>
              <a:buFont typeface="Wingdings" panose="05000000000000000000" pitchFamily="2" charset="2"/>
              <a:buChar char="§"/>
            </a:pPr>
            <a:r>
              <a:rPr lang="en-US" sz="3500" dirty="0">
                <a:latin typeface="Calibri" panose="020F0502020204030204" pitchFamily="34" charset="0"/>
                <a:ea typeface="Calibri" panose="020F0502020204030204" pitchFamily="34" charset="0"/>
                <a:cs typeface="Calibri" panose="020F0502020204030204" pitchFamily="34" charset="0"/>
              </a:rPr>
              <a:t>Represent texts with algorithms such as TF-IDF and word embeddings like Word2Vec and </a:t>
            </a:r>
            <a:r>
              <a:rPr lang="en-US" sz="3500" dirty="0" err="1">
                <a:latin typeface="Calibri" panose="020F0502020204030204" pitchFamily="34" charset="0"/>
                <a:ea typeface="Calibri" panose="020F0502020204030204" pitchFamily="34" charset="0"/>
                <a:cs typeface="Calibri" panose="020F0502020204030204" pitchFamily="34" charset="0"/>
              </a:rPr>
              <a:t>GloVe</a:t>
            </a:r>
            <a:r>
              <a:rPr lang="en-US" sz="3500" dirty="0">
                <a:latin typeface="Calibri" panose="020F0502020204030204" pitchFamily="34" charset="0"/>
                <a:ea typeface="Calibri" panose="020F0502020204030204" pitchFamily="34" charset="0"/>
                <a:cs typeface="Calibri" panose="020F0502020204030204" pitchFamily="34" charset="0"/>
              </a:rPr>
              <a:t>.</a:t>
            </a:r>
          </a:p>
          <a:p>
            <a:pPr>
              <a:buFont typeface="Wingdings" panose="05000000000000000000" pitchFamily="2" charset="2"/>
              <a:buChar char="§"/>
            </a:pPr>
            <a:r>
              <a:rPr lang="en-US" sz="3500" dirty="0">
                <a:latin typeface="Calibri" panose="020F0502020204030204" pitchFamily="34" charset="0"/>
                <a:ea typeface="Calibri" panose="020F0502020204030204" pitchFamily="34" charset="0"/>
                <a:cs typeface="Calibri" panose="020F0502020204030204" pitchFamily="34" charset="0"/>
              </a:rPr>
              <a:t>Classify candidates using classification algorithms, such as SVM or Random Forest, and rank candidate preferences.</a:t>
            </a:r>
          </a:p>
          <a:p>
            <a:pPr>
              <a:buFont typeface="Wingdings" panose="05000000000000000000" pitchFamily="2" charset="2"/>
              <a:buChar char="§"/>
            </a:pPr>
            <a:r>
              <a:rPr lang="en-US" sz="3500" dirty="0">
                <a:latin typeface="Calibri" panose="020F0502020204030204" pitchFamily="34" charset="0"/>
                <a:ea typeface="Calibri" panose="020F0502020204030204" pitchFamily="34" charset="0"/>
                <a:cs typeface="Calibri" panose="020F0502020204030204" pitchFamily="34" charset="0"/>
              </a:rPr>
              <a:t>Implement NLP techniques such as named entity recognition and sentiment analysis in a resume information extractor.</a:t>
            </a:r>
            <a:endParaRPr lang="en-IN" sz="35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3500" b="1" dirty="0">
                <a:latin typeface="Calibri" panose="020F0502020204030204" pitchFamily="34" charset="0"/>
                <a:ea typeface="Calibri" panose="020F0502020204030204" pitchFamily="34" charset="0"/>
                <a:cs typeface="Calibri" panose="020F0502020204030204" pitchFamily="34" charset="0"/>
              </a:rPr>
              <a:t>Deployment Strategy:</a:t>
            </a:r>
          </a:p>
          <a:p>
            <a:pPr marL="305435" indent="-305435"/>
            <a:r>
              <a:rPr lang="en-US" sz="3500" dirty="0">
                <a:latin typeface="Calibri" panose="020F0502020204030204" pitchFamily="34" charset="0"/>
                <a:ea typeface="Calibri" panose="020F0502020204030204" pitchFamily="34" charset="0"/>
                <a:cs typeface="Calibri" panose="020F0502020204030204" pitchFamily="34" charset="0"/>
              </a:rPr>
              <a:t>Deploy the system on a cloud service that can grow with us, like AWS or Azure. This way, we can add more resources when we need them, and it's easier to manage everything.</a:t>
            </a:r>
          </a:p>
          <a:p>
            <a:pPr marL="305435" indent="-305435"/>
            <a:r>
              <a:rPr lang="en-US" sz="3500" dirty="0">
                <a:latin typeface="Calibri" panose="020F0502020204030204" pitchFamily="34" charset="0"/>
                <a:ea typeface="Calibri" panose="020F0502020204030204" pitchFamily="34" charset="0"/>
                <a:cs typeface="Calibri" panose="020F0502020204030204" pitchFamily="34" charset="0"/>
              </a:rPr>
              <a:t>Use container technology, like Docker, to package up each part of the application. That way, we can move them around easily and make sure they always work the same way, no matter where they are.</a:t>
            </a:r>
          </a:p>
          <a:p>
            <a:pPr marL="305435" indent="-305435"/>
            <a:r>
              <a:rPr lang="en-US" sz="3500" dirty="0">
                <a:latin typeface="Calibri" panose="020F0502020204030204" pitchFamily="34" charset="0"/>
                <a:ea typeface="Calibri" panose="020F0502020204030204" pitchFamily="34" charset="0"/>
                <a:cs typeface="Calibri" panose="020F0502020204030204" pitchFamily="34" charset="0"/>
              </a:rPr>
              <a:t>Make sure our system can talk to other recruitment tools we might be using, like ATS, by creating APIs that follow the REST pattern. This way, it'll be really easy for other systems to work with ours.</a:t>
            </a:r>
          </a:p>
          <a:p>
            <a:pPr marL="305435" indent="-305435"/>
            <a:r>
              <a:rPr lang="en-US" sz="3500" dirty="0">
                <a:latin typeface="Calibri" panose="020F0502020204030204" pitchFamily="34" charset="0"/>
                <a:ea typeface="Calibri" panose="020F0502020204030204" pitchFamily="34" charset="0"/>
                <a:cs typeface="Calibri" panose="020F0502020204030204" pitchFamily="34" charset="0"/>
              </a:rPr>
              <a:t>Keep our users' information safe by using encryption and making sure only the right people can access it. We also need to follow any rules or regulations that might be in place, like GDPR.</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The objectives of the CV analysis project are to deliver a number of important benefits, that will transform the efficiency and effectiveness of a recruitment process. The project hopes to significantly reduce the time-to-hire and manual effort associated with CV screening and evaluation by assisting automation &amp; optimization of these processes in recruitment practice. The goal of the project is to improve representation by increasing objectivity in the candidate review process, and subsequently minimizing any biases due to ignoring qualified applicants, through the application of machine learning-based algorithms. The tool directly integrates with Taleo to establish regularized procedures in workflows and data handling as part of recruitment operations. Finally, continuous improvement levers incorporating feedback loops and iterative model refinements will mean that the system is always learning and refining itself to change patterns in hiring and evolving market landscapes.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latin typeface="Calibri" panose="020F0502020204030204" pitchFamily="34" charset="0"/>
                <a:ea typeface="Calibri" panose="020F0502020204030204" pitchFamily="34" charset="0"/>
                <a:cs typeface="Calibri" panose="020F0502020204030204" pitchFamily="34" charset="0"/>
              </a:rPr>
              <a:t>So, in conclusion - this is the CV analysis project that plans to change the way recruitments are carried with Automation comprising of data. Using technologies like NLP and ML, it aims to automate CV screening, increase decision-making correctness, and save time. Cloud-native &amp;device agnostic, adaptable with scalable backend and highly secure infrastructure, the project is intent on delivering lockdown solutions which are compliant and feature a high rate of integration with existing systems. It raises the bar on candidate experience through equitable consideration and incremental advancement, committed to enhancing hiring performance as well organizational competitiveness in the evolving talent eco-system.</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000" dirty="0">
                <a:latin typeface="Calibri" panose="020F0502020204030204" pitchFamily="34" charset="0"/>
                <a:ea typeface="Calibri" panose="020F0502020204030204" pitchFamily="34" charset="0"/>
                <a:cs typeface="Calibri" panose="020F0502020204030204" pitchFamily="34" charset="0"/>
              </a:rPr>
              <a:t>﻿In the close to future, the CV search industry can be superior with the aid of AI integration for deeper information of context, multi-channel search including textual content and media, personalized search for records a planned, improved bias assessment, actual-time analytics for sturdy talent control, seamless integration with HR analytics, improved user revel in, information compliance so, international research Purposeless instructional collaboration, and automatic comments mechanisms for transparency and participation. These upgrades intention to improve recruitment efficiency and choice-making at the same time as making sure impartiality and confidentiality.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Project template (1)</Template>
  <TotalTime>0</TotalTime>
  <Words>1253</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Roboto</vt:lpstr>
      <vt:lpstr>Wingdings</vt:lpstr>
      <vt:lpstr>Wingdings 2</vt:lpstr>
      <vt:lpstr>DividendVTI</vt:lpstr>
      <vt:lpstr>CV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Analysis</dc:title>
  <dc:creator>madhav jani</dc:creator>
  <cp:lastModifiedBy>madhav jani</cp:lastModifiedBy>
  <cp:revision>1</cp:revision>
  <dcterms:created xsi:type="dcterms:W3CDTF">2024-06-24T13:24:04Z</dcterms:created>
  <dcterms:modified xsi:type="dcterms:W3CDTF">2024-06-24T13:24:32Z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