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2" r:id="rId7"/>
    <p:sldId id="270" r:id="rId8"/>
    <p:sldId id="263" r:id="rId9"/>
    <p:sldId id="264" r:id="rId10"/>
    <p:sldId id="266" r:id="rId11"/>
    <p:sldId id="267"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har sagar" userId="847463634e15eb0e" providerId="LiveId" clId="{D6DD7C28-9B36-4F55-833D-8C6D59263BBA}"/>
    <pc:docChg chg="custSel addSld delSld modSld sldOrd">
      <pc:chgData name="sridhar sagar" userId="847463634e15eb0e" providerId="LiveId" clId="{D6DD7C28-9B36-4F55-833D-8C6D59263BBA}" dt="2023-08-02T05:56:31.291" v="2685" actId="20577"/>
      <pc:docMkLst>
        <pc:docMk/>
      </pc:docMkLst>
      <pc:sldChg chg="modSp new mod">
        <pc:chgData name="sridhar sagar" userId="847463634e15eb0e" providerId="LiveId" clId="{D6DD7C28-9B36-4F55-833D-8C6D59263BBA}" dt="2023-08-02T03:58:13.926" v="95" actId="1076"/>
        <pc:sldMkLst>
          <pc:docMk/>
          <pc:sldMk cId="1689943177" sldId="256"/>
        </pc:sldMkLst>
        <pc:spChg chg="mod">
          <ac:chgData name="sridhar sagar" userId="847463634e15eb0e" providerId="LiveId" clId="{D6DD7C28-9B36-4F55-833D-8C6D59263BBA}" dt="2023-08-02T03:57:46.458" v="68" actId="20577"/>
          <ac:spMkLst>
            <pc:docMk/>
            <pc:sldMk cId="1689943177" sldId="256"/>
            <ac:spMk id="2" creationId="{F601397E-DF8C-66CC-3247-24D81174D021}"/>
          </ac:spMkLst>
        </pc:spChg>
        <pc:spChg chg="mod">
          <ac:chgData name="sridhar sagar" userId="847463634e15eb0e" providerId="LiveId" clId="{D6DD7C28-9B36-4F55-833D-8C6D59263BBA}" dt="2023-08-02T03:58:13.926" v="95" actId="1076"/>
          <ac:spMkLst>
            <pc:docMk/>
            <pc:sldMk cId="1689943177" sldId="256"/>
            <ac:spMk id="3" creationId="{36312609-9B49-9D9B-A8A2-8BFD57AD628F}"/>
          </ac:spMkLst>
        </pc:spChg>
      </pc:sldChg>
      <pc:sldChg chg="modSp new mod">
        <pc:chgData name="sridhar sagar" userId="847463634e15eb0e" providerId="LiveId" clId="{D6DD7C28-9B36-4F55-833D-8C6D59263BBA}" dt="2023-08-02T04:19:59.743" v="909" actId="1076"/>
        <pc:sldMkLst>
          <pc:docMk/>
          <pc:sldMk cId="511128076" sldId="257"/>
        </pc:sldMkLst>
        <pc:spChg chg="mod">
          <ac:chgData name="sridhar sagar" userId="847463634e15eb0e" providerId="LiveId" clId="{D6DD7C28-9B36-4F55-833D-8C6D59263BBA}" dt="2023-08-02T04:19:59.743" v="909" actId="1076"/>
          <ac:spMkLst>
            <pc:docMk/>
            <pc:sldMk cId="511128076" sldId="257"/>
            <ac:spMk id="2" creationId="{FAE4036F-6BCE-DFB1-BE8A-ECC61568173B}"/>
          </ac:spMkLst>
        </pc:spChg>
        <pc:spChg chg="mod">
          <ac:chgData name="sridhar sagar" userId="847463634e15eb0e" providerId="LiveId" clId="{D6DD7C28-9B36-4F55-833D-8C6D59263BBA}" dt="2023-08-02T04:19:55.021" v="908" actId="1076"/>
          <ac:spMkLst>
            <pc:docMk/>
            <pc:sldMk cId="511128076" sldId="257"/>
            <ac:spMk id="3" creationId="{7EB03EE1-F67A-A03C-6AE1-BE3D59832444}"/>
          </ac:spMkLst>
        </pc:spChg>
      </pc:sldChg>
      <pc:sldChg chg="new del">
        <pc:chgData name="sridhar sagar" userId="847463634e15eb0e" providerId="LiveId" clId="{D6DD7C28-9B36-4F55-833D-8C6D59263BBA}" dt="2023-08-02T04:20:05.775" v="911" actId="47"/>
        <pc:sldMkLst>
          <pc:docMk/>
          <pc:sldMk cId="460313386" sldId="258"/>
        </pc:sldMkLst>
      </pc:sldChg>
      <pc:sldChg chg="modSp add mod ord">
        <pc:chgData name="sridhar sagar" userId="847463634e15eb0e" providerId="LiveId" clId="{D6DD7C28-9B36-4F55-833D-8C6D59263BBA}" dt="2023-08-02T05:49:55.011" v="2127" actId="14100"/>
        <pc:sldMkLst>
          <pc:docMk/>
          <pc:sldMk cId="675433030" sldId="258"/>
        </pc:sldMkLst>
        <pc:spChg chg="mod">
          <ac:chgData name="sridhar sagar" userId="847463634e15eb0e" providerId="LiveId" clId="{D6DD7C28-9B36-4F55-833D-8C6D59263BBA}" dt="2023-08-02T04:25:14.129" v="973" actId="20577"/>
          <ac:spMkLst>
            <pc:docMk/>
            <pc:sldMk cId="675433030" sldId="258"/>
            <ac:spMk id="2" creationId="{FAE4036F-6BCE-DFB1-BE8A-ECC61568173B}"/>
          </ac:spMkLst>
        </pc:spChg>
        <pc:spChg chg="mod">
          <ac:chgData name="sridhar sagar" userId="847463634e15eb0e" providerId="LiveId" clId="{D6DD7C28-9B36-4F55-833D-8C6D59263BBA}" dt="2023-08-02T05:49:55.011" v="2127" actId="14100"/>
          <ac:spMkLst>
            <pc:docMk/>
            <pc:sldMk cId="675433030" sldId="258"/>
            <ac:spMk id="3" creationId="{7EB03EE1-F67A-A03C-6AE1-BE3D59832444}"/>
          </ac:spMkLst>
        </pc:spChg>
      </pc:sldChg>
      <pc:sldChg chg="modSp add mod">
        <pc:chgData name="sridhar sagar" userId="847463634e15eb0e" providerId="LiveId" clId="{D6DD7C28-9B36-4F55-833D-8C6D59263BBA}" dt="2023-08-02T05:50:51.728" v="2187" actId="20577"/>
        <pc:sldMkLst>
          <pc:docMk/>
          <pc:sldMk cId="3960792305" sldId="259"/>
        </pc:sldMkLst>
        <pc:spChg chg="mod">
          <ac:chgData name="sridhar sagar" userId="847463634e15eb0e" providerId="LiveId" clId="{D6DD7C28-9B36-4F55-833D-8C6D59263BBA}" dt="2023-08-02T05:50:51.728" v="2187" actId="20577"/>
          <ac:spMkLst>
            <pc:docMk/>
            <pc:sldMk cId="3960792305" sldId="259"/>
            <ac:spMk id="2" creationId="{FAE4036F-6BCE-DFB1-BE8A-ECC61568173B}"/>
          </ac:spMkLst>
        </pc:spChg>
        <pc:spChg chg="mod">
          <ac:chgData name="sridhar sagar" userId="847463634e15eb0e" providerId="LiveId" clId="{D6DD7C28-9B36-4F55-833D-8C6D59263BBA}" dt="2023-08-02T05:50:37.917" v="2171" actId="6549"/>
          <ac:spMkLst>
            <pc:docMk/>
            <pc:sldMk cId="3960792305" sldId="259"/>
            <ac:spMk id="3" creationId="{7EB03EE1-F67A-A03C-6AE1-BE3D59832444}"/>
          </ac:spMkLst>
        </pc:spChg>
      </pc:sldChg>
      <pc:sldChg chg="modSp add mod">
        <pc:chgData name="sridhar sagar" userId="847463634e15eb0e" providerId="LiveId" clId="{D6DD7C28-9B36-4F55-833D-8C6D59263BBA}" dt="2023-08-02T05:51:01.037" v="2194" actId="20577"/>
        <pc:sldMkLst>
          <pc:docMk/>
          <pc:sldMk cId="650987551" sldId="260"/>
        </pc:sldMkLst>
        <pc:spChg chg="mod">
          <ac:chgData name="sridhar sagar" userId="847463634e15eb0e" providerId="LiveId" clId="{D6DD7C28-9B36-4F55-833D-8C6D59263BBA}" dt="2023-08-02T05:51:01.037" v="2194" actId="20577"/>
          <ac:spMkLst>
            <pc:docMk/>
            <pc:sldMk cId="650987551" sldId="260"/>
            <ac:spMk id="2" creationId="{FAE4036F-6BCE-DFB1-BE8A-ECC61568173B}"/>
          </ac:spMkLst>
        </pc:spChg>
      </pc:sldChg>
      <pc:sldChg chg="modSp add mod">
        <pc:chgData name="sridhar sagar" userId="847463634e15eb0e" providerId="LiveId" clId="{D6DD7C28-9B36-4F55-833D-8C6D59263BBA}" dt="2023-08-02T05:51:11.412" v="2207" actId="20577"/>
        <pc:sldMkLst>
          <pc:docMk/>
          <pc:sldMk cId="1602262737" sldId="261"/>
        </pc:sldMkLst>
        <pc:spChg chg="mod">
          <ac:chgData name="sridhar sagar" userId="847463634e15eb0e" providerId="LiveId" clId="{D6DD7C28-9B36-4F55-833D-8C6D59263BBA}" dt="2023-08-02T05:51:11.412" v="2207" actId="20577"/>
          <ac:spMkLst>
            <pc:docMk/>
            <pc:sldMk cId="1602262737" sldId="261"/>
            <ac:spMk id="2" creationId="{FAE4036F-6BCE-DFB1-BE8A-ECC61568173B}"/>
          </ac:spMkLst>
        </pc:spChg>
      </pc:sldChg>
      <pc:sldChg chg="modSp add mod">
        <pc:chgData name="sridhar sagar" userId="847463634e15eb0e" providerId="LiveId" clId="{D6DD7C28-9B36-4F55-833D-8C6D59263BBA}" dt="2023-08-02T05:51:25.440" v="2222" actId="1076"/>
        <pc:sldMkLst>
          <pc:docMk/>
          <pc:sldMk cId="3310874598" sldId="262"/>
        </pc:sldMkLst>
        <pc:spChg chg="mod">
          <ac:chgData name="sridhar sagar" userId="847463634e15eb0e" providerId="LiveId" clId="{D6DD7C28-9B36-4F55-833D-8C6D59263BBA}" dt="2023-08-02T05:51:25.440" v="2222" actId="1076"/>
          <ac:spMkLst>
            <pc:docMk/>
            <pc:sldMk cId="3310874598" sldId="262"/>
            <ac:spMk id="2" creationId="{FAE4036F-6BCE-DFB1-BE8A-ECC61568173B}"/>
          </ac:spMkLst>
        </pc:spChg>
      </pc:sldChg>
      <pc:sldChg chg="modSp add mod">
        <pc:chgData name="sridhar sagar" userId="847463634e15eb0e" providerId="LiveId" clId="{D6DD7C28-9B36-4F55-833D-8C6D59263BBA}" dt="2023-08-02T05:51:40.122" v="2242" actId="20577"/>
        <pc:sldMkLst>
          <pc:docMk/>
          <pc:sldMk cId="3468310679" sldId="263"/>
        </pc:sldMkLst>
        <pc:spChg chg="mod">
          <ac:chgData name="sridhar sagar" userId="847463634e15eb0e" providerId="LiveId" clId="{D6DD7C28-9B36-4F55-833D-8C6D59263BBA}" dt="2023-08-02T05:51:40.122" v="2242" actId="20577"/>
          <ac:spMkLst>
            <pc:docMk/>
            <pc:sldMk cId="3468310679" sldId="263"/>
            <ac:spMk id="2" creationId="{FAE4036F-6BCE-DFB1-BE8A-ECC61568173B}"/>
          </ac:spMkLst>
        </pc:spChg>
      </pc:sldChg>
      <pc:sldChg chg="modSp add mod">
        <pc:chgData name="sridhar sagar" userId="847463634e15eb0e" providerId="LiveId" clId="{D6DD7C28-9B36-4F55-833D-8C6D59263BBA}" dt="2023-08-02T05:53:07.848" v="2343" actId="20577"/>
        <pc:sldMkLst>
          <pc:docMk/>
          <pc:sldMk cId="3900945345" sldId="264"/>
        </pc:sldMkLst>
        <pc:spChg chg="mod">
          <ac:chgData name="sridhar sagar" userId="847463634e15eb0e" providerId="LiveId" clId="{D6DD7C28-9B36-4F55-833D-8C6D59263BBA}" dt="2023-08-02T05:53:07.848" v="2343" actId="20577"/>
          <ac:spMkLst>
            <pc:docMk/>
            <pc:sldMk cId="3900945345" sldId="264"/>
            <ac:spMk id="2" creationId="{FAE4036F-6BCE-DFB1-BE8A-ECC61568173B}"/>
          </ac:spMkLst>
        </pc:spChg>
      </pc:sldChg>
      <pc:sldChg chg="modSp new mod">
        <pc:chgData name="sridhar sagar" userId="847463634e15eb0e" providerId="LiveId" clId="{D6DD7C28-9B36-4F55-833D-8C6D59263BBA}" dt="2023-08-02T05:56:31.291" v="2685" actId="20577"/>
        <pc:sldMkLst>
          <pc:docMk/>
          <pc:sldMk cId="1597497946" sldId="265"/>
        </pc:sldMkLst>
        <pc:spChg chg="mod">
          <ac:chgData name="sridhar sagar" userId="847463634e15eb0e" providerId="LiveId" clId="{D6DD7C28-9B36-4F55-833D-8C6D59263BBA}" dt="2023-08-02T05:52:30.718" v="2292" actId="1076"/>
          <ac:spMkLst>
            <pc:docMk/>
            <pc:sldMk cId="1597497946" sldId="265"/>
            <ac:spMk id="2" creationId="{ACD2F7E5-839C-E231-718E-AF8D8CFD1530}"/>
          </ac:spMkLst>
        </pc:spChg>
        <pc:spChg chg="mod">
          <ac:chgData name="sridhar sagar" userId="847463634e15eb0e" providerId="LiveId" clId="{D6DD7C28-9B36-4F55-833D-8C6D59263BBA}" dt="2023-08-02T05:56:31.291" v="2685" actId="20577"/>
          <ac:spMkLst>
            <pc:docMk/>
            <pc:sldMk cId="1597497946" sldId="265"/>
            <ac:spMk id="3" creationId="{03A84975-C709-56D9-BF8D-0516268D3CC7}"/>
          </ac:spMkLst>
        </pc:spChg>
      </pc:sldChg>
      <pc:sldChg chg="addSp delSp modSp add mod">
        <pc:chgData name="sridhar sagar" userId="847463634e15eb0e" providerId="LiveId" clId="{D6DD7C28-9B36-4F55-833D-8C6D59263BBA}" dt="2023-08-02T05:55:28.360" v="2601" actId="122"/>
        <pc:sldMkLst>
          <pc:docMk/>
          <pc:sldMk cId="1518692479" sldId="266"/>
        </pc:sldMkLst>
        <pc:spChg chg="mod">
          <ac:chgData name="sridhar sagar" userId="847463634e15eb0e" providerId="LiveId" clId="{D6DD7C28-9B36-4F55-833D-8C6D59263BBA}" dt="2023-08-02T05:53:26.916" v="2389" actId="20577"/>
          <ac:spMkLst>
            <pc:docMk/>
            <pc:sldMk cId="1518692479" sldId="266"/>
            <ac:spMk id="2" creationId="{FAE4036F-6BCE-DFB1-BE8A-ECC61568173B}"/>
          </ac:spMkLst>
        </pc:spChg>
        <pc:spChg chg="del mod">
          <ac:chgData name="sridhar sagar" userId="847463634e15eb0e" providerId="LiveId" clId="{D6DD7C28-9B36-4F55-833D-8C6D59263BBA}" dt="2023-08-02T05:54:10.278" v="2505" actId="3680"/>
          <ac:spMkLst>
            <pc:docMk/>
            <pc:sldMk cId="1518692479" sldId="266"/>
            <ac:spMk id="3" creationId="{7EB03EE1-F67A-A03C-6AE1-BE3D59832444}"/>
          </ac:spMkLst>
        </pc:spChg>
        <pc:graphicFrameChg chg="add mod ord modGraphic">
          <ac:chgData name="sridhar sagar" userId="847463634e15eb0e" providerId="LiveId" clId="{D6DD7C28-9B36-4F55-833D-8C6D59263BBA}" dt="2023-08-02T05:55:28.360" v="2601" actId="122"/>
          <ac:graphicFrameMkLst>
            <pc:docMk/>
            <pc:sldMk cId="1518692479" sldId="266"/>
            <ac:graphicFrameMk id="4" creationId="{37E429BC-F7C7-2058-2225-708000B50BE5}"/>
          </ac:graphicFrameMkLst>
        </pc:graphicFrameChg>
      </pc:sldChg>
      <pc:sldChg chg="modSp new mod">
        <pc:chgData name="sridhar sagar" userId="847463634e15eb0e" providerId="LiveId" clId="{D6DD7C28-9B36-4F55-833D-8C6D59263BBA}" dt="2023-08-02T05:55:50.525" v="2620" actId="14100"/>
        <pc:sldMkLst>
          <pc:docMk/>
          <pc:sldMk cId="1429303551" sldId="267"/>
        </pc:sldMkLst>
        <pc:spChg chg="mod">
          <ac:chgData name="sridhar sagar" userId="847463634e15eb0e" providerId="LiveId" clId="{D6DD7C28-9B36-4F55-833D-8C6D59263BBA}" dt="2023-08-02T05:55:50.525" v="2620" actId="14100"/>
          <ac:spMkLst>
            <pc:docMk/>
            <pc:sldMk cId="1429303551" sldId="267"/>
            <ac:spMk id="2" creationId="{7AC111BD-4C8E-96CA-861A-E5F8E26445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3ACD4-67ED-0A48-AD11-7B1D94824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126F76D-4DA3-F46C-5765-3F8E7436E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D582D39-6B34-A074-3C3C-731B9FC5BB9F}"/>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14859A17-801F-72DA-FE5F-57F551AC3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7D1B0D-74B8-1EC3-5435-7D7571FD0FB6}"/>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03114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F1A88-77A4-B107-4A92-E5B3F9749A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2DBF69-7244-0B95-4B16-275DECA9F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0A23CC-0CE5-A882-94DC-85547B96ECDF}"/>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7CCC3C6A-A15A-1D81-11F3-886F3333E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7100CA-901D-6EDD-150C-2EE9E7E9E286}"/>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1057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00FEBF9-D9B8-F73D-6A06-A0BD160140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9FCFBE8-6B84-2F01-48FD-8E8B63B4E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FC5AA0-DBB7-A3D2-B12B-B102AEDE245D}"/>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71C340C3-947F-2F87-A0EA-069806E1C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497ECC-1D83-02E4-6724-A779A802CF83}"/>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08538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8C29A-EBAA-C846-FD27-3C658F934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B1A659-D0F0-F488-BF5F-EAADD3831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D399046-CE37-2EFC-B170-454571CC8C28}"/>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8A9A09B5-CAFF-E308-C02C-E8633D371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47736A-A07A-18E0-D514-55EED524C9D7}"/>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11374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33F90-1563-2CB5-E890-1FE187906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27CC8E-493B-7C29-566C-1B8F90833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E5D910-3BE2-6C9E-BD55-0B8601ABC0E9}"/>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D6C4CDE3-7162-6537-EF8F-46B5CE1B4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45D482-FDBD-2BFA-1B73-5374747ED45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48446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F7A9D-BBCD-2222-568D-5151697AF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7E5625-5F29-1EC9-CFD1-FED7B6832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E1A17E2-D9C9-A8B0-080D-7C22BCA24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1A669C-7641-3F75-C5E3-D318416CE13A}"/>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6" name="Footer Placeholder 5">
            <a:extLst>
              <a:ext uri="{FF2B5EF4-FFF2-40B4-BE49-F238E27FC236}">
                <a16:creationId xmlns:a16="http://schemas.microsoft.com/office/drawing/2014/main" xmlns="" id="{CF9D9B32-0FD6-15EB-8A93-E7483CDE6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EDED776-B773-385C-0603-5A78925F9964}"/>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94546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FE857-42C6-8E73-00E8-70757C846A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B14E81-37EE-1846-FC08-157B250EF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24D2395-0AC8-E5E3-9069-7DBF3F21AC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D8E0AF-2ED8-13E7-39DB-B4AC722E3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CD0FDAC-2EAE-E190-7D03-899320F0C3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BE6955E-240F-1DE1-127C-F72319C077B4}"/>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8" name="Footer Placeholder 7">
            <a:extLst>
              <a:ext uri="{FF2B5EF4-FFF2-40B4-BE49-F238E27FC236}">
                <a16:creationId xmlns:a16="http://schemas.microsoft.com/office/drawing/2014/main" xmlns="" id="{804115B9-D8A0-1FAD-E495-FC2387042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5EB161A-7E3F-C786-77E3-C04FA1BE58D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46465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D0099-3BAA-D984-0E0D-FB9582E3BC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06074B2-B9F8-0C60-7FEC-7C5A688BAFD8}"/>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4" name="Footer Placeholder 3">
            <a:extLst>
              <a:ext uri="{FF2B5EF4-FFF2-40B4-BE49-F238E27FC236}">
                <a16:creationId xmlns:a16="http://schemas.microsoft.com/office/drawing/2014/main" xmlns="" id="{D42EB218-9E3C-27CE-A3CE-AEFEBF443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29B8D26-4929-4ED1-D0E2-8BD5181939C2}"/>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395376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EC11E1-7DEE-65CB-BEC2-91105C813A62}"/>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3" name="Footer Placeholder 2">
            <a:extLst>
              <a:ext uri="{FF2B5EF4-FFF2-40B4-BE49-F238E27FC236}">
                <a16:creationId xmlns:a16="http://schemas.microsoft.com/office/drawing/2014/main" xmlns="" id="{BF61008D-7A69-E41D-0DF1-95F085BD5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32B80BB-98FA-B41F-C74F-437C1FF1046A}"/>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3326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9CAB7-AD26-8EE2-F584-D8DA5B18C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31E20E5-33D9-F6E0-F6DA-5135426B0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F38BC03-FAEC-A1B2-76B5-DF31A2712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3B81E5-7F41-60C8-467A-736B34C91D8D}"/>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6" name="Footer Placeholder 5">
            <a:extLst>
              <a:ext uri="{FF2B5EF4-FFF2-40B4-BE49-F238E27FC236}">
                <a16:creationId xmlns:a16="http://schemas.microsoft.com/office/drawing/2014/main" xmlns="" id="{25F1BE8B-BB15-019A-B0ED-1F8A1958DE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4E36E9-3131-A96B-F527-B37F512B58BD}"/>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151207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3F4C1-791F-5E1D-52A9-691CE0DC9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A37529-3C01-CFEE-27CD-EA4D7CC8F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A933C09-802D-2F52-987F-CA7B350BB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D54A49-2DDE-F3F5-8D7A-A72B4B08ABC6}"/>
              </a:ext>
            </a:extLst>
          </p:cNvPr>
          <p:cNvSpPr>
            <a:spLocks noGrp="1"/>
          </p:cNvSpPr>
          <p:nvPr>
            <p:ph type="dt" sz="half" idx="10"/>
          </p:nvPr>
        </p:nvSpPr>
        <p:spPr/>
        <p:txBody>
          <a:bodyPr/>
          <a:lstStyle/>
          <a:p>
            <a:fld id="{0470FD78-036A-49C6-B184-7BA1B39B3E89}" type="datetimeFigureOut">
              <a:rPr lang="en-IN" smtClean="0"/>
              <a:t>04-09-2023</a:t>
            </a:fld>
            <a:endParaRPr lang="en-IN"/>
          </a:p>
        </p:txBody>
      </p:sp>
      <p:sp>
        <p:nvSpPr>
          <p:cNvPr id="6" name="Footer Placeholder 5">
            <a:extLst>
              <a:ext uri="{FF2B5EF4-FFF2-40B4-BE49-F238E27FC236}">
                <a16:creationId xmlns:a16="http://schemas.microsoft.com/office/drawing/2014/main" xmlns="" id="{03CB089C-D41E-5390-40B1-A5BD9BDEF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93AAEA-2136-677E-D798-21D275459F9B}"/>
              </a:ext>
            </a:extLst>
          </p:cNvPr>
          <p:cNvSpPr>
            <a:spLocks noGrp="1"/>
          </p:cNvSpPr>
          <p:nvPr>
            <p:ph type="sldNum" sz="quarter" idx="12"/>
          </p:nvPr>
        </p:nvSpPr>
        <p:spPr/>
        <p:txBody>
          <a:bodyPr/>
          <a:lstStyle/>
          <a:p>
            <a:fld id="{206ADC0D-0F2C-4FE4-9BA8-8D20694770A5}" type="slidenum">
              <a:rPr lang="en-IN" smtClean="0"/>
              <a:t>‹#›</a:t>
            </a:fld>
            <a:endParaRPr lang="en-IN"/>
          </a:p>
        </p:txBody>
      </p:sp>
    </p:spTree>
    <p:extLst>
      <p:ext uri="{BB962C8B-B14F-4D97-AF65-F5344CB8AC3E}">
        <p14:creationId xmlns:p14="http://schemas.microsoft.com/office/powerpoint/2010/main" val="447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24DCB23-E1C7-A69E-02F2-382A528F66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0440FA7-D295-7225-03D9-92F770775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05BB718-3BAA-E758-A658-5830B33E3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70FD78-036A-49C6-B184-7BA1B39B3E89}" type="datetimeFigureOut">
              <a:rPr lang="en-IN" smtClean="0"/>
              <a:t>04-09-2023</a:t>
            </a:fld>
            <a:endParaRPr lang="en-IN"/>
          </a:p>
        </p:txBody>
      </p:sp>
      <p:sp>
        <p:nvSpPr>
          <p:cNvPr id="5" name="Footer Placeholder 4">
            <a:extLst>
              <a:ext uri="{FF2B5EF4-FFF2-40B4-BE49-F238E27FC236}">
                <a16:creationId xmlns:a16="http://schemas.microsoft.com/office/drawing/2014/main" xmlns="" id="{45BBC3A2-2F05-D8CE-C610-60ED2558B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AB292F1-3065-9D71-DC89-E5045B230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ADC0D-0F2C-4FE4-9BA8-8D20694770A5}" type="slidenum">
              <a:rPr lang="en-IN" smtClean="0"/>
              <a:t>‹#›</a:t>
            </a:fld>
            <a:endParaRPr lang="en-IN"/>
          </a:p>
        </p:txBody>
      </p:sp>
    </p:spTree>
    <p:extLst>
      <p:ext uri="{BB962C8B-B14F-4D97-AF65-F5344CB8AC3E}">
        <p14:creationId xmlns:p14="http://schemas.microsoft.com/office/powerpoint/2010/main" val="172352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1397E-DF8C-66CC-3247-24D81174D021}"/>
              </a:ext>
            </a:extLst>
          </p:cNvPr>
          <p:cNvSpPr>
            <a:spLocks noGrp="1"/>
          </p:cNvSpPr>
          <p:nvPr>
            <p:ph type="ctrTitle"/>
          </p:nvPr>
        </p:nvSpPr>
        <p:spPr>
          <a:xfrm>
            <a:off x="1532590" y="2166111"/>
            <a:ext cx="9307773" cy="2260686"/>
          </a:xfrm>
        </p:spPr>
        <p:txBody>
          <a:bodyPr>
            <a:normAutofit fontScale="90000"/>
          </a:bodyPr>
          <a:lstStyle/>
          <a:p>
            <a:pPr fontAlgn="base"/>
            <a:r>
              <a:rPr lang="en-US" sz="4800" b="1" u="sng" dirty="0">
                <a:latin typeface="Times New Roman" panose="02020603050405020304" pitchFamily="18" charset="0"/>
                <a:cs typeface="Times New Roman" panose="02020603050405020304" pitchFamily="18" charset="0"/>
              </a:rPr>
              <a:t>Tata Virtual Internship through </a:t>
            </a:r>
            <a:r>
              <a:rPr lang="en-US" sz="4800" b="1" u="sng" dirty="0" smtClean="0">
                <a:latin typeface="Times New Roman" panose="02020603050405020304" pitchFamily="18" charset="0"/>
                <a:cs typeface="Times New Roman" panose="02020603050405020304" pitchFamily="18" charset="0"/>
              </a:rPr>
              <a:t>Forage</a:t>
            </a:r>
            <a:br>
              <a:rPr lang="en-US" sz="4800" b="1" u="sng" dirty="0" smtClean="0">
                <a:latin typeface="Times New Roman" panose="02020603050405020304" pitchFamily="18" charset="0"/>
                <a:cs typeface="Times New Roman" panose="02020603050405020304" pitchFamily="18" charset="0"/>
              </a:rPr>
            </a:br>
            <a:r>
              <a:rPr lang="en-US" sz="4800" b="1" u="sng" dirty="0">
                <a:latin typeface="Times New Roman" panose="02020603050405020304" pitchFamily="18" charset="0"/>
                <a:cs typeface="Times New Roman" panose="02020603050405020304" pitchFamily="18" charset="0"/>
              </a:rPr>
              <a:t/>
            </a:r>
            <a:br>
              <a:rPr lang="en-US" sz="4800" b="1" u="sng"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a:r>
            <a:br>
              <a:rPr lang="en-US" sz="3100" b="1" dirty="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Project: Empowering </a:t>
            </a:r>
            <a:r>
              <a:rPr lang="en-US" sz="3100" b="1" dirty="0">
                <a:latin typeface="Times New Roman" panose="02020603050405020304" pitchFamily="18" charset="0"/>
                <a:cs typeface="Times New Roman" panose="02020603050405020304" pitchFamily="18" charset="0"/>
              </a:rPr>
              <a:t>business with effective insights</a:t>
            </a:r>
            <a:endParaRPr lang="en-US" sz="31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36312609-9B49-9D9B-A8A2-8BFD57AD628F}"/>
              </a:ext>
            </a:extLst>
          </p:cNvPr>
          <p:cNvSpPr>
            <a:spLocks noGrp="1"/>
          </p:cNvSpPr>
          <p:nvPr>
            <p:ph type="subTitle" idx="1"/>
          </p:nvPr>
        </p:nvSpPr>
        <p:spPr>
          <a:xfrm>
            <a:off x="9463995" y="5633885"/>
            <a:ext cx="2261419" cy="924232"/>
          </a:xfrm>
        </p:spPr>
        <p:txBody>
          <a:bodyPr>
            <a:normAutofit fontScale="55000" lnSpcReduction="20000"/>
          </a:bodyPr>
          <a:lstStyle/>
          <a:p>
            <a:r>
              <a:rPr lang="en-IN" sz="3300" dirty="0">
                <a:latin typeface="Times New Roman" panose="02020603050405020304" pitchFamily="18" charset="0"/>
                <a:cs typeface="Times New Roman" panose="02020603050405020304" pitchFamily="18" charset="0"/>
              </a:rPr>
              <a:t>By</a:t>
            </a:r>
          </a:p>
          <a:p>
            <a:r>
              <a:rPr lang="en-IN" sz="3300" dirty="0" err="1" smtClean="0">
                <a:latin typeface="Times New Roman" panose="02020603050405020304" pitchFamily="18" charset="0"/>
                <a:cs typeface="Times New Roman" panose="02020603050405020304" pitchFamily="18" charset="0"/>
              </a:rPr>
              <a:t>Madhav</a:t>
            </a:r>
            <a:r>
              <a:rPr lang="en-IN" sz="3300" dirty="0" smtClean="0">
                <a:latin typeface="Times New Roman" panose="02020603050405020304" pitchFamily="18" charset="0"/>
                <a:cs typeface="Times New Roman" panose="02020603050405020304" pitchFamily="18" charset="0"/>
              </a:rPr>
              <a:t> </a:t>
            </a:r>
            <a:r>
              <a:rPr lang="en-IN" sz="3300" dirty="0" err="1" smtClean="0">
                <a:latin typeface="Times New Roman" panose="02020603050405020304" pitchFamily="18" charset="0"/>
                <a:cs typeface="Times New Roman" panose="02020603050405020304" pitchFamily="18" charset="0"/>
              </a:rPr>
              <a:t>Kamani</a:t>
            </a:r>
            <a:r>
              <a:rPr lang="en-IN" dirty="0" smtClean="0"/>
              <a:t/>
            </a:r>
            <a:br>
              <a:rPr lang="en-IN" dirty="0" smtClean="0"/>
            </a:br>
            <a:r>
              <a:rPr lang="en-IN" dirty="0" smtClean="0"/>
              <a:t/>
            </a:r>
            <a:br>
              <a:rPr lang="en-IN" dirty="0" smtClean="0"/>
            </a:br>
            <a:endParaRPr lang="en-IN" dirty="0"/>
          </a:p>
        </p:txBody>
      </p:sp>
      <p:sp>
        <p:nvSpPr>
          <p:cNvPr id="4" name="AutoShape 2" descr="icon.jpg"/>
          <p:cNvSpPr>
            <a:spLocks noChangeAspect="1" noChangeArrowheads="1"/>
          </p:cNvSpPr>
          <p:nvPr/>
        </p:nvSpPr>
        <p:spPr bwMode="auto">
          <a:xfrm>
            <a:off x="1001737" y="865471"/>
            <a:ext cx="2601272" cy="2601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640" y="369230"/>
            <a:ext cx="1703877" cy="1703877"/>
          </a:xfrm>
          <a:prstGeom prst="rect">
            <a:avLst/>
          </a:prstGeom>
        </p:spPr>
      </p:pic>
    </p:spTree>
    <p:extLst>
      <p:ext uri="{BB962C8B-B14F-4D97-AF65-F5344CB8AC3E}">
        <p14:creationId xmlns:p14="http://schemas.microsoft.com/office/powerpoint/2010/main" val="16899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96" y="379196"/>
            <a:ext cx="10384368" cy="6144433"/>
          </a:xfrm>
          <a:prstGeom prst="rect">
            <a:avLst/>
          </a:prstGeom>
        </p:spPr>
      </p:pic>
    </p:spTree>
    <p:extLst>
      <p:ext uri="{BB962C8B-B14F-4D97-AF65-F5344CB8AC3E}">
        <p14:creationId xmlns:p14="http://schemas.microsoft.com/office/powerpoint/2010/main" val="151869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111BD-4C8E-96CA-861A-E5F8E26445EF}"/>
              </a:ext>
            </a:extLst>
          </p:cNvPr>
          <p:cNvSpPr>
            <a:spLocks noGrp="1"/>
          </p:cNvSpPr>
          <p:nvPr>
            <p:ph type="title"/>
          </p:nvPr>
        </p:nvSpPr>
        <p:spPr>
          <a:xfrm>
            <a:off x="838200" y="146762"/>
            <a:ext cx="10515600" cy="644808"/>
          </a:xfrm>
        </p:spPr>
        <p:txBody>
          <a:bodyPr>
            <a:normAutofit/>
          </a:bodyPr>
          <a:lstStyle/>
          <a:p>
            <a:pPr algn="ctr"/>
            <a:r>
              <a:rPr lang="en-IN" sz="3800" b="1" dirty="0" smtClean="0">
                <a:latin typeface="Times New Roman" panose="02020603050405020304" pitchFamily="18" charset="0"/>
                <a:cs typeface="Times New Roman" panose="02020603050405020304" pitchFamily="18" charset="0"/>
              </a:rPr>
              <a:t>Recommendations</a:t>
            </a:r>
            <a:endParaRPr lang="en-IN" sz="3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C90754-9F62-E0AD-4D0C-03F54B69F08C}"/>
              </a:ext>
            </a:extLst>
          </p:cNvPr>
          <p:cNvSpPr>
            <a:spLocks noGrp="1"/>
          </p:cNvSpPr>
          <p:nvPr>
            <p:ph idx="1"/>
          </p:nvPr>
        </p:nvSpPr>
        <p:spPr>
          <a:xfrm>
            <a:off x="838200" y="791570"/>
            <a:ext cx="10680510" cy="5813946"/>
          </a:xfrm>
        </p:spPr>
        <p:txBody>
          <a:bodyPr>
            <a:noAutofit/>
          </a:bodyPr>
          <a:lstStyle/>
          <a:p>
            <a:pPr algn="just"/>
            <a:r>
              <a:rPr lang="en-US" sz="2200" b="1" dirty="0">
                <a:latin typeface="Times New Roman" panose="02020603050405020304" pitchFamily="18" charset="0"/>
                <a:cs typeface="Times New Roman" panose="02020603050405020304" pitchFamily="18" charset="0"/>
              </a:rPr>
              <a:t>Seasonal Product Strategies</a:t>
            </a:r>
            <a:r>
              <a:rPr lang="en-US" sz="2200" dirty="0">
                <a:latin typeface="Times New Roman" panose="02020603050405020304" pitchFamily="18" charset="0"/>
                <a:cs typeface="Times New Roman" panose="02020603050405020304" pitchFamily="18" charset="0"/>
              </a:rPr>
              <a:t>: Develop strategies for stocking and advertising seasonal products to maximize sales during peak demand periods. </a:t>
            </a:r>
            <a:r>
              <a:rPr lang="en-US" sz="2200" dirty="0" smtClean="0">
                <a:latin typeface="Times New Roman" panose="02020603050405020304" pitchFamily="18" charset="0"/>
                <a:cs typeface="Times New Roman" panose="02020603050405020304" pitchFamily="18" charset="0"/>
              </a:rPr>
              <a:t>Align </a:t>
            </a:r>
            <a:r>
              <a:rPr lang="en-US" sz="2200" dirty="0">
                <a:latin typeface="Times New Roman" panose="02020603050405020304" pitchFamily="18" charset="0"/>
                <a:cs typeface="Times New Roman" panose="02020603050405020304" pitchFamily="18" charset="0"/>
              </a:rPr>
              <a:t>inventory management and marketing efforts to capture the seasonal spikes in demand effectively.</a:t>
            </a:r>
          </a:p>
          <a:p>
            <a:pPr algn="just"/>
            <a:r>
              <a:rPr lang="en-US" sz="2200" b="1" dirty="0" smtClean="0">
                <a:latin typeface="Times New Roman" panose="02020603050405020304" pitchFamily="18" charset="0"/>
                <a:cs typeface="Times New Roman" panose="02020603050405020304" pitchFamily="18" charset="0"/>
              </a:rPr>
              <a:t>Low-Sales </a:t>
            </a:r>
            <a:r>
              <a:rPr lang="en-US" sz="2200" b="1" dirty="0">
                <a:latin typeface="Times New Roman" panose="02020603050405020304" pitchFamily="18" charset="0"/>
                <a:cs typeface="Times New Roman" panose="02020603050405020304" pitchFamily="18" charset="0"/>
              </a:rPr>
              <a:t>Months Analysis</a:t>
            </a:r>
            <a:r>
              <a:rPr lang="en-US" sz="2200" dirty="0">
                <a:latin typeface="Times New Roman" panose="02020603050405020304" pitchFamily="18" charset="0"/>
                <a:cs typeface="Times New Roman" panose="02020603050405020304" pitchFamily="18" charset="0"/>
              </a:rPr>
              <a:t>: Conduct a deeper analysis of products that experience high demand during traditionally low-sales months. </a:t>
            </a:r>
            <a:r>
              <a:rPr lang="en-US" sz="2200" dirty="0" smtClean="0">
                <a:latin typeface="Times New Roman" panose="02020603050405020304" pitchFamily="18" charset="0"/>
                <a:cs typeface="Times New Roman" panose="02020603050405020304" pitchFamily="18" charset="0"/>
              </a:rPr>
              <a:t>Identify </a:t>
            </a:r>
            <a:r>
              <a:rPr lang="en-US" sz="2200" dirty="0">
                <a:latin typeface="Times New Roman" panose="02020603050405020304" pitchFamily="18" charset="0"/>
                <a:cs typeface="Times New Roman" panose="02020603050405020304" pitchFamily="18" charset="0"/>
              </a:rPr>
              <a:t>opportunities to market these products more aggressively and increase sales during off-peak periods.</a:t>
            </a:r>
          </a:p>
          <a:p>
            <a:pPr algn="just"/>
            <a:r>
              <a:rPr lang="en-US" sz="2200" b="1" dirty="0" smtClean="0">
                <a:latin typeface="Times New Roman" panose="02020603050405020304" pitchFamily="18" charset="0"/>
                <a:cs typeface="Times New Roman" panose="02020603050405020304" pitchFamily="18" charset="0"/>
              </a:rPr>
              <a:t>Product </a:t>
            </a:r>
            <a:r>
              <a:rPr lang="en-US" sz="2200" b="1" dirty="0">
                <a:latin typeface="Times New Roman" panose="02020603050405020304" pitchFamily="18" charset="0"/>
                <a:cs typeface="Times New Roman" panose="02020603050405020304" pitchFamily="18" charset="0"/>
              </a:rPr>
              <a:t>Revenue by Region</a:t>
            </a:r>
            <a:r>
              <a:rPr lang="en-US" sz="2200" dirty="0">
                <a:latin typeface="Times New Roman" panose="02020603050405020304" pitchFamily="18" charset="0"/>
                <a:cs typeface="Times New Roman" panose="02020603050405020304" pitchFamily="18" charset="0"/>
              </a:rPr>
              <a:t>: Dive deeper into the types of products and the revenue generated from these products in each region.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granular analysis will guide region-specific marketing strategies, ensuring that we offer products that resonate with local </a:t>
            </a:r>
            <a:r>
              <a:rPr lang="en-US" sz="2200" dirty="0" smtClean="0">
                <a:latin typeface="Times New Roman" panose="02020603050405020304" pitchFamily="18" charset="0"/>
                <a:cs typeface="Times New Roman" panose="02020603050405020304" pitchFamily="18" charset="0"/>
              </a:rPr>
              <a:t>customers.</a:t>
            </a:r>
          </a:p>
          <a:p>
            <a:pPr algn="just"/>
            <a:r>
              <a:rPr lang="en-US" sz="2200" b="1" dirty="0" smtClean="0">
                <a:latin typeface="Times New Roman" panose="02020603050405020304" pitchFamily="18" charset="0"/>
                <a:cs typeface="Times New Roman" panose="02020603050405020304" pitchFamily="18" charset="0"/>
              </a:rPr>
              <a:t>Customer </a:t>
            </a:r>
            <a:r>
              <a:rPr lang="en-US" sz="2200" b="1" dirty="0">
                <a:latin typeface="Times New Roman" panose="02020603050405020304" pitchFamily="18" charset="0"/>
                <a:cs typeface="Times New Roman" panose="02020603050405020304" pitchFamily="18" charset="0"/>
              </a:rPr>
              <a:t>Incentives</a:t>
            </a:r>
            <a:r>
              <a:rPr lang="en-US" sz="2200" dirty="0">
                <a:latin typeface="Times New Roman" panose="02020603050405020304" pitchFamily="18" charset="0"/>
                <a:cs typeface="Times New Roman" panose="02020603050405020304" pitchFamily="18" charset="0"/>
              </a:rPr>
              <a:t>: Consider incentivizing our top revenue-generating customers to strengthen our relationships with </a:t>
            </a:r>
            <a:r>
              <a:rPr lang="en-US" sz="2200" dirty="0" err="1" smtClean="0">
                <a:latin typeface="Times New Roman" panose="02020603050405020304" pitchFamily="18" charset="0"/>
                <a:cs typeface="Times New Roman" panose="02020603050405020304" pitchFamily="18" charset="0"/>
              </a:rPr>
              <a:t>them.Loyalty</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programs, exclusive offers, or personalized experiences can enhance customer retention and drive more business from our key clients.</a:t>
            </a:r>
          </a:p>
          <a:p>
            <a:pPr algn="just"/>
            <a:r>
              <a:rPr lang="en-US" sz="2200" b="1" dirty="0" smtClean="0">
                <a:latin typeface="Times New Roman" panose="02020603050405020304" pitchFamily="18" charset="0"/>
                <a:cs typeface="Times New Roman" panose="02020603050405020304" pitchFamily="18" charset="0"/>
              </a:rPr>
              <a:t>European </a:t>
            </a:r>
            <a:r>
              <a:rPr lang="en-US" sz="2200" b="1" dirty="0">
                <a:latin typeface="Times New Roman" panose="02020603050405020304" pitchFamily="18" charset="0"/>
                <a:cs typeface="Times New Roman" panose="02020603050405020304" pitchFamily="18" charset="0"/>
              </a:rPr>
              <a:t>Market Focus</a:t>
            </a:r>
            <a:r>
              <a:rPr lang="en-US" sz="2200" dirty="0">
                <a:latin typeface="Times New Roman" panose="02020603050405020304" pitchFamily="18" charset="0"/>
                <a:cs typeface="Times New Roman" panose="02020603050405020304" pitchFamily="18" charset="0"/>
              </a:rPr>
              <a:t>: Recognizing the European market's growth potential, prioritize strategies that will increase our market positioning within this region. </a:t>
            </a:r>
            <a:r>
              <a:rPr lang="en-US" sz="2200" dirty="0" smtClean="0">
                <a:latin typeface="Times New Roman" panose="02020603050405020304" pitchFamily="18" charset="0"/>
                <a:cs typeface="Times New Roman" panose="02020603050405020304" pitchFamily="18" charset="0"/>
              </a:rPr>
              <a:t>Tailor </a:t>
            </a:r>
            <a:r>
              <a:rPr lang="en-US" sz="2200" dirty="0">
                <a:latin typeface="Times New Roman" panose="02020603050405020304" pitchFamily="18" charset="0"/>
                <a:cs typeface="Times New Roman" panose="02020603050405020304" pitchFamily="18" charset="0"/>
              </a:rPr>
              <a:t>marketing campaigns, expand product offerings, and explore partnerships to maximize our European market share.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0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609" y="255944"/>
            <a:ext cx="10515600" cy="1177072"/>
          </a:xfrm>
        </p:spPr>
        <p:txBody>
          <a:bodyPr>
            <a:normAutofit/>
          </a:bodyPr>
          <a:lstStyle/>
          <a:p>
            <a:pPr algn="ctr"/>
            <a:r>
              <a:rPr lang="en-US" sz="3800" b="1" dirty="0" smtClean="0">
                <a:latin typeface="Times New Roman" panose="02020603050405020304" pitchFamily="18" charset="0"/>
                <a:cs typeface="Times New Roman" panose="02020603050405020304" pitchFamily="18" charset="0"/>
              </a:rPr>
              <a:t>Conclusion</a:t>
            </a:r>
            <a:endParaRPr lang="en-US" sz="3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83609" y="1583140"/>
            <a:ext cx="10653215" cy="3631763"/>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In conclusion, our approach involved data understanding, cleaning, feature engineering, and various analytical techniques to extract valuable insights.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overcame challenges by ensuring data quality and seeking additional context where necessary.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allowed us to present meaningful findings to guide our company's strategic </a:t>
            </a:r>
            <a:r>
              <a:rPr lang="en-US" sz="2200" dirty="0" smtClean="0">
                <a:latin typeface="Times New Roman" panose="02020603050405020304" pitchFamily="18" charset="0"/>
                <a:cs typeface="Times New Roman" panose="02020603050405020304" pitchFamily="18" charset="0"/>
              </a:rPr>
              <a:t>decisions.</a:t>
            </a:r>
          </a:p>
          <a:p>
            <a:pPr algn="just"/>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implementing these recommendations, we aim to not only maximize revenue but also enhance customer satisfaction and solidify our market </a:t>
            </a:r>
            <a:r>
              <a:rPr lang="en-US" sz="2200" dirty="0" smtClean="0">
                <a:latin typeface="Times New Roman" panose="02020603050405020304" pitchFamily="18" charset="0"/>
                <a:cs typeface="Times New Roman" panose="02020603050405020304" pitchFamily="18" charset="0"/>
              </a:rPr>
              <a:t>presence. With </a:t>
            </a:r>
            <a:r>
              <a:rPr lang="en-US" sz="2200" dirty="0">
                <a:latin typeface="Times New Roman" panose="02020603050405020304" pitchFamily="18" charset="0"/>
                <a:cs typeface="Times New Roman" panose="02020603050405020304" pitchFamily="18" charset="0"/>
              </a:rPr>
              <a:t>a strategic focus on seasonality, product analysis, regional strategies, and customer relationships, we are poised for continued growth and success.</a:t>
            </a:r>
          </a:p>
          <a:p>
            <a:r>
              <a:rPr lang="en-US" sz="2400" dirty="0"/>
              <a:t/>
            </a:r>
            <a:br>
              <a:rPr lang="en-US" sz="2400" dirty="0"/>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1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313" y="2535119"/>
            <a:ext cx="10515600" cy="1325563"/>
          </a:xfrm>
        </p:spPr>
        <p:txBody>
          <a:bodyPr>
            <a:normAutofit/>
          </a:bodyPr>
          <a:lstStyle/>
          <a:p>
            <a:pPr algn="ctr"/>
            <a:r>
              <a:rPr lang="en-US" sz="4800" b="1" u="sng" dirty="0" smtClean="0">
                <a:latin typeface="Times New Roman" panose="02020603050405020304" pitchFamily="18" charset="0"/>
                <a:cs typeface="Times New Roman" panose="02020603050405020304" pitchFamily="18" charset="0"/>
              </a:rPr>
              <a:t>Thank You…</a:t>
            </a:r>
            <a:endParaRPr lang="en-US" sz="4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84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3512574" y="339213"/>
            <a:ext cx="4638368" cy="568940"/>
          </a:xfrm>
        </p:spPr>
        <p:txBody>
          <a:bodyPr>
            <a:noAutofit/>
          </a:bodyPr>
          <a:lstStyle/>
          <a:p>
            <a:pPr algn="ctr"/>
            <a:r>
              <a:rPr lang="en-IN" sz="3800" b="1" dirty="0" smtClean="0">
                <a:latin typeface="Times New Roman" panose="02020603050405020304" pitchFamily="18" charset="0"/>
                <a:cs typeface="Times New Roman" panose="02020603050405020304" pitchFamily="18" charset="0"/>
              </a:rPr>
              <a:t>Introduction</a:t>
            </a:r>
            <a:endParaRPr lang="en-IN" sz="3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878758" y="1186528"/>
            <a:ext cx="10683977" cy="5332259"/>
          </a:xfrm>
        </p:spPr>
        <p:txBody>
          <a:bodyPr>
            <a:normAutofit/>
          </a:bodyPr>
          <a:lstStyle/>
          <a:p>
            <a:pPr algn="just"/>
            <a:r>
              <a:rPr lang="en-US" sz="2200" dirty="0">
                <a:latin typeface="Times New Roman" panose="02020603050405020304" pitchFamily="18" charset="0"/>
                <a:cs typeface="Times New Roman" panose="02020603050405020304" pitchFamily="18" charset="0"/>
              </a:rPr>
              <a:t>Hello and welcome. In this presentation, I will take you through our company's sales performance for the years 2010 and 2011</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I </a:t>
            </a:r>
            <a:r>
              <a:rPr lang="en-US" sz="2200" dirty="0">
                <a:latin typeface="Times New Roman" panose="02020603050405020304" pitchFamily="18" charset="0"/>
                <a:cs typeface="Times New Roman" panose="02020603050405020304" pitchFamily="18" charset="0"/>
              </a:rPr>
              <a:t>appreciate the opportunity you gave me to dive into this data to gain insightful information about the store's performance</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Thank </a:t>
            </a:r>
            <a:r>
              <a:rPr lang="en-US" sz="2200" dirty="0">
                <a:latin typeface="Times New Roman" panose="02020603050405020304" pitchFamily="18" charset="0"/>
                <a:cs typeface="Times New Roman" panose="02020603050405020304" pitchFamily="18" charset="0"/>
              </a:rPr>
              <a:t>you also for the questions you asked since they provided a general direction for the kind of insights you are looking to get from this analysis.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2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3512574" y="339213"/>
            <a:ext cx="4638368" cy="568940"/>
          </a:xfrm>
        </p:spPr>
        <p:txBody>
          <a:bodyPr>
            <a:noAutofit/>
          </a:bodyPr>
          <a:lstStyle/>
          <a:p>
            <a:pPr algn="ctr"/>
            <a:r>
              <a:rPr lang="en-IN" sz="38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1" y="908153"/>
            <a:ext cx="12064181" cy="5846608"/>
          </a:xfrm>
        </p:spPr>
        <p:txBody>
          <a:bodyPr>
            <a:normAutofit/>
          </a:bodyPr>
          <a:lstStyle/>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Introduction</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Thought Process</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Revenue by month in 2011</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Revenue and Quantity by top 10 Country</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Revenue by Customer I’d</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Quantity by Country</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Recommendations</a:t>
            </a:r>
          </a:p>
          <a:p>
            <a:pPr marL="514350" indent="-514350" algn="just">
              <a:buFont typeface="+mj-lt"/>
              <a:buAutoNum type="arabicPeriod"/>
            </a:pPr>
            <a:r>
              <a:rPr lang="en-IN" sz="2200" dirty="0" smtClean="0">
                <a:latin typeface="Times New Roman" panose="02020603050405020304" pitchFamily="18" charset="0"/>
                <a:cs typeface="Times New Roman" panose="02020603050405020304" pitchFamily="18" charset="0"/>
              </a:rPr>
              <a:t>Conclusion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43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2F7E5-839C-E231-718E-AF8D8CFD1530}"/>
              </a:ext>
            </a:extLst>
          </p:cNvPr>
          <p:cNvSpPr>
            <a:spLocks noGrp="1"/>
          </p:cNvSpPr>
          <p:nvPr>
            <p:ph type="title"/>
          </p:nvPr>
        </p:nvSpPr>
        <p:spPr>
          <a:xfrm>
            <a:off x="659606" y="363364"/>
            <a:ext cx="10515600" cy="627933"/>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Thought </a:t>
            </a:r>
            <a:r>
              <a:rPr lang="en-IN" sz="4200" b="1" dirty="0">
                <a:latin typeface="Times New Roman" panose="02020603050405020304" pitchFamily="18" charset="0"/>
                <a:cs typeface="Times New Roman" panose="02020603050405020304" pitchFamily="18" charset="0"/>
              </a:rPr>
              <a:t>Process</a:t>
            </a:r>
          </a:p>
        </p:txBody>
      </p:sp>
      <p:sp>
        <p:nvSpPr>
          <p:cNvPr id="3" name="Content Placeholder 2">
            <a:extLst>
              <a:ext uri="{FF2B5EF4-FFF2-40B4-BE49-F238E27FC236}">
                <a16:creationId xmlns:a16="http://schemas.microsoft.com/office/drawing/2014/main" xmlns="" id="{03A84975-C709-56D9-BF8D-0516268D3CC7}"/>
              </a:ext>
            </a:extLst>
          </p:cNvPr>
          <p:cNvSpPr>
            <a:spLocks noGrp="1"/>
          </p:cNvSpPr>
          <p:nvPr>
            <p:ph idx="1"/>
          </p:nvPr>
        </p:nvSpPr>
        <p:spPr>
          <a:xfrm>
            <a:off x="259306" y="1351128"/>
            <a:ext cx="11765545" cy="5348224"/>
          </a:xfrm>
        </p:spPr>
        <p:txBody>
          <a:bodyPr>
            <a:normAutofit/>
          </a:bodyPr>
          <a:lstStyle/>
          <a:p>
            <a:pPr algn="just"/>
            <a:r>
              <a:rPr lang="en-US" sz="2200" dirty="0">
                <a:latin typeface="Times New Roman" panose="02020603050405020304" pitchFamily="18" charset="0"/>
                <a:cs typeface="Times New Roman" panose="02020603050405020304" pitchFamily="18" charset="0"/>
              </a:rPr>
              <a:t>I assure you that I took all the necessary steps to ensure that this analysis is accurate and correct</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I </a:t>
            </a:r>
            <a:r>
              <a:rPr lang="en-US" sz="2200" dirty="0">
                <a:latin typeface="Times New Roman" panose="02020603050405020304" pitchFamily="18" charset="0"/>
                <a:cs typeface="Times New Roman" panose="02020603050405020304" pitchFamily="18" charset="0"/>
              </a:rPr>
              <a:t>cleaned up the data you provided by removing all the negative values in the Unit Price and Quantity columns and also filtered the data as required for all the visualizations.</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4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1801506" y="114602"/>
            <a:ext cx="8018280" cy="485072"/>
          </a:xfrm>
        </p:spPr>
        <p:txBody>
          <a:bodyPr>
            <a:noAutofit/>
          </a:bodyPr>
          <a:lstStyle/>
          <a:p>
            <a:pPr algn="ctr"/>
            <a:r>
              <a:rPr lang="en-IN" sz="3800" b="1" dirty="0" smtClean="0">
                <a:latin typeface="Times New Roman" panose="02020603050405020304" pitchFamily="18" charset="0"/>
                <a:cs typeface="Times New Roman" panose="02020603050405020304" pitchFamily="18" charset="0"/>
              </a:rPr>
              <a:t>Revenue </a:t>
            </a:r>
            <a:r>
              <a:rPr lang="en-IN" sz="3800" b="1" dirty="0">
                <a:latin typeface="Times New Roman" panose="02020603050405020304" pitchFamily="18" charset="0"/>
                <a:cs typeface="Times New Roman" panose="02020603050405020304" pitchFamily="18" charset="0"/>
              </a:rPr>
              <a:t>by </a:t>
            </a:r>
            <a:r>
              <a:rPr lang="en-IN" sz="3800" b="1" dirty="0" smtClean="0">
                <a:latin typeface="Times New Roman" panose="02020603050405020304" pitchFamily="18" charset="0"/>
                <a:cs typeface="Times New Roman" panose="02020603050405020304" pitchFamily="18" charset="0"/>
              </a:rPr>
              <a:t>month in 2011</a:t>
            </a:r>
            <a:endParaRPr lang="en-IN" sz="3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723332" y="708856"/>
            <a:ext cx="10839404" cy="1488433"/>
          </a:xfrm>
        </p:spPr>
        <p:txBody>
          <a:bodyPr>
            <a:normAutofit fontScale="92500"/>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first 8 months had stable monthly revenues with an average of $</a:t>
            </a:r>
            <a:r>
              <a:rPr lang="en-US" sz="2200" dirty="0" smtClean="0">
                <a:latin typeface="Times New Roman" panose="02020603050405020304" pitchFamily="18" charset="0"/>
                <a:cs typeface="Times New Roman" panose="02020603050405020304" pitchFamily="18" charset="0"/>
              </a:rPr>
              <a:t>685,000.</a:t>
            </a:r>
          </a:p>
          <a:p>
            <a:pPr algn="just"/>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had a significant increase in revenue from September with the revenue peaking at $1.51 Million in November average of 21.18% increase in revenue from August to November.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revenue trend from August to December demonstrates how seasonality affects retail store sales.</a:t>
            </a:r>
          </a:p>
          <a:p>
            <a:pPr algn="just"/>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algn="just"/>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2" y="2415654"/>
            <a:ext cx="10399592" cy="4087728"/>
          </a:xfrm>
          <a:prstGeom prst="rect">
            <a:avLst/>
          </a:prstGeom>
        </p:spPr>
      </p:pic>
    </p:spTree>
    <p:extLst>
      <p:ext uri="{BB962C8B-B14F-4D97-AF65-F5344CB8AC3E}">
        <p14:creationId xmlns:p14="http://schemas.microsoft.com/office/powerpoint/2010/main" val="396079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341194" y="259308"/>
            <a:ext cx="10959152" cy="568940"/>
          </a:xfrm>
        </p:spPr>
        <p:txBody>
          <a:bodyPr>
            <a:noAutofit/>
          </a:bodyPr>
          <a:lstStyle/>
          <a:p>
            <a:pPr algn="ctr"/>
            <a:r>
              <a:rPr lang="en-IN" sz="3800" b="1" dirty="0" smtClean="0">
                <a:latin typeface="Times New Roman" panose="02020603050405020304" pitchFamily="18" charset="0"/>
                <a:cs typeface="Times New Roman" panose="02020603050405020304" pitchFamily="18" charset="0"/>
              </a:rPr>
              <a:t>Revenue and Quantity by top 10 country</a:t>
            </a:r>
            <a:endParaRPr lang="en-IN" sz="3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3" y="1173708"/>
            <a:ext cx="10686196" cy="5505198"/>
          </a:xfrm>
          <a:prstGeom prst="rect">
            <a:avLst/>
          </a:prstGeom>
        </p:spPr>
      </p:pic>
    </p:spTree>
    <p:extLst>
      <p:ext uri="{BB962C8B-B14F-4D97-AF65-F5344CB8AC3E}">
        <p14:creationId xmlns:p14="http://schemas.microsoft.com/office/powerpoint/2010/main" val="331087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0" y="464024"/>
            <a:ext cx="10003809"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chart represents the top 10 countries in revenue and the quantities bought in these countries except The United Kingdom.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major difference between the revenue and the quantity of goods sold in these countries, showing a high purchasing power in these countries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countries represent regions with the highest potential to generate more revenue that management needs to focus more on in terms of marketing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79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2156347" y="339213"/>
            <a:ext cx="7246960" cy="568940"/>
          </a:xfrm>
        </p:spPr>
        <p:txBody>
          <a:bodyPr>
            <a:noAutofit/>
          </a:bodyPr>
          <a:lstStyle/>
          <a:p>
            <a:pPr algn="ctr"/>
            <a:r>
              <a:rPr lang="en-IN" sz="3800" b="1" dirty="0" smtClean="0">
                <a:latin typeface="Times New Roman" panose="02020603050405020304" pitchFamily="18" charset="0"/>
                <a:cs typeface="Times New Roman" panose="02020603050405020304" pitchFamily="18" charset="0"/>
              </a:rPr>
              <a:t>Revenue </a:t>
            </a:r>
            <a:r>
              <a:rPr lang="en-IN" sz="3800" b="1" dirty="0">
                <a:latin typeface="Times New Roman" panose="02020603050405020304" pitchFamily="18" charset="0"/>
                <a:cs typeface="Times New Roman" panose="02020603050405020304" pitchFamily="18" charset="0"/>
              </a:rPr>
              <a:t>by Customer I’d</a:t>
            </a: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878758" y="1186528"/>
            <a:ext cx="10683977" cy="5332259"/>
          </a:xfrm>
        </p:spPr>
        <p:txBody>
          <a:bodyPr>
            <a:normAutofit/>
          </a:bodyPr>
          <a:lstStyle/>
          <a:p>
            <a:r>
              <a:rPr lang="en-US" sz="2200" dirty="0">
                <a:latin typeface="Times New Roman" panose="02020603050405020304" pitchFamily="18" charset="0"/>
                <a:cs typeface="Times New Roman" panose="02020603050405020304" pitchFamily="18" charset="0"/>
              </a:rPr>
              <a:t>The chart shows that there is no major difference between the top 10 customers in terms of revenue generated</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average difference in revenue between the top 10 customers is 15.8% The company can aim to strengthen the relationship with these customers to increase customer loyalty and retention, and ultimately drive more sales and revenue for the company.</a:t>
            </a:r>
            <a:endParaRPr lang="en-US" sz="22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6" y="2969181"/>
            <a:ext cx="11289779" cy="3731075"/>
          </a:xfrm>
          <a:prstGeom prst="rect">
            <a:avLst/>
          </a:prstGeom>
        </p:spPr>
      </p:pic>
    </p:spTree>
    <p:extLst>
      <p:ext uri="{BB962C8B-B14F-4D97-AF65-F5344CB8AC3E}">
        <p14:creationId xmlns:p14="http://schemas.microsoft.com/office/powerpoint/2010/main" val="346831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4036F-6BCE-DFB1-BE8A-ECC61568173B}"/>
              </a:ext>
            </a:extLst>
          </p:cNvPr>
          <p:cNvSpPr>
            <a:spLocks noGrp="1"/>
          </p:cNvSpPr>
          <p:nvPr>
            <p:ph type="title"/>
          </p:nvPr>
        </p:nvSpPr>
        <p:spPr>
          <a:xfrm>
            <a:off x="2725993" y="309717"/>
            <a:ext cx="6211529" cy="568940"/>
          </a:xfrm>
        </p:spPr>
        <p:txBody>
          <a:bodyPr>
            <a:noAutofit/>
          </a:bodyPr>
          <a:lstStyle/>
          <a:p>
            <a:pPr algn="just"/>
            <a:r>
              <a:rPr lang="en-IN" sz="3800" b="1" dirty="0" smtClean="0">
                <a:latin typeface="Times New Roman" panose="02020603050405020304" pitchFamily="18" charset="0"/>
                <a:cs typeface="Times New Roman" panose="02020603050405020304" pitchFamily="18" charset="0"/>
              </a:rPr>
              <a:t>Sum of Quantity by Country</a:t>
            </a:r>
            <a:endParaRPr lang="en-IN" sz="3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B03EE1-F67A-A03C-6AE1-BE3D59832444}"/>
              </a:ext>
            </a:extLst>
          </p:cNvPr>
          <p:cNvSpPr>
            <a:spLocks noGrp="1"/>
          </p:cNvSpPr>
          <p:nvPr>
            <p:ph idx="1"/>
          </p:nvPr>
        </p:nvSpPr>
        <p:spPr>
          <a:xfrm>
            <a:off x="878758" y="1186528"/>
            <a:ext cx="10683977" cy="5332259"/>
          </a:xfrm>
        </p:spPr>
        <p:txBody>
          <a:bodyPr>
            <a:normAutofit/>
          </a:bodyPr>
          <a:lstStyle/>
          <a:p>
            <a:r>
              <a:rPr lang="en-US" sz="2200" dirty="0">
                <a:latin typeface="Times New Roman" panose="02020603050405020304" pitchFamily="18" charset="0"/>
                <a:cs typeface="Times New Roman" panose="02020603050405020304" pitchFamily="18" charset="0"/>
              </a:rPr>
              <a:t>The map chart concludes by comparing the places that have produced the greatest revenue to those that have not.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map also reveals that the majority of sales occur only in the European zone, with only a small number in the American </a:t>
            </a:r>
            <a:r>
              <a:rPr lang="en-US" sz="2200" dirty="0" smtClean="0">
                <a:latin typeface="Times New Roman" panose="02020603050405020304" pitchFamily="18" charset="0"/>
                <a:cs typeface="Times New Roman" panose="02020603050405020304" pitchFamily="18" charset="0"/>
              </a:rPr>
              <a:t>region</a:t>
            </a:r>
          </a:p>
          <a:p>
            <a:r>
              <a:rPr lang="en-US" sz="2200" dirty="0" smtClean="0">
                <a:latin typeface="Times New Roman" panose="02020603050405020304" pitchFamily="18" charset="0"/>
                <a:cs typeface="Times New Roman" panose="02020603050405020304" pitchFamily="18" charset="0"/>
              </a:rPr>
              <a:t>Along </a:t>
            </a:r>
            <a:r>
              <a:rPr lang="en-US" sz="2200" dirty="0">
                <a:latin typeface="Times New Roman" panose="02020603050405020304" pitchFamily="18" charset="0"/>
                <a:cs typeface="Times New Roman" panose="02020603050405020304" pitchFamily="18" charset="0"/>
              </a:rPr>
              <a:t>with Russia, there is no market for the items in Africa or Asia</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company can concentrate on the European market more and dive deeper into countries in the region to come up with strategies that will maximize sales from each country in the region alongside Australia and Japan.</a:t>
            </a:r>
            <a:r>
              <a:rPr lang="en-IN" sz="2200" dirty="0" smtClean="0">
                <a:latin typeface="Times New Roman" panose="02020603050405020304" pitchFamily="18" charset="0"/>
                <a:cs typeface="Times New Roman" panose="02020603050405020304" pitchFamily="18" charset="0"/>
              </a:rPr>
              <a:t/>
            </a:r>
            <a:br>
              <a:rPr lang="en-IN" sz="2200" dirty="0" smtClean="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94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756</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Tata Virtual Internship through Forage   Project: Empowering business with effective insights</vt:lpstr>
      <vt:lpstr>Introduction</vt:lpstr>
      <vt:lpstr>Table of contents</vt:lpstr>
      <vt:lpstr>Thought Process</vt:lpstr>
      <vt:lpstr>Revenue by month in 2011</vt:lpstr>
      <vt:lpstr>Revenue and Quantity by top 10 country</vt:lpstr>
      <vt:lpstr>PowerPoint Presentation</vt:lpstr>
      <vt:lpstr>Revenue by Customer I’d</vt:lpstr>
      <vt:lpstr>Sum of Quantity by Country</vt:lpstr>
      <vt:lpstr>PowerPoint Presentation</vt:lpstr>
      <vt:lpstr>Recommendations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sridhar sagar</dc:creator>
  <cp:lastModifiedBy>lenovo</cp:lastModifiedBy>
  <cp:revision>68</cp:revision>
  <dcterms:created xsi:type="dcterms:W3CDTF">2023-07-31T05:26:25Z</dcterms:created>
  <dcterms:modified xsi:type="dcterms:W3CDTF">2023-09-04T12:13:55Z</dcterms:modified>
</cp:coreProperties>
</file>