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5143500" type="screen16x9"/>
  <p:notesSz cx="6858000" cy="9144000"/>
  <p:embeddedFontLst>
    <p:embeddedFont>
      <p:font typeface="Lora" pitchFamily="2" charset="77"/>
      <p:regular r:id="rId16"/>
      <p:bold r:id="rId17"/>
      <p:italic r:id="rId18"/>
      <p:boldItalic r:id="rId19"/>
    </p:embeddedFont>
    <p:embeddedFont>
      <p:font typeface="Roboto" panose="02000000000000000000" pitchFamily="2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7747729-101A-4EFD-9DFD-21BDFC146E74}">
  <a:tblStyle styleId="{B7747729-101A-4EFD-9DFD-21BDFC146E7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>
      <p:cViewPr varScale="1">
        <p:scale>
          <a:sx n="156" d="100"/>
          <a:sy n="156" d="100"/>
        </p:scale>
        <p:origin x="360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2275538a23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2275538a23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2275538a23_0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2275538a23_0_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2275538a23_0_2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2275538a23_0_2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2275538a23_0_3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2275538a23_0_3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2275538a23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2275538a23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2275538a23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2275538a23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2275538a23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2275538a23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2275538a23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2275538a23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2275538a23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2275538a23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2275538a23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2275538a23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2275538a23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2275538a23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2275538a23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2275538a23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Exploration of the unknown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Experiment instructions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41389" y="1722150"/>
            <a:ext cx="141800" cy="3032325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3"/>
          <p:cNvSpPr txBox="1"/>
          <p:nvPr/>
        </p:nvSpPr>
        <p:spPr>
          <a:xfrm>
            <a:off x="53350" y="483100"/>
            <a:ext cx="37512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/>
              <a:t>Welcome to the choice task</a:t>
            </a:r>
            <a:endParaRPr sz="1700" b="1"/>
          </a:p>
        </p:txBody>
      </p:sp>
      <p:sp>
        <p:nvSpPr>
          <p:cNvPr id="194" name="Google Shape;194;p23"/>
          <p:cNvSpPr/>
          <p:nvPr/>
        </p:nvSpPr>
        <p:spPr>
          <a:xfrm>
            <a:off x="0" y="0"/>
            <a:ext cx="9144000" cy="446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3"/>
          <p:cNvSpPr txBox="1"/>
          <p:nvPr/>
        </p:nvSpPr>
        <p:spPr>
          <a:xfrm>
            <a:off x="0" y="62484"/>
            <a:ext cx="3751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EFEFEF"/>
                </a:solidFill>
              </a:rPr>
              <a:t>Task Instructions</a:t>
            </a:r>
            <a:endParaRPr sz="1200" b="1">
              <a:solidFill>
                <a:srgbClr val="EFEFEF"/>
              </a:solidFill>
            </a:endParaRPr>
          </a:p>
        </p:txBody>
      </p:sp>
      <p:sp>
        <p:nvSpPr>
          <p:cNvPr id="196" name="Google Shape;196;p23"/>
          <p:cNvSpPr txBox="1"/>
          <p:nvPr/>
        </p:nvSpPr>
        <p:spPr>
          <a:xfrm>
            <a:off x="641775" y="1092975"/>
            <a:ext cx="4856100" cy="2095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1200"/>
              <a:buFont typeface="Roboto"/>
              <a:buChar char="●"/>
            </a:pPr>
            <a:r>
              <a:rPr lang="en" sz="12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In the following task you will be presented with </a:t>
            </a:r>
            <a:r>
              <a:rPr lang="en" sz="1200" b="1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rooms</a:t>
            </a:r>
            <a:r>
              <a:rPr lang="en" sz="12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200" dirty="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1200"/>
              <a:buFont typeface="Roboto"/>
              <a:buChar char="●"/>
            </a:pPr>
            <a:r>
              <a:rPr lang="en" sz="12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Whenever you are in a room, you can </a:t>
            </a:r>
            <a:r>
              <a:rPr lang="en" sz="1200" b="1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choose that room</a:t>
            </a:r>
            <a:r>
              <a:rPr lang="en" sz="12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200" dirty="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1200"/>
              <a:buFont typeface="Roboto"/>
              <a:buChar char="●"/>
            </a:pPr>
            <a:r>
              <a:rPr lang="en" sz="12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When you choose a room, you get a certain amount of </a:t>
            </a:r>
            <a:r>
              <a:rPr lang="en" sz="1200" b="1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points</a:t>
            </a:r>
            <a:r>
              <a:rPr lang="en" sz="12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200" dirty="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1200"/>
              <a:buFont typeface="Roboto"/>
              <a:buChar char="●"/>
            </a:pPr>
            <a:r>
              <a:rPr lang="en" sz="12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In addition to the current room, you can </a:t>
            </a:r>
            <a:r>
              <a:rPr lang="en" sz="1200" b="1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explore a new room</a:t>
            </a:r>
            <a:r>
              <a:rPr lang="en" sz="12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200" dirty="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1200"/>
              <a:buFont typeface="Roboto"/>
              <a:buChar char="●"/>
            </a:pPr>
            <a:r>
              <a:rPr lang="en" sz="12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In each turn, you can either (a) choose the current room or (b) explore a new room.</a:t>
            </a:r>
            <a:endParaRPr sz="1200" dirty="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200"/>
              <a:buChar char="○"/>
            </a:pPr>
            <a:r>
              <a:rPr lang="en" sz="1200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Sometimes when you make choices,</a:t>
            </a:r>
            <a:r>
              <a:rPr lang="en" sz="1200" b="1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 rooms may disappear</a:t>
            </a:r>
            <a:r>
              <a:rPr lang="en" sz="1200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. When rooms disappear you cannot choose them again.</a:t>
            </a:r>
            <a:endParaRPr sz="1200" dirty="0">
              <a:solidFill>
                <a:srgbClr val="21252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7" name="Google Shape;197;p23"/>
          <p:cNvSpPr/>
          <p:nvPr/>
        </p:nvSpPr>
        <p:spPr>
          <a:xfrm>
            <a:off x="364800" y="3106275"/>
            <a:ext cx="6169800" cy="10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8" name="Google Shape;19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97868" y="1239111"/>
            <a:ext cx="1701386" cy="2031897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3"/>
          <p:cNvSpPr txBox="1"/>
          <p:nvPr/>
        </p:nvSpPr>
        <p:spPr>
          <a:xfrm rot="5403022">
            <a:off x="6905237" y="3286604"/>
            <a:ext cx="6825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sz="2000"/>
          </a:p>
        </p:txBody>
      </p:sp>
      <p:sp>
        <p:nvSpPr>
          <p:cNvPr id="200" name="Google Shape;200;p23"/>
          <p:cNvSpPr txBox="1"/>
          <p:nvPr/>
        </p:nvSpPr>
        <p:spPr>
          <a:xfrm rot="5403022">
            <a:off x="6745979" y="2670146"/>
            <a:ext cx="6825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sz="2000"/>
          </a:p>
        </p:txBody>
      </p:sp>
      <p:pic>
        <p:nvPicPr>
          <p:cNvPr id="201" name="Google Shape;201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81503" y="1239851"/>
            <a:ext cx="1762498" cy="2079936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3"/>
          <p:cNvSpPr txBox="1"/>
          <p:nvPr/>
        </p:nvSpPr>
        <p:spPr>
          <a:xfrm rot="5403024">
            <a:off x="6483584" y="2574379"/>
            <a:ext cx="6822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👉</a:t>
            </a:r>
            <a:endParaRPr sz="2000"/>
          </a:p>
        </p:txBody>
      </p:sp>
      <p:sp>
        <p:nvSpPr>
          <p:cNvPr id="203" name="Google Shape;203;p23"/>
          <p:cNvSpPr txBox="1"/>
          <p:nvPr/>
        </p:nvSpPr>
        <p:spPr>
          <a:xfrm>
            <a:off x="513000" y="3418325"/>
            <a:ext cx="4856100" cy="7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200"/>
              <a:buFont typeface="Roboto"/>
              <a:buChar char="●"/>
            </a:pPr>
            <a:r>
              <a:rPr lang="en" sz="1200" i="1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In this example, a choice in “Explore New Room” revealed a new room (presented with dashed red circle around it, on the left) but one of the previously visited rooms disappeared. </a:t>
            </a:r>
            <a:endParaRPr sz="1200" i="1">
              <a:solidFill>
                <a:srgbClr val="21252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4" name="Google Shape;204;p23"/>
          <p:cNvSpPr/>
          <p:nvPr/>
        </p:nvSpPr>
        <p:spPr>
          <a:xfrm>
            <a:off x="6453400" y="829825"/>
            <a:ext cx="1522500" cy="315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3"/>
          <p:cNvSpPr/>
          <p:nvPr/>
        </p:nvSpPr>
        <p:spPr>
          <a:xfrm>
            <a:off x="6140813" y="2125900"/>
            <a:ext cx="415500" cy="420000"/>
          </a:xfrm>
          <a:prstGeom prst="ellipse">
            <a:avLst/>
          </a:prstGeom>
          <a:solidFill>
            <a:srgbClr val="EEFF41">
              <a:alpha val="122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3"/>
          <p:cNvSpPr txBox="1"/>
          <p:nvPr/>
        </p:nvSpPr>
        <p:spPr>
          <a:xfrm rot="2471013">
            <a:off x="5864337" y="1918793"/>
            <a:ext cx="682032" cy="492637"/>
          </a:xfrm>
          <a:prstGeom prst="rect">
            <a:avLst/>
          </a:prstGeom>
          <a:noFill/>
          <a:ln>
            <a:noFill/>
          </a:ln>
          <a:effectLst>
            <a:outerShdw blurRad="57150" dist="123825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👉</a:t>
            </a:r>
            <a:endParaRPr sz="2000"/>
          </a:p>
        </p:txBody>
      </p:sp>
      <p:sp>
        <p:nvSpPr>
          <p:cNvPr id="207" name="Google Shape;207;p23"/>
          <p:cNvSpPr txBox="1"/>
          <p:nvPr/>
        </p:nvSpPr>
        <p:spPr>
          <a:xfrm rot="2471013">
            <a:off x="7756987" y="1954893"/>
            <a:ext cx="682032" cy="492637"/>
          </a:xfrm>
          <a:prstGeom prst="rect">
            <a:avLst/>
          </a:prstGeom>
          <a:noFill/>
          <a:ln>
            <a:noFill/>
          </a:ln>
          <a:effectLst>
            <a:outerShdw blurRad="57150" dist="123825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👉</a:t>
            </a:r>
            <a:endParaRPr sz="2000"/>
          </a:p>
        </p:txBody>
      </p:sp>
      <p:sp>
        <p:nvSpPr>
          <p:cNvPr id="208" name="Google Shape;208;p23"/>
          <p:cNvSpPr/>
          <p:nvPr/>
        </p:nvSpPr>
        <p:spPr>
          <a:xfrm>
            <a:off x="8024938" y="2125900"/>
            <a:ext cx="415500" cy="420000"/>
          </a:xfrm>
          <a:prstGeom prst="ellipse">
            <a:avLst/>
          </a:prstGeom>
          <a:solidFill>
            <a:srgbClr val="EEFF41">
              <a:alpha val="122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41389" y="1722150"/>
            <a:ext cx="141800" cy="3032325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24"/>
          <p:cNvSpPr txBox="1"/>
          <p:nvPr/>
        </p:nvSpPr>
        <p:spPr>
          <a:xfrm>
            <a:off x="53350" y="483100"/>
            <a:ext cx="37512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/>
              <a:t>Welcome to the choice task</a:t>
            </a:r>
            <a:endParaRPr sz="1700" b="1"/>
          </a:p>
        </p:txBody>
      </p:sp>
      <p:sp>
        <p:nvSpPr>
          <p:cNvPr id="216" name="Google Shape;216;p24"/>
          <p:cNvSpPr/>
          <p:nvPr/>
        </p:nvSpPr>
        <p:spPr>
          <a:xfrm>
            <a:off x="0" y="0"/>
            <a:ext cx="9144000" cy="446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24"/>
          <p:cNvSpPr txBox="1"/>
          <p:nvPr/>
        </p:nvSpPr>
        <p:spPr>
          <a:xfrm>
            <a:off x="0" y="62484"/>
            <a:ext cx="3751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EFEFEF"/>
                </a:solidFill>
              </a:rPr>
              <a:t>Task Instructions</a:t>
            </a:r>
            <a:endParaRPr sz="1200" b="1">
              <a:solidFill>
                <a:srgbClr val="EFEFEF"/>
              </a:solidFill>
            </a:endParaRPr>
          </a:p>
        </p:txBody>
      </p:sp>
      <p:sp>
        <p:nvSpPr>
          <p:cNvPr id="218" name="Google Shape;218;p24"/>
          <p:cNvSpPr txBox="1"/>
          <p:nvPr/>
        </p:nvSpPr>
        <p:spPr>
          <a:xfrm>
            <a:off x="641775" y="1092975"/>
            <a:ext cx="4856100" cy="2733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1200"/>
              <a:buFont typeface="Roboto"/>
              <a:buChar char="●"/>
            </a:pPr>
            <a:r>
              <a:rPr lang="en" sz="1200" dirty="0">
                <a:solidFill>
                  <a:srgbClr val="9E9E9E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In the following task you will be presented with </a:t>
            </a:r>
            <a:r>
              <a:rPr lang="en" sz="1200" b="1" dirty="0">
                <a:solidFill>
                  <a:srgbClr val="9E9E9E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rooms</a:t>
            </a:r>
            <a:r>
              <a:rPr lang="en" sz="1200" dirty="0">
                <a:solidFill>
                  <a:srgbClr val="9E9E9E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endParaRPr sz="1200" dirty="0">
              <a:solidFill>
                <a:srgbClr val="9E9E9E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1200"/>
              <a:buFont typeface="Roboto"/>
              <a:buChar char="●"/>
            </a:pPr>
            <a:r>
              <a:rPr lang="en" sz="1200" dirty="0">
                <a:solidFill>
                  <a:srgbClr val="9E9E9E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Whenever you are in a room, you can </a:t>
            </a:r>
            <a:r>
              <a:rPr lang="en" sz="1200" b="1" dirty="0">
                <a:solidFill>
                  <a:srgbClr val="9E9E9E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choose that room</a:t>
            </a:r>
            <a:r>
              <a:rPr lang="en" sz="1200" dirty="0">
                <a:solidFill>
                  <a:srgbClr val="9E9E9E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endParaRPr sz="1200" dirty="0">
              <a:solidFill>
                <a:srgbClr val="9E9E9E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1200"/>
              <a:buFont typeface="Roboto"/>
              <a:buChar char="●"/>
            </a:pPr>
            <a:r>
              <a:rPr lang="en" sz="1200" dirty="0">
                <a:solidFill>
                  <a:srgbClr val="9E9E9E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When you choose a room, you get a certain amount of </a:t>
            </a:r>
            <a:r>
              <a:rPr lang="en" sz="1200" b="1" dirty="0">
                <a:solidFill>
                  <a:srgbClr val="9E9E9E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points</a:t>
            </a:r>
            <a:r>
              <a:rPr lang="en" sz="1200" dirty="0">
                <a:solidFill>
                  <a:srgbClr val="9E9E9E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endParaRPr sz="1200" dirty="0">
              <a:solidFill>
                <a:srgbClr val="9E9E9E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1200"/>
              <a:buFont typeface="Roboto"/>
              <a:buChar char="●"/>
            </a:pPr>
            <a:r>
              <a:rPr lang="en" sz="1200" dirty="0">
                <a:solidFill>
                  <a:srgbClr val="9E9E9E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In addition to the current room, you can </a:t>
            </a:r>
            <a:r>
              <a:rPr lang="en" sz="1200" b="1" dirty="0">
                <a:solidFill>
                  <a:srgbClr val="9E9E9E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explore a new room</a:t>
            </a:r>
            <a:r>
              <a:rPr lang="en" sz="1200" dirty="0">
                <a:solidFill>
                  <a:srgbClr val="9E9E9E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endParaRPr sz="1200" dirty="0">
              <a:solidFill>
                <a:srgbClr val="9E9E9E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1200"/>
              <a:buFont typeface="Roboto"/>
              <a:buChar char="●"/>
            </a:pPr>
            <a:r>
              <a:rPr lang="en" sz="12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In each turn, you can either (a) choose the current room or (b) explore a new room</a:t>
            </a:r>
            <a:r>
              <a:rPr lang="en-US" sz="1200" dirty="0">
                <a:solidFill>
                  <a:srgbClr val="9E9E9E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1200"/>
              <a:buChar char="○"/>
            </a:pPr>
            <a:r>
              <a:rPr lang="en-US" sz="1200" dirty="0">
                <a:solidFill>
                  <a:srgbClr val="9E9E9E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Sometimes when you make choices, rooms may disappear. When rooms disappear you cannot choose them again.</a:t>
            </a: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200"/>
              <a:buFont typeface="Roboto"/>
              <a:buChar char="●"/>
            </a:pPr>
            <a:r>
              <a:rPr lang="en" sz="1200" b="1" dirty="0">
                <a:solidFill>
                  <a:srgbClr val="212529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Your goal </a:t>
            </a:r>
            <a:r>
              <a:rPr lang="en" sz="1200" dirty="0">
                <a:solidFill>
                  <a:srgbClr val="212529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in this task is to gain the maximal number of points. At the end of the task, one of the rewards you got in the task will be translated into a</a:t>
            </a:r>
            <a:r>
              <a:rPr lang="en" sz="1200" b="1" dirty="0">
                <a:solidFill>
                  <a:srgbClr val="212529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bonus payment</a:t>
            </a:r>
            <a:r>
              <a:rPr lang="en" sz="1200" dirty="0">
                <a:solidFill>
                  <a:srgbClr val="212529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. </a:t>
            </a:r>
            <a:endParaRPr sz="1200" dirty="0">
              <a:solidFill>
                <a:srgbClr val="212529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9" name="Google Shape;219;p24"/>
          <p:cNvSpPr/>
          <p:nvPr/>
        </p:nvSpPr>
        <p:spPr>
          <a:xfrm>
            <a:off x="364800" y="3715875"/>
            <a:ext cx="6169800" cy="10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24"/>
          <p:cNvSpPr txBox="1"/>
          <p:nvPr/>
        </p:nvSpPr>
        <p:spPr>
          <a:xfrm rot="5403022">
            <a:off x="6905237" y="3286604"/>
            <a:ext cx="6825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sz="2000"/>
          </a:p>
        </p:txBody>
      </p:sp>
      <p:sp>
        <p:nvSpPr>
          <p:cNvPr id="221" name="Google Shape;221;p24"/>
          <p:cNvSpPr txBox="1"/>
          <p:nvPr/>
        </p:nvSpPr>
        <p:spPr>
          <a:xfrm rot="5403022">
            <a:off x="6745979" y="2670146"/>
            <a:ext cx="6825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sz="2000"/>
          </a:p>
        </p:txBody>
      </p:sp>
      <p:sp>
        <p:nvSpPr>
          <p:cNvPr id="222" name="Google Shape;222;p24"/>
          <p:cNvSpPr txBox="1"/>
          <p:nvPr/>
        </p:nvSpPr>
        <p:spPr>
          <a:xfrm>
            <a:off x="1117850" y="4046225"/>
            <a:ext cx="2791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41389" y="1722150"/>
            <a:ext cx="141800" cy="3032325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25"/>
          <p:cNvSpPr txBox="1"/>
          <p:nvPr/>
        </p:nvSpPr>
        <p:spPr>
          <a:xfrm>
            <a:off x="53350" y="483100"/>
            <a:ext cx="37512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/>
              <a:t>Welcome to the choice task</a:t>
            </a:r>
            <a:endParaRPr sz="1700" b="1"/>
          </a:p>
        </p:txBody>
      </p:sp>
      <p:sp>
        <p:nvSpPr>
          <p:cNvPr id="230" name="Google Shape;230;p25"/>
          <p:cNvSpPr/>
          <p:nvPr/>
        </p:nvSpPr>
        <p:spPr>
          <a:xfrm>
            <a:off x="0" y="0"/>
            <a:ext cx="9144000" cy="446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25"/>
          <p:cNvSpPr txBox="1"/>
          <p:nvPr/>
        </p:nvSpPr>
        <p:spPr>
          <a:xfrm>
            <a:off x="0" y="62484"/>
            <a:ext cx="3751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EFEFEF"/>
                </a:solidFill>
              </a:rPr>
              <a:t>Task Instructions</a:t>
            </a:r>
            <a:endParaRPr sz="1200" b="1">
              <a:solidFill>
                <a:srgbClr val="EFEFEF"/>
              </a:solidFill>
            </a:endParaRPr>
          </a:p>
        </p:txBody>
      </p:sp>
      <p:sp>
        <p:nvSpPr>
          <p:cNvPr id="232" name="Google Shape;232;p25"/>
          <p:cNvSpPr txBox="1"/>
          <p:nvPr/>
        </p:nvSpPr>
        <p:spPr>
          <a:xfrm>
            <a:off x="641775" y="1092975"/>
            <a:ext cx="4856100" cy="39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1200"/>
              <a:buFont typeface="Roboto"/>
              <a:buChar char="●"/>
            </a:pPr>
            <a:r>
              <a:rPr lang="en" sz="1200" dirty="0">
                <a:solidFill>
                  <a:srgbClr val="9E9E9E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In the following task you will be presented with </a:t>
            </a:r>
            <a:r>
              <a:rPr lang="en" sz="1200" b="1" dirty="0">
                <a:solidFill>
                  <a:srgbClr val="9E9E9E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rooms</a:t>
            </a:r>
            <a:r>
              <a:rPr lang="en" sz="1200" dirty="0">
                <a:solidFill>
                  <a:srgbClr val="9E9E9E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endParaRPr sz="1200" dirty="0">
              <a:solidFill>
                <a:srgbClr val="9E9E9E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1200"/>
              <a:buFont typeface="Roboto"/>
              <a:buChar char="●"/>
            </a:pPr>
            <a:r>
              <a:rPr lang="en" sz="1200" dirty="0">
                <a:solidFill>
                  <a:srgbClr val="9E9E9E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Whenever you are in a room, you can </a:t>
            </a:r>
            <a:r>
              <a:rPr lang="en" sz="1200" b="1" dirty="0">
                <a:solidFill>
                  <a:srgbClr val="9E9E9E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choose that room</a:t>
            </a:r>
            <a:r>
              <a:rPr lang="en" sz="1200" dirty="0">
                <a:solidFill>
                  <a:srgbClr val="9E9E9E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endParaRPr sz="1200" dirty="0">
              <a:solidFill>
                <a:srgbClr val="9E9E9E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1200"/>
              <a:buFont typeface="Roboto"/>
              <a:buChar char="●"/>
            </a:pPr>
            <a:r>
              <a:rPr lang="en" sz="1200" dirty="0">
                <a:solidFill>
                  <a:srgbClr val="9E9E9E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When you choose a room, you get a certain amount of </a:t>
            </a:r>
            <a:r>
              <a:rPr lang="en" sz="1200" b="1" dirty="0">
                <a:solidFill>
                  <a:srgbClr val="9E9E9E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points</a:t>
            </a:r>
            <a:r>
              <a:rPr lang="en" sz="1200" dirty="0">
                <a:solidFill>
                  <a:srgbClr val="9E9E9E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endParaRPr sz="1200" dirty="0">
              <a:solidFill>
                <a:srgbClr val="9E9E9E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1200"/>
              <a:buFont typeface="Roboto"/>
              <a:buChar char="●"/>
            </a:pPr>
            <a:r>
              <a:rPr lang="en" sz="1200" dirty="0">
                <a:solidFill>
                  <a:srgbClr val="9E9E9E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In addition to the current room, you can </a:t>
            </a:r>
            <a:r>
              <a:rPr lang="en" sz="1200" b="1" dirty="0">
                <a:solidFill>
                  <a:srgbClr val="9E9E9E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explore a new room</a:t>
            </a:r>
            <a:r>
              <a:rPr lang="en" sz="1200" dirty="0">
                <a:solidFill>
                  <a:srgbClr val="9E9E9E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endParaRPr sz="1200" dirty="0">
              <a:solidFill>
                <a:srgbClr val="9E9E9E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1200"/>
              <a:buFont typeface="Roboto"/>
              <a:buChar char="●"/>
            </a:pPr>
            <a:r>
              <a:rPr lang="en" sz="12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In each turn, you can either (a) choose the current room or (b) explore a new room</a:t>
            </a:r>
            <a:r>
              <a:rPr lang="en-US" sz="1200" dirty="0">
                <a:solidFill>
                  <a:srgbClr val="9E9E9E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1200"/>
              <a:buChar char="○"/>
            </a:pPr>
            <a:r>
              <a:rPr lang="en-US" sz="1200" dirty="0">
                <a:solidFill>
                  <a:srgbClr val="9E9E9E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Sometimes when you make choices, rooms may disappear. When rooms disappear you cannot choose them again.</a:t>
            </a: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1200"/>
              <a:buFont typeface="Roboto"/>
              <a:buChar char="●"/>
            </a:pPr>
            <a:r>
              <a:rPr lang="en" sz="1200" b="1" dirty="0">
                <a:solidFill>
                  <a:srgbClr val="9E9E9E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Your goal </a:t>
            </a:r>
            <a:r>
              <a:rPr lang="en" sz="1200" dirty="0">
                <a:solidFill>
                  <a:srgbClr val="9E9E9E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in this task is to gain the maximal number of points. At the end of the task, one of the rewards you got in the task will be translated into a </a:t>
            </a:r>
            <a:r>
              <a:rPr lang="en" sz="1200" b="1" dirty="0">
                <a:solidFill>
                  <a:srgbClr val="9E9E9E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bonus payment</a:t>
            </a:r>
            <a:r>
              <a:rPr lang="en" sz="1200" dirty="0">
                <a:solidFill>
                  <a:srgbClr val="9E9E9E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endParaRPr sz="1200" dirty="0">
              <a:solidFill>
                <a:srgbClr val="9E9E9E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200"/>
              <a:buFont typeface="Roboto"/>
              <a:buChar char="●"/>
            </a:pPr>
            <a:r>
              <a:rPr lang="en" sz="1200" dirty="0">
                <a:solidFill>
                  <a:srgbClr val="212529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The task is made of </a:t>
            </a:r>
            <a:r>
              <a:rPr lang="en" sz="1200" b="1" dirty="0">
                <a:solidFill>
                  <a:srgbClr val="212529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several room maps</a:t>
            </a:r>
            <a:r>
              <a:rPr lang="en" sz="1200" dirty="0">
                <a:solidFill>
                  <a:srgbClr val="212529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. </a:t>
            </a:r>
            <a:endParaRPr sz="1200" dirty="0">
              <a:solidFill>
                <a:srgbClr val="212529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200"/>
              <a:buFont typeface="Roboto"/>
              <a:buChar char="○"/>
            </a:pPr>
            <a:r>
              <a:rPr lang="en" sz="1200" dirty="0">
                <a:solidFill>
                  <a:srgbClr val="212529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After you complete a certain number of choices in one map,  you will automatically be transferred to a new map.</a:t>
            </a:r>
            <a:endParaRPr sz="1200" dirty="0">
              <a:solidFill>
                <a:srgbClr val="212529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200"/>
              <a:buFont typeface="Roboto"/>
              <a:buChar char="○"/>
            </a:pPr>
            <a:r>
              <a:rPr lang="en" sz="1200" dirty="0">
                <a:solidFill>
                  <a:srgbClr val="212529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The task includes an overall of</a:t>
            </a:r>
            <a:r>
              <a:rPr lang="en" sz="1200" b="1" dirty="0">
                <a:solidFill>
                  <a:srgbClr val="212529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3 maps</a:t>
            </a:r>
            <a:r>
              <a:rPr lang="en" sz="1200" dirty="0">
                <a:solidFill>
                  <a:srgbClr val="212529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. Completing them all should take </a:t>
            </a:r>
            <a:r>
              <a:rPr lang="en" sz="1200" b="1" dirty="0">
                <a:solidFill>
                  <a:srgbClr val="212529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approximately 15 minutes</a:t>
            </a:r>
            <a:r>
              <a:rPr lang="en" sz="1200" dirty="0">
                <a:solidFill>
                  <a:srgbClr val="212529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. </a:t>
            </a:r>
            <a:endParaRPr sz="1200" dirty="0">
              <a:solidFill>
                <a:srgbClr val="212529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3" name="Google Shape;233;p25"/>
          <p:cNvSpPr txBox="1"/>
          <p:nvPr/>
        </p:nvSpPr>
        <p:spPr>
          <a:xfrm rot="5403022">
            <a:off x="6905237" y="3286604"/>
            <a:ext cx="6825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sz="2000"/>
          </a:p>
        </p:txBody>
      </p:sp>
      <p:sp>
        <p:nvSpPr>
          <p:cNvPr id="234" name="Google Shape;234;p25"/>
          <p:cNvSpPr txBox="1"/>
          <p:nvPr/>
        </p:nvSpPr>
        <p:spPr>
          <a:xfrm rot="5403022">
            <a:off x="6745979" y="2670146"/>
            <a:ext cx="6825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sz="2000"/>
          </a:p>
        </p:txBody>
      </p:sp>
      <p:sp>
        <p:nvSpPr>
          <p:cNvPr id="235" name="Google Shape;235;p25"/>
          <p:cNvSpPr txBox="1"/>
          <p:nvPr/>
        </p:nvSpPr>
        <p:spPr>
          <a:xfrm rot="5403022">
            <a:off x="6905237" y="3286604"/>
            <a:ext cx="6825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sz="2000"/>
          </a:p>
        </p:txBody>
      </p:sp>
      <p:sp>
        <p:nvSpPr>
          <p:cNvPr id="236" name="Google Shape;236;p25"/>
          <p:cNvSpPr txBox="1"/>
          <p:nvPr/>
        </p:nvSpPr>
        <p:spPr>
          <a:xfrm rot="5403022">
            <a:off x="6745979" y="2670146"/>
            <a:ext cx="6825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sz="2000"/>
          </a:p>
        </p:txBody>
      </p:sp>
      <p:sp>
        <p:nvSpPr>
          <p:cNvPr id="237" name="Google Shape;237;p25"/>
          <p:cNvSpPr/>
          <p:nvPr/>
        </p:nvSpPr>
        <p:spPr>
          <a:xfrm>
            <a:off x="6701050" y="1069800"/>
            <a:ext cx="1522500" cy="315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8" name="Google Shape;23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17162" y="1386150"/>
            <a:ext cx="1617113" cy="18715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43025" y="1385412"/>
            <a:ext cx="1617113" cy="1871562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25"/>
          <p:cNvSpPr/>
          <p:nvPr/>
        </p:nvSpPr>
        <p:spPr>
          <a:xfrm>
            <a:off x="7550563" y="1500050"/>
            <a:ext cx="1350300" cy="1347900"/>
          </a:xfrm>
          <a:prstGeom prst="roundRect">
            <a:avLst>
              <a:gd name="adj" fmla="val 3668"/>
            </a:avLst>
          </a:prstGeom>
          <a:solidFill>
            <a:srgbClr val="48A6DE">
              <a:alpha val="28090"/>
            </a:srgbClr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25"/>
          <p:cNvSpPr/>
          <p:nvPr/>
        </p:nvSpPr>
        <p:spPr>
          <a:xfrm>
            <a:off x="5981188" y="1490538"/>
            <a:ext cx="1350300" cy="1347900"/>
          </a:xfrm>
          <a:prstGeom prst="roundRect">
            <a:avLst>
              <a:gd name="adj" fmla="val 3668"/>
            </a:avLst>
          </a:prstGeom>
          <a:solidFill>
            <a:srgbClr val="DEBC48">
              <a:alpha val="28090"/>
            </a:srgbClr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073A338-6FD4-4F6F-5D52-E2EEBCEBFEDF}"/>
              </a:ext>
            </a:extLst>
          </p:cNvPr>
          <p:cNvSpPr/>
          <p:nvPr/>
        </p:nvSpPr>
        <p:spPr>
          <a:xfrm>
            <a:off x="6160692" y="814096"/>
            <a:ext cx="981777" cy="22138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 1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00DE437-5C26-C138-6F51-925BEBE79685}"/>
              </a:ext>
            </a:extLst>
          </p:cNvPr>
          <p:cNvSpPr/>
          <p:nvPr/>
        </p:nvSpPr>
        <p:spPr>
          <a:xfrm>
            <a:off x="7787212" y="805963"/>
            <a:ext cx="981777" cy="22138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 2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41389" y="1722150"/>
            <a:ext cx="141800" cy="3032325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26"/>
          <p:cNvSpPr txBox="1"/>
          <p:nvPr/>
        </p:nvSpPr>
        <p:spPr>
          <a:xfrm>
            <a:off x="53350" y="483100"/>
            <a:ext cx="37512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/>
              <a:t>Welcome to the choice task</a:t>
            </a:r>
            <a:endParaRPr sz="1700" b="1"/>
          </a:p>
        </p:txBody>
      </p:sp>
      <p:sp>
        <p:nvSpPr>
          <p:cNvPr id="249" name="Google Shape;249;p26"/>
          <p:cNvSpPr/>
          <p:nvPr/>
        </p:nvSpPr>
        <p:spPr>
          <a:xfrm>
            <a:off x="0" y="0"/>
            <a:ext cx="9144000" cy="446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26"/>
          <p:cNvSpPr txBox="1"/>
          <p:nvPr/>
        </p:nvSpPr>
        <p:spPr>
          <a:xfrm>
            <a:off x="0" y="62484"/>
            <a:ext cx="3751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EFEFEF"/>
                </a:solidFill>
              </a:rPr>
              <a:t>Task Instructions</a:t>
            </a:r>
            <a:endParaRPr sz="1200" b="1">
              <a:solidFill>
                <a:srgbClr val="EFEFEF"/>
              </a:solidFill>
            </a:endParaRPr>
          </a:p>
        </p:txBody>
      </p:sp>
      <p:sp>
        <p:nvSpPr>
          <p:cNvPr id="251" name="Google Shape;251;p26"/>
          <p:cNvSpPr txBox="1"/>
          <p:nvPr/>
        </p:nvSpPr>
        <p:spPr>
          <a:xfrm>
            <a:off x="641775" y="1092975"/>
            <a:ext cx="4856100" cy="29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200"/>
              <a:buFont typeface="Roboto"/>
              <a:buChar char="●"/>
            </a:pPr>
            <a:r>
              <a:rPr lang="en" sz="1200" dirty="0">
                <a:solidFill>
                  <a:srgbClr val="212529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In the following task you will be presented with </a:t>
            </a:r>
            <a:r>
              <a:rPr lang="en" sz="1200" b="1" dirty="0">
                <a:solidFill>
                  <a:srgbClr val="212529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rooms</a:t>
            </a:r>
            <a:r>
              <a:rPr lang="en" sz="1200" dirty="0">
                <a:solidFill>
                  <a:srgbClr val="212529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endParaRPr sz="1200" dirty="0">
              <a:solidFill>
                <a:srgbClr val="212529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200"/>
              <a:buFont typeface="Roboto"/>
              <a:buChar char="●"/>
            </a:pPr>
            <a:r>
              <a:rPr lang="en" sz="1200" dirty="0">
                <a:solidFill>
                  <a:srgbClr val="212529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Whenever you are in a room, you can </a:t>
            </a:r>
            <a:r>
              <a:rPr lang="en" sz="1200" b="1" dirty="0">
                <a:solidFill>
                  <a:srgbClr val="212529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choose that room</a:t>
            </a:r>
            <a:r>
              <a:rPr lang="en" sz="1200" dirty="0">
                <a:solidFill>
                  <a:srgbClr val="212529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endParaRPr sz="1200" dirty="0">
              <a:solidFill>
                <a:srgbClr val="212529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200"/>
              <a:buFont typeface="Roboto"/>
              <a:buChar char="●"/>
            </a:pPr>
            <a:r>
              <a:rPr lang="en" sz="1200" dirty="0">
                <a:solidFill>
                  <a:srgbClr val="212529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When you choose a room, you get a certain amount of </a:t>
            </a:r>
            <a:r>
              <a:rPr lang="en" sz="1200" b="1" dirty="0">
                <a:solidFill>
                  <a:srgbClr val="212529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points</a:t>
            </a:r>
            <a:r>
              <a:rPr lang="en" sz="1200" dirty="0">
                <a:solidFill>
                  <a:srgbClr val="212529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endParaRPr sz="1200" dirty="0">
              <a:solidFill>
                <a:srgbClr val="212529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200"/>
              <a:buFont typeface="Roboto"/>
              <a:buChar char="●"/>
            </a:pPr>
            <a:r>
              <a:rPr lang="en" sz="1200" dirty="0">
                <a:solidFill>
                  <a:srgbClr val="212529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In addition to the current room, you can </a:t>
            </a:r>
            <a:r>
              <a:rPr lang="en" sz="1200" b="1" dirty="0">
                <a:solidFill>
                  <a:srgbClr val="212529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explore a new room</a:t>
            </a:r>
            <a:r>
              <a:rPr lang="en" sz="1200" dirty="0">
                <a:solidFill>
                  <a:srgbClr val="212529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endParaRPr sz="1200" dirty="0">
              <a:solidFill>
                <a:srgbClr val="212529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200"/>
              <a:buFont typeface="Roboto"/>
              <a:buChar char="●"/>
            </a:pPr>
            <a:r>
              <a:rPr lang="en" sz="1200" dirty="0">
                <a:solidFill>
                  <a:srgbClr val="212529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In each turn, you can: (a) choose the current room. (b) move to a different room. (c) explore a new room.</a:t>
            </a:r>
            <a:endParaRPr sz="1200" dirty="0">
              <a:solidFill>
                <a:srgbClr val="212529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200"/>
              <a:buChar char="○"/>
            </a:pPr>
            <a:r>
              <a:rPr lang="en" sz="1200" dirty="0">
                <a:solidFill>
                  <a:srgbClr val="212529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Sometimes when you make choices, rooms may disappear. When rooms disappear you cannot choose them again.</a:t>
            </a:r>
            <a:endParaRPr sz="1200" dirty="0">
              <a:solidFill>
                <a:srgbClr val="212529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200"/>
              <a:buFont typeface="Roboto"/>
              <a:buChar char="●"/>
            </a:pPr>
            <a:r>
              <a:rPr lang="en" sz="1200" b="1" dirty="0">
                <a:solidFill>
                  <a:srgbClr val="212529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Your goal </a:t>
            </a:r>
            <a:r>
              <a:rPr lang="en" sz="1200" dirty="0">
                <a:solidFill>
                  <a:srgbClr val="212529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in this task is to gain the maximal number of points. At the end of the task, one of the rewards you got in the task will be translated into a </a:t>
            </a:r>
            <a:r>
              <a:rPr lang="en" sz="1200" b="1" dirty="0">
                <a:solidFill>
                  <a:srgbClr val="212529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bonus payment</a:t>
            </a:r>
            <a:r>
              <a:rPr lang="en" sz="1200" dirty="0">
                <a:solidFill>
                  <a:srgbClr val="212529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endParaRPr sz="1200" dirty="0">
              <a:solidFill>
                <a:srgbClr val="212529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200"/>
              <a:buFont typeface="Roboto"/>
              <a:buChar char="●"/>
            </a:pPr>
            <a:r>
              <a:rPr lang="en" sz="1200" dirty="0">
                <a:solidFill>
                  <a:srgbClr val="212529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The task is made of </a:t>
            </a:r>
            <a:r>
              <a:rPr lang="en" sz="1200" b="1" dirty="0">
                <a:solidFill>
                  <a:srgbClr val="212529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several room maps</a:t>
            </a:r>
            <a:r>
              <a:rPr lang="en" sz="1200" dirty="0">
                <a:solidFill>
                  <a:srgbClr val="212529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. </a:t>
            </a:r>
            <a:endParaRPr sz="1200" dirty="0">
              <a:solidFill>
                <a:srgbClr val="212529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2" name="Google Shape;252;p26"/>
          <p:cNvSpPr/>
          <p:nvPr/>
        </p:nvSpPr>
        <p:spPr>
          <a:xfrm>
            <a:off x="364800" y="4249275"/>
            <a:ext cx="6169800" cy="10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26"/>
          <p:cNvSpPr txBox="1"/>
          <p:nvPr/>
        </p:nvSpPr>
        <p:spPr>
          <a:xfrm rot="5403022">
            <a:off x="6905237" y="3286604"/>
            <a:ext cx="6825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sz="2000"/>
          </a:p>
        </p:txBody>
      </p:sp>
      <p:sp>
        <p:nvSpPr>
          <p:cNvPr id="254" name="Google Shape;254;p26"/>
          <p:cNvSpPr txBox="1"/>
          <p:nvPr/>
        </p:nvSpPr>
        <p:spPr>
          <a:xfrm rot="5403022">
            <a:off x="6745979" y="2670146"/>
            <a:ext cx="6825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sz="2000"/>
          </a:p>
        </p:txBody>
      </p:sp>
      <p:sp>
        <p:nvSpPr>
          <p:cNvPr id="255" name="Google Shape;255;p26"/>
          <p:cNvSpPr txBox="1"/>
          <p:nvPr/>
        </p:nvSpPr>
        <p:spPr>
          <a:xfrm>
            <a:off x="1117850" y="4046225"/>
            <a:ext cx="2791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26"/>
          <p:cNvSpPr txBox="1"/>
          <p:nvPr/>
        </p:nvSpPr>
        <p:spPr>
          <a:xfrm>
            <a:off x="882300" y="4169475"/>
            <a:ext cx="36897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This is the end of the instructions. When you are ready to start, press the “start” button. </a:t>
            </a:r>
            <a:endParaRPr sz="1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41389" y="1722150"/>
            <a:ext cx="141800" cy="303232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53350" y="483100"/>
            <a:ext cx="37512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/>
              <a:t>Welcome to the choice task</a:t>
            </a:r>
            <a:endParaRPr sz="1700" b="1"/>
          </a:p>
        </p:txBody>
      </p:sp>
      <p:sp>
        <p:nvSpPr>
          <p:cNvPr id="75" name="Google Shape;75;p15"/>
          <p:cNvSpPr/>
          <p:nvPr/>
        </p:nvSpPr>
        <p:spPr>
          <a:xfrm>
            <a:off x="0" y="0"/>
            <a:ext cx="9144000" cy="446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5"/>
          <p:cNvSpPr txBox="1"/>
          <p:nvPr/>
        </p:nvSpPr>
        <p:spPr>
          <a:xfrm>
            <a:off x="0" y="62484"/>
            <a:ext cx="3751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EFEFEF"/>
                </a:solidFill>
              </a:rPr>
              <a:t>Task Instructions</a:t>
            </a:r>
            <a:endParaRPr sz="1200" b="1">
              <a:solidFill>
                <a:srgbClr val="EFEFEF"/>
              </a:solidFill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641775" y="1092975"/>
            <a:ext cx="4856100" cy="7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In the following task you will be presented with </a:t>
            </a:r>
            <a:r>
              <a:rPr lang="en" sz="1200" b="1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rooms</a:t>
            </a:r>
            <a:r>
              <a:rPr lang="en" sz="120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200">
              <a:solidFill>
                <a:srgbClr val="21252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200"/>
              <a:buFont typeface="Roboto"/>
              <a:buChar char="○"/>
            </a:pPr>
            <a:r>
              <a:rPr lang="en" sz="120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The room with </a:t>
            </a:r>
            <a:r>
              <a:rPr lang="en" sz="1200" b="1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your current location</a:t>
            </a:r>
            <a:r>
              <a:rPr lang="en" sz="120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 is shown with a red circle.</a:t>
            </a:r>
            <a:endParaRPr sz="1200">
              <a:solidFill>
                <a:srgbClr val="21252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" name="Google Shape;78;p15"/>
          <p:cNvSpPr/>
          <p:nvPr/>
        </p:nvSpPr>
        <p:spPr>
          <a:xfrm>
            <a:off x="364800" y="1887075"/>
            <a:ext cx="6169800" cy="10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83600" y="576050"/>
            <a:ext cx="3260401" cy="3773424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5"/>
          <p:cNvSpPr txBox="1"/>
          <p:nvPr/>
        </p:nvSpPr>
        <p:spPr>
          <a:xfrm>
            <a:off x="540425" y="2411250"/>
            <a:ext cx="4856100" cy="7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200"/>
              <a:buFont typeface="Roboto"/>
              <a:buChar char="●"/>
            </a:pPr>
            <a:r>
              <a:rPr lang="en" sz="1200" i="1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For example the current map shows a single room.</a:t>
            </a:r>
            <a:endParaRPr sz="1200" i="1">
              <a:solidFill>
                <a:srgbClr val="21252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200"/>
              <a:buFont typeface="Roboto"/>
              <a:buChar char="●"/>
            </a:pPr>
            <a:r>
              <a:rPr lang="en" sz="1200" i="1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The red circle around that room shows you are currently in that room. </a:t>
            </a:r>
            <a:endParaRPr sz="1200" i="1">
              <a:solidFill>
                <a:srgbClr val="21252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" name="Google Shape;81;p15"/>
          <p:cNvSpPr txBox="1"/>
          <p:nvPr/>
        </p:nvSpPr>
        <p:spPr>
          <a:xfrm rot="1583554">
            <a:off x="6076896" y="2385122"/>
            <a:ext cx="1336951" cy="93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490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👉</a:t>
            </a:r>
            <a:endParaRPr sz="4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41389" y="1722150"/>
            <a:ext cx="141800" cy="303232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6"/>
          <p:cNvSpPr txBox="1"/>
          <p:nvPr/>
        </p:nvSpPr>
        <p:spPr>
          <a:xfrm>
            <a:off x="53350" y="483100"/>
            <a:ext cx="37512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/>
              <a:t>Welcome to the choice task</a:t>
            </a:r>
            <a:endParaRPr sz="1700" b="1"/>
          </a:p>
        </p:txBody>
      </p:sp>
      <p:sp>
        <p:nvSpPr>
          <p:cNvPr id="89" name="Google Shape;89;p16"/>
          <p:cNvSpPr/>
          <p:nvPr/>
        </p:nvSpPr>
        <p:spPr>
          <a:xfrm>
            <a:off x="0" y="0"/>
            <a:ext cx="9144000" cy="446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6"/>
          <p:cNvSpPr txBox="1"/>
          <p:nvPr/>
        </p:nvSpPr>
        <p:spPr>
          <a:xfrm>
            <a:off x="0" y="62484"/>
            <a:ext cx="3751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EFEFEF"/>
                </a:solidFill>
              </a:rPr>
              <a:t>Task Instructions</a:t>
            </a:r>
            <a:endParaRPr sz="1200" b="1">
              <a:solidFill>
                <a:srgbClr val="EFEFEF"/>
              </a:solidFill>
            </a:endParaRPr>
          </a:p>
        </p:txBody>
      </p:sp>
      <p:sp>
        <p:nvSpPr>
          <p:cNvPr id="91" name="Google Shape;91;p16"/>
          <p:cNvSpPr txBox="1"/>
          <p:nvPr/>
        </p:nvSpPr>
        <p:spPr>
          <a:xfrm>
            <a:off x="641775" y="1092975"/>
            <a:ext cx="4856100" cy="609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Roboto"/>
              <a:buChar char="●"/>
            </a:pPr>
            <a:r>
              <a:rPr lang="en" sz="1200" dirty="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In the following task you will be presented with </a:t>
            </a:r>
            <a:r>
              <a:rPr lang="en" sz="1200" b="1" dirty="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rooms</a:t>
            </a:r>
            <a:r>
              <a:rPr lang="en" sz="1200" dirty="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200" dirty="0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200"/>
              <a:buFont typeface="Roboto"/>
              <a:buChar char="●"/>
            </a:pPr>
            <a:r>
              <a:rPr lang="en" sz="1200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Whenever you are in a room, you can </a:t>
            </a:r>
            <a:r>
              <a:rPr lang="en" sz="1200" b="1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choose that room</a:t>
            </a:r>
            <a:r>
              <a:rPr lang="en" sz="1200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200" dirty="0">
              <a:solidFill>
                <a:srgbClr val="21252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92;p16"/>
          <p:cNvSpPr/>
          <p:nvPr/>
        </p:nvSpPr>
        <p:spPr>
          <a:xfrm>
            <a:off x="364800" y="1887075"/>
            <a:ext cx="6169800" cy="10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3" name="Google Shape;9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83600" y="576050"/>
            <a:ext cx="3260401" cy="3773424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6"/>
          <p:cNvSpPr txBox="1"/>
          <p:nvPr/>
        </p:nvSpPr>
        <p:spPr>
          <a:xfrm rot="3726404">
            <a:off x="6159949" y="2952911"/>
            <a:ext cx="1337036" cy="939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490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👉</a:t>
            </a:r>
            <a:endParaRPr sz="49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41389" y="1722150"/>
            <a:ext cx="141800" cy="303232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7"/>
          <p:cNvSpPr txBox="1"/>
          <p:nvPr/>
        </p:nvSpPr>
        <p:spPr>
          <a:xfrm>
            <a:off x="53350" y="483100"/>
            <a:ext cx="37512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/>
              <a:t>Welcome to the choice task</a:t>
            </a:r>
            <a:endParaRPr sz="1700" b="1"/>
          </a:p>
        </p:txBody>
      </p:sp>
      <p:sp>
        <p:nvSpPr>
          <p:cNvPr id="102" name="Google Shape;102;p17"/>
          <p:cNvSpPr/>
          <p:nvPr/>
        </p:nvSpPr>
        <p:spPr>
          <a:xfrm>
            <a:off x="0" y="0"/>
            <a:ext cx="9144000" cy="446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7"/>
          <p:cNvSpPr txBox="1"/>
          <p:nvPr/>
        </p:nvSpPr>
        <p:spPr>
          <a:xfrm>
            <a:off x="0" y="62484"/>
            <a:ext cx="3751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EFEFEF"/>
                </a:solidFill>
              </a:rPr>
              <a:t>Task Instructions</a:t>
            </a:r>
            <a:endParaRPr sz="1200" b="1">
              <a:solidFill>
                <a:srgbClr val="EFEFEF"/>
              </a:solidFill>
            </a:endParaRPr>
          </a:p>
        </p:txBody>
      </p:sp>
      <p:sp>
        <p:nvSpPr>
          <p:cNvPr id="104" name="Google Shape;104;p17"/>
          <p:cNvSpPr txBox="1"/>
          <p:nvPr/>
        </p:nvSpPr>
        <p:spPr>
          <a:xfrm>
            <a:off x="641775" y="1092975"/>
            <a:ext cx="4856100" cy="821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1200"/>
              <a:buFont typeface="Roboto"/>
              <a:buChar char="●"/>
            </a:pPr>
            <a:r>
              <a:rPr lang="en" sz="12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In the following task you will be presented with </a:t>
            </a:r>
            <a:r>
              <a:rPr lang="en" sz="1200" b="1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rooms</a:t>
            </a:r>
            <a:r>
              <a:rPr lang="en" sz="12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200" dirty="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1200"/>
              <a:buFont typeface="Roboto"/>
              <a:buChar char="●"/>
            </a:pPr>
            <a:r>
              <a:rPr lang="en" sz="12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Whenever you are in a room, you can </a:t>
            </a:r>
            <a:r>
              <a:rPr lang="en" sz="1200" b="1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choose that room</a:t>
            </a:r>
            <a:r>
              <a:rPr lang="en" sz="12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200" dirty="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200"/>
              <a:buFont typeface="Roboto"/>
              <a:buChar char="●"/>
            </a:pPr>
            <a:r>
              <a:rPr lang="en" sz="1200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When you choose a room, you get a certain amount of </a:t>
            </a:r>
            <a:r>
              <a:rPr lang="en" sz="1200" b="1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points</a:t>
            </a:r>
            <a:r>
              <a:rPr lang="en" sz="1200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200" dirty="0">
              <a:solidFill>
                <a:srgbClr val="21252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" name="Google Shape;105;p17"/>
          <p:cNvSpPr/>
          <p:nvPr/>
        </p:nvSpPr>
        <p:spPr>
          <a:xfrm>
            <a:off x="364800" y="1887075"/>
            <a:ext cx="6169800" cy="10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7"/>
          <p:cNvSpPr txBox="1"/>
          <p:nvPr/>
        </p:nvSpPr>
        <p:spPr>
          <a:xfrm>
            <a:off x="581600" y="2533650"/>
            <a:ext cx="4856100" cy="5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200"/>
              <a:buFont typeface="Roboto"/>
              <a:buChar char="●"/>
            </a:pPr>
            <a:r>
              <a:rPr lang="en" sz="1200" i="1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All the points you received from a room are shown in the box at the bottom.</a:t>
            </a:r>
            <a:endParaRPr sz="1200" i="1">
              <a:solidFill>
                <a:srgbClr val="21252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7" name="Google Shape;10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69675" y="681653"/>
            <a:ext cx="3174324" cy="3643147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7"/>
          <p:cNvSpPr txBox="1"/>
          <p:nvPr/>
        </p:nvSpPr>
        <p:spPr>
          <a:xfrm rot="-2309230">
            <a:off x="7059092" y="3657536"/>
            <a:ext cx="1337213" cy="938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490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👉</a:t>
            </a:r>
            <a:endParaRPr sz="49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41389" y="1722150"/>
            <a:ext cx="141800" cy="303232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8"/>
          <p:cNvSpPr txBox="1"/>
          <p:nvPr/>
        </p:nvSpPr>
        <p:spPr>
          <a:xfrm>
            <a:off x="53350" y="483100"/>
            <a:ext cx="37512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/>
              <a:t>Welcome to the choice task</a:t>
            </a:r>
            <a:endParaRPr sz="1700" b="1"/>
          </a:p>
        </p:txBody>
      </p:sp>
      <p:sp>
        <p:nvSpPr>
          <p:cNvPr id="116" name="Google Shape;116;p18"/>
          <p:cNvSpPr/>
          <p:nvPr/>
        </p:nvSpPr>
        <p:spPr>
          <a:xfrm>
            <a:off x="0" y="0"/>
            <a:ext cx="9144000" cy="446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8"/>
          <p:cNvSpPr txBox="1"/>
          <p:nvPr/>
        </p:nvSpPr>
        <p:spPr>
          <a:xfrm>
            <a:off x="0" y="62484"/>
            <a:ext cx="3751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EFEFEF"/>
                </a:solidFill>
              </a:rPr>
              <a:t>Task Instructions</a:t>
            </a:r>
            <a:endParaRPr sz="1200" b="1">
              <a:solidFill>
                <a:srgbClr val="EFEFEF"/>
              </a:solidFill>
            </a:endParaRPr>
          </a:p>
        </p:txBody>
      </p:sp>
      <p:sp>
        <p:nvSpPr>
          <p:cNvPr id="118" name="Google Shape;118;p18"/>
          <p:cNvSpPr txBox="1"/>
          <p:nvPr/>
        </p:nvSpPr>
        <p:spPr>
          <a:xfrm>
            <a:off x="641775" y="1092975"/>
            <a:ext cx="4856100" cy="821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1200"/>
              <a:buFont typeface="Roboto"/>
              <a:buChar char="●"/>
            </a:pPr>
            <a:r>
              <a:rPr lang="en" sz="12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In the following task you will be presented with </a:t>
            </a:r>
            <a:r>
              <a:rPr lang="en" sz="1200" b="1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rooms</a:t>
            </a:r>
            <a:r>
              <a:rPr lang="en" sz="12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200" dirty="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1200"/>
              <a:buFont typeface="Roboto"/>
              <a:buChar char="●"/>
            </a:pPr>
            <a:r>
              <a:rPr lang="en" sz="12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Whenever you are in a room, you can </a:t>
            </a:r>
            <a:r>
              <a:rPr lang="en" sz="1200" b="1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choose that room</a:t>
            </a:r>
            <a:r>
              <a:rPr lang="en" sz="12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200" dirty="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200"/>
              <a:buFont typeface="Roboto"/>
              <a:buChar char="●"/>
            </a:pPr>
            <a:r>
              <a:rPr lang="en" sz="1200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When you choose a room, you get a certain amount of </a:t>
            </a:r>
            <a:r>
              <a:rPr lang="en" sz="1200" b="1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points</a:t>
            </a:r>
            <a:r>
              <a:rPr lang="en" sz="1200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200" dirty="0">
              <a:solidFill>
                <a:srgbClr val="21252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" name="Google Shape;119;p18"/>
          <p:cNvSpPr/>
          <p:nvPr/>
        </p:nvSpPr>
        <p:spPr>
          <a:xfrm>
            <a:off x="364800" y="1887075"/>
            <a:ext cx="6169800" cy="10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0" name="Google Shape;12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83600" y="576050"/>
            <a:ext cx="3260401" cy="3773424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8"/>
          <p:cNvSpPr txBox="1"/>
          <p:nvPr/>
        </p:nvSpPr>
        <p:spPr>
          <a:xfrm>
            <a:off x="581600" y="2533650"/>
            <a:ext cx="4856100" cy="821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1200"/>
              <a:buFont typeface="Roboto"/>
              <a:buChar char="●"/>
            </a:pPr>
            <a:r>
              <a:rPr lang="en" sz="1200" i="1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All the points you received from a room are shown in the bottom box.</a:t>
            </a:r>
            <a:endParaRPr sz="1200" i="1" dirty="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200"/>
              <a:buFont typeface="Roboto"/>
              <a:buChar char="●"/>
            </a:pPr>
            <a:r>
              <a:rPr lang="en" sz="1200" b="1" i="1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You can choose a room as many times as you like.</a:t>
            </a:r>
            <a:endParaRPr sz="1200" b="1" i="1" dirty="0">
              <a:solidFill>
                <a:srgbClr val="21252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2" name="Google Shape;122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97316" y="577252"/>
            <a:ext cx="3210098" cy="3689769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8"/>
          <p:cNvSpPr txBox="1"/>
          <p:nvPr/>
        </p:nvSpPr>
        <p:spPr>
          <a:xfrm rot="-2309230">
            <a:off x="6982892" y="3664394"/>
            <a:ext cx="1337213" cy="938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490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👉</a:t>
            </a:r>
            <a:endParaRPr sz="49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41389" y="1722150"/>
            <a:ext cx="141800" cy="303232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9"/>
          <p:cNvSpPr txBox="1"/>
          <p:nvPr/>
        </p:nvSpPr>
        <p:spPr>
          <a:xfrm>
            <a:off x="53350" y="483100"/>
            <a:ext cx="37512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/>
              <a:t>Welcome to the choice task</a:t>
            </a:r>
            <a:endParaRPr sz="1700" b="1"/>
          </a:p>
        </p:txBody>
      </p:sp>
      <p:sp>
        <p:nvSpPr>
          <p:cNvPr id="131" name="Google Shape;131;p19"/>
          <p:cNvSpPr/>
          <p:nvPr/>
        </p:nvSpPr>
        <p:spPr>
          <a:xfrm>
            <a:off x="0" y="0"/>
            <a:ext cx="9144000" cy="446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9"/>
          <p:cNvSpPr txBox="1"/>
          <p:nvPr/>
        </p:nvSpPr>
        <p:spPr>
          <a:xfrm>
            <a:off x="0" y="62484"/>
            <a:ext cx="3751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EFEFEF"/>
                </a:solidFill>
              </a:rPr>
              <a:t>Task Instructions</a:t>
            </a:r>
            <a:endParaRPr sz="1200" b="1">
              <a:solidFill>
                <a:srgbClr val="EFEFEF"/>
              </a:solidFill>
            </a:endParaRPr>
          </a:p>
        </p:txBody>
      </p:sp>
      <p:sp>
        <p:nvSpPr>
          <p:cNvPr id="133" name="Google Shape;133;p19"/>
          <p:cNvSpPr txBox="1"/>
          <p:nvPr/>
        </p:nvSpPr>
        <p:spPr>
          <a:xfrm>
            <a:off x="641775" y="1092975"/>
            <a:ext cx="4856100" cy="1246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1200"/>
              <a:buFont typeface="Roboto"/>
              <a:buChar char="●"/>
            </a:pPr>
            <a:r>
              <a:rPr lang="en" sz="12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In the following task you will be presented with </a:t>
            </a:r>
            <a:r>
              <a:rPr lang="en" sz="1200" b="1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rooms</a:t>
            </a:r>
            <a:r>
              <a:rPr lang="en" sz="12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200" dirty="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1200"/>
              <a:buFont typeface="Roboto"/>
              <a:buChar char="●"/>
            </a:pPr>
            <a:r>
              <a:rPr lang="en" sz="12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Whenever you are in a room, you can </a:t>
            </a:r>
            <a:r>
              <a:rPr lang="en" sz="1200" b="1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choose that room</a:t>
            </a:r>
            <a:r>
              <a:rPr lang="en" sz="12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200" dirty="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200"/>
              <a:buFont typeface="Roboto"/>
              <a:buChar char="●"/>
            </a:pPr>
            <a:r>
              <a:rPr lang="en" sz="12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When you choose a room, you get a certain amount of </a:t>
            </a:r>
            <a:r>
              <a:rPr lang="en" sz="1200" b="1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points</a:t>
            </a:r>
            <a:r>
              <a:rPr lang="en" sz="1200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200" dirty="0">
              <a:solidFill>
                <a:srgbClr val="21252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200"/>
              <a:buFont typeface="Roboto"/>
              <a:buChar char="●"/>
            </a:pPr>
            <a:r>
              <a:rPr lang="en" sz="1200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In addition to the current room, you can </a:t>
            </a:r>
            <a:r>
              <a:rPr lang="en" sz="1200" b="1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explore a new room </a:t>
            </a:r>
            <a:r>
              <a:rPr lang="en" sz="1200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to open up a new room on the map.</a:t>
            </a:r>
            <a:endParaRPr sz="1200" dirty="0">
              <a:solidFill>
                <a:srgbClr val="21252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" name="Google Shape;134;p19"/>
          <p:cNvSpPr/>
          <p:nvPr/>
        </p:nvSpPr>
        <p:spPr>
          <a:xfrm>
            <a:off x="348471" y="2286860"/>
            <a:ext cx="6169800" cy="10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5" name="Google Shape;13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83599" y="619136"/>
            <a:ext cx="3260401" cy="3773424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9"/>
          <p:cNvSpPr txBox="1"/>
          <p:nvPr/>
        </p:nvSpPr>
        <p:spPr>
          <a:xfrm>
            <a:off x="581600" y="2533650"/>
            <a:ext cx="4856100" cy="5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200"/>
              <a:buFont typeface="Roboto"/>
              <a:buChar char="●"/>
            </a:pPr>
            <a:r>
              <a:rPr lang="en" sz="1200" i="1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When you explore a new room, you automatically choose it once. </a:t>
            </a:r>
            <a:endParaRPr sz="1200" i="1">
              <a:solidFill>
                <a:srgbClr val="21252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7" name="Google Shape;137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16075" y="598959"/>
            <a:ext cx="3207316" cy="3773426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9"/>
          <p:cNvSpPr txBox="1"/>
          <p:nvPr/>
        </p:nvSpPr>
        <p:spPr>
          <a:xfrm rot="6054850">
            <a:off x="7716603" y="2999510"/>
            <a:ext cx="1337289" cy="939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490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👉</a:t>
            </a:r>
            <a:endParaRPr sz="4900"/>
          </a:p>
        </p:txBody>
      </p:sp>
      <p:sp>
        <p:nvSpPr>
          <p:cNvPr id="139" name="Google Shape;139;p19"/>
          <p:cNvSpPr txBox="1"/>
          <p:nvPr/>
        </p:nvSpPr>
        <p:spPr>
          <a:xfrm rot="3022">
            <a:off x="6930337" y="2398917"/>
            <a:ext cx="6825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👉</a:t>
            </a: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34;p19">
            <a:extLst>
              <a:ext uri="{FF2B5EF4-FFF2-40B4-BE49-F238E27FC236}">
                <a16:creationId xmlns:a16="http://schemas.microsoft.com/office/drawing/2014/main" id="{08F627AA-9099-ECDA-AFDC-E56119AC7A27}"/>
              </a:ext>
            </a:extLst>
          </p:cNvPr>
          <p:cNvSpPr/>
          <p:nvPr/>
        </p:nvSpPr>
        <p:spPr>
          <a:xfrm>
            <a:off x="348471" y="2286860"/>
            <a:ext cx="6169800" cy="10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4" name="Google Shape;14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41389" y="1722150"/>
            <a:ext cx="141800" cy="303232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0"/>
          <p:cNvSpPr txBox="1"/>
          <p:nvPr/>
        </p:nvSpPr>
        <p:spPr>
          <a:xfrm>
            <a:off x="53350" y="483100"/>
            <a:ext cx="37512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/>
              <a:t>Welcome to the choice task</a:t>
            </a:r>
            <a:endParaRPr sz="1700" b="1"/>
          </a:p>
        </p:txBody>
      </p:sp>
      <p:sp>
        <p:nvSpPr>
          <p:cNvPr id="147" name="Google Shape;147;p20"/>
          <p:cNvSpPr/>
          <p:nvPr/>
        </p:nvSpPr>
        <p:spPr>
          <a:xfrm>
            <a:off x="0" y="0"/>
            <a:ext cx="9144000" cy="446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0"/>
          <p:cNvSpPr txBox="1"/>
          <p:nvPr/>
        </p:nvSpPr>
        <p:spPr>
          <a:xfrm>
            <a:off x="0" y="62484"/>
            <a:ext cx="3751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EFEFEF"/>
                </a:solidFill>
              </a:rPr>
              <a:t>Task Instructions</a:t>
            </a:r>
            <a:endParaRPr sz="1200" b="1">
              <a:solidFill>
                <a:srgbClr val="EFEFEF"/>
              </a:solidFill>
            </a:endParaRPr>
          </a:p>
        </p:txBody>
      </p:sp>
      <p:sp>
        <p:nvSpPr>
          <p:cNvPr id="151" name="Google Shape;151;p20"/>
          <p:cNvSpPr txBox="1"/>
          <p:nvPr/>
        </p:nvSpPr>
        <p:spPr>
          <a:xfrm>
            <a:off x="581600" y="2533650"/>
            <a:ext cx="4856100" cy="1034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1200"/>
              <a:buFont typeface="Roboto"/>
              <a:buChar char="●"/>
            </a:pPr>
            <a:r>
              <a:rPr lang="en" sz="1200" i="1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When you explore a new room, you automatically choose it once. </a:t>
            </a:r>
            <a:endParaRPr sz="1200" i="1" dirty="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200"/>
              <a:buFont typeface="Roboto"/>
              <a:buChar char="●"/>
            </a:pPr>
            <a:r>
              <a:rPr lang="en" sz="1200" i="1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To see the rewards you received from another room, simply </a:t>
            </a:r>
            <a:r>
              <a:rPr lang="en" sz="1200" b="1" i="1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hover over that room</a:t>
            </a:r>
            <a:r>
              <a:rPr lang="en" sz="1200" i="1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, or click on it to enter it.</a:t>
            </a:r>
            <a:endParaRPr sz="1200" i="1" dirty="0">
              <a:solidFill>
                <a:srgbClr val="21252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2" name="Google Shape;15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73775" y="624075"/>
            <a:ext cx="3092499" cy="3693223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0"/>
          <p:cNvSpPr txBox="1"/>
          <p:nvPr/>
        </p:nvSpPr>
        <p:spPr>
          <a:xfrm rot="5403022">
            <a:off x="6752012" y="2628592"/>
            <a:ext cx="6825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👉</a:t>
            </a:r>
            <a:endParaRPr sz="2000"/>
          </a:p>
        </p:txBody>
      </p:sp>
      <p:sp>
        <p:nvSpPr>
          <p:cNvPr id="154" name="Google Shape;154;p20"/>
          <p:cNvSpPr txBox="1"/>
          <p:nvPr/>
        </p:nvSpPr>
        <p:spPr>
          <a:xfrm rot="-2166864">
            <a:off x="7526339" y="3843119"/>
            <a:ext cx="682559" cy="431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👉</a:t>
            </a:r>
            <a:endParaRPr sz="1600"/>
          </a:p>
        </p:txBody>
      </p:sp>
      <p:sp>
        <p:nvSpPr>
          <p:cNvPr id="4" name="Google Shape;133;p19">
            <a:extLst>
              <a:ext uri="{FF2B5EF4-FFF2-40B4-BE49-F238E27FC236}">
                <a16:creationId xmlns:a16="http://schemas.microsoft.com/office/drawing/2014/main" id="{3F679905-8A10-785E-A84A-D559644F7973}"/>
              </a:ext>
            </a:extLst>
          </p:cNvPr>
          <p:cNvSpPr txBox="1"/>
          <p:nvPr/>
        </p:nvSpPr>
        <p:spPr>
          <a:xfrm>
            <a:off x="641775" y="1092975"/>
            <a:ext cx="4856100" cy="1246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1200"/>
              <a:buFont typeface="Roboto"/>
              <a:buChar char="●"/>
            </a:pPr>
            <a:r>
              <a:rPr lang="en" sz="12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In the following task you will be presented with </a:t>
            </a:r>
            <a:r>
              <a:rPr lang="en" sz="1200" b="1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rooms</a:t>
            </a:r>
            <a:r>
              <a:rPr lang="en" sz="12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200" dirty="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1200"/>
              <a:buFont typeface="Roboto"/>
              <a:buChar char="●"/>
            </a:pPr>
            <a:r>
              <a:rPr lang="en" sz="12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Whenever you are in a room, you can </a:t>
            </a:r>
            <a:r>
              <a:rPr lang="en" sz="1200" b="1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choose that room</a:t>
            </a:r>
            <a:r>
              <a:rPr lang="en" sz="12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200" dirty="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200"/>
              <a:buFont typeface="Roboto"/>
              <a:buChar char="●"/>
            </a:pPr>
            <a:r>
              <a:rPr lang="en" sz="12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When you choose a room, you get a certain amount of </a:t>
            </a:r>
            <a:r>
              <a:rPr lang="en" sz="1200" b="1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points</a:t>
            </a:r>
            <a:r>
              <a:rPr lang="en" sz="1200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200" dirty="0">
              <a:solidFill>
                <a:srgbClr val="21252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200"/>
              <a:buFont typeface="Roboto"/>
              <a:buChar char="●"/>
            </a:pPr>
            <a:r>
              <a:rPr lang="en" sz="1200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In addition to the current room, you can </a:t>
            </a:r>
            <a:r>
              <a:rPr lang="en" sz="1200" b="1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explore a new room </a:t>
            </a:r>
            <a:r>
              <a:rPr lang="en" sz="1200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to open up a new room on the map.</a:t>
            </a:r>
            <a:endParaRPr sz="1200" dirty="0">
              <a:solidFill>
                <a:srgbClr val="21252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34;p19">
            <a:extLst>
              <a:ext uri="{FF2B5EF4-FFF2-40B4-BE49-F238E27FC236}">
                <a16:creationId xmlns:a16="http://schemas.microsoft.com/office/drawing/2014/main" id="{BE7BB730-AD48-53B8-9F08-AC34AAE88673}"/>
              </a:ext>
            </a:extLst>
          </p:cNvPr>
          <p:cNvSpPr/>
          <p:nvPr/>
        </p:nvSpPr>
        <p:spPr>
          <a:xfrm>
            <a:off x="348471" y="2286860"/>
            <a:ext cx="6169800" cy="10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9" name="Google Shape;15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41389" y="1722150"/>
            <a:ext cx="141800" cy="303232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1"/>
          <p:cNvSpPr txBox="1"/>
          <p:nvPr/>
        </p:nvSpPr>
        <p:spPr>
          <a:xfrm>
            <a:off x="53350" y="483100"/>
            <a:ext cx="37512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/>
              <a:t>Welcome to the choice task</a:t>
            </a:r>
            <a:endParaRPr sz="1700" b="1"/>
          </a:p>
        </p:txBody>
      </p:sp>
      <p:sp>
        <p:nvSpPr>
          <p:cNvPr id="162" name="Google Shape;162;p21"/>
          <p:cNvSpPr/>
          <p:nvPr/>
        </p:nvSpPr>
        <p:spPr>
          <a:xfrm>
            <a:off x="0" y="0"/>
            <a:ext cx="9144000" cy="446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1"/>
          <p:cNvSpPr txBox="1"/>
          <p:nvPr/>
        </p:nvSpPr>
        <p:spPr>
          <a:xfrm>
            <a:off x="0" y="62484"/>
            <a:ext cx="3751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EFEFEF"/>
                </a:solidFill>
              </a:rPr>
              <a:t>Task Instructions</a:t>
            </a:r>
            <a:endParaRPr sz="1200" b="1">
              <a:solidFill>
                <a:srgbClr val="EFEFEF"/>
              </a:solidFill>
            </a:endParaRPr>
          </a:p>
        </p:txBody>
      </p:sp>
      <p:sp>
        <p:nvSpPr>
          <p:cNvPr id="166" name="Google Shape;166;p21"/>
          <p:cNvSpPr txBox="1"/>
          <p:nvPr/>
        </p:nvSpPr>
        <p:spPr>
          <a:xfrm>
            <a:off x="581600" y="2533650"/>
            <a:ext cx="4856100" cy="1458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1200"/>
              <a:buFont typeface="Roboto"/>
              <a:buChar char="●"/>
            </a:pPr>
            <a:r>
              <a:rPr lang="en" sz="1200" i="1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When you explore a new room, you automatically choose it once. </a:t>
            </a: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1200"/>
              <a:buFont typeface="Roboto"/>
              <a:buChar char="●"/>
            </a:pPr>
            <a:r>
              <a:rPr lang="en-US" sz="1200" i="1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To see the rewards you received from another room, simply hover over that room, or click on it to move into it.</a:t>
            </a:r>
            <a:endParaRPr lang="en-US" sz="1200" i="1" dirty="0">
              <a:solidFill>
                <a:schemeClr val="bg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200"/>
              <a:buFont typeface="Roboto"/>
              <a:buChar char="●"/>
            </a:pPr>
            <a:r>
              <a:rPr lang="en" sz="1200" i="1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To move into a room you previously visited, simply click on that room. </a:t>
            </a:r>
            <a:endParaRPr sz="1200" i="1" dirty="0">
              <a:solidFill>
                <a:srgbClr val="21252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7" name="Google Shape;16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73775" y="624075"/>
            <a:ext cx="3092499" cy="3693223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1"/>
          <p:cNvSpPr txBox="1"/>
          <p:nvPr/>
        </p:nvSpPr>
        <p:spPr>
          <a:xfrm rot="5403022">
            <a:off x="6738296" y="2718508"/>
            <a:ext cx="6825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👉</a:t>
            </a:r>
            <a:endParaRPr sz="2000"/>
          </a:p>
        </p:txBody>
      </p:sp>
      <p:sp>
        <p:nvSpPr>
          <p:cNvPr id="3" name="Google Shape;133;p19">
            <a:extLst>
              <a:ext uri="{FF2B5EF4-FFF2-40B4-BE49-F238E27FC236}">
                <a16:creationId xmlns:a16="http://schemas.microsoft.com/office/drawing/2014/main" id="{9BAD3350-9781-0F2A-7E77-68634E41B31C}"/>
              </a:ext>
            </a:extLst>
          </p:cNvPr>
          <p:cNvSpPr txBox="1"/>
          <p:nvPr/>
        </p:nvSpPr>
        <p:spPr>
          <a:xfrm>
            <a:off x="641775" y="1092975"/>
            <a:ext cx="4856100" cy="1246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1200"/>
              <a:buFont typeface="Roboto"/>
              <a:buChar char="●"/>
            </a:pPr>
            <a:r>
              <a:rPr lang="en" sz="12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In the following task you will be presented with </a:t>
            </a:r>
            <a:r>
              <a:rPr lang="en" sz="1200" b="1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rooms</a:t>
            </a:r>
            <a:r>
              <a:rPr lang="en" sz="12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200" dirty="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1200"/>
              <a:buFont typeface="Roboto"/>
              <a:buChar char="●"/>
            </a:pPr>
            <a:r>
              <a:rPr lang="en" sz="12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Whenever you are in a room, you can </a:t>
            </a:r>
            <a:r>
              <a:rPr lang="en" sz="1200" b="1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choose that room</a:t>
            </a:r>
            <a:r>
              <a:rPr lang="en" sz="12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200" dirty="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200"/>
              <a:buFont typeface="Roboto"/>
              <a:buChar char="●"/>
            </a:pPr>
            <a:r>
              <a:rPr lang="en" sz="12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When you choose a room, you get a certain amount of </a:t>
            </a:r>
            <a:r>
              <a:rPr lang="en" sz="1200" b="1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points</a:t>
            </a:r>
            <a:r>
              <a:rPr lang="en" sz="1200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200" dirty="0">
              <a:solidFill>
                <a:srgbClr val="21252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200"/>
              <a:buFont typeface="Roboto"/>
              <a:buChar char="●"/>
            </a:pPr>
            <a:r>
              <a:rPr lang="en" sz="1200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In addition to the current room, you can </a:t>
            </a:r>
            <a:r>
              <a:rPr lang="en" sz="1200" b="1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explore a new room </a:t>
            </a:r>
            <a:r>
              <a:rPr lang="en" sz="1200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to open up a new room on the map.</a:t>
            </a:r>
            <a:endParaRPr sz="1200" dirty="0">
              <a:solidFill>
                <a:srgbClr val="21252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41389" y="1722150"/>
            <a:ext cx="141800" cy="3032325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2"/>
          <p:cNvSpPr txBox="1"/>
          <p:nvPr/>
        </p:nvSpPr>
        <p:spPr>
          <a:xfrm>
            <a:off x="53350" y="483100"/>
            <a:ext cx="37512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/>
              <a:t>Welcome to the choice task</a:t>
            </a:r>
            <a:endParaRPr sz="1700" b="1"/>
          </a:p>
        </p:txBody>
      </p:sp>
      <p:sp>
        <p:nvSpPr>
          <p:cNvPr id="176" name="Google Shape;176;p22"/>
          <p:cNvSpPr/>
          <p:nvPr/>
        </p:nvSpPr>
        <p:spPr>
          <a:xfrm>
            <a:off x="0" y="0"/>
            <a:ext cx="9144000" cy="446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2"/>
          <p:cNvSpPr txBox="1"/>
          <p:nvPr/>
        </p:nvSpPr>
        <p:spPr>
          <a:xfrm>
            <a:off x="0" y="62484"/>
            <a:ext cx="3751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EFEFEF"/>
                </a:solidFill>
              </a:rPr>
              <a:t>Task Instructions</a:t>
            </a:r>
            <a:endParaRPr sz="1200" b="1">
              <a:solidFill>
                <a:srgbClr val="EFEFEF"/>
              </a:solidFill>
            </a:endParaRPr>
          </a:p>
        </p:txBody>
      </p:sp>
      <p:sp>
        <p:nvSpPr>
          <p:cNvPr id="178" name="Google Shape;178;p22"/>
          <p:cNvSpPr txBox="1"/>
          <p:nvPr/>
        </p:nvSpPr>
        <p:spPr>
          <a:xfrm>
            <a:off x="641775" y="1092975"/>
            <a:ext cx="4856100" cy="1458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1200"/>
              <a:buFont typeface="Roboto"/>
              <a:buChar char="●"/>
            </a:pPr>
            <a:r>
              <a:rPr lang="en" sz="12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In the following task you will be presented with </a:t>
            </a:r>
            <a:r>
              <a:rPr lang="en" sz="1200" b="1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rooms</a:t>
            </a:r>
            <a:r>
              <a:rPr lang="en" sz="12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200" dirty="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1200"/>
              <a:buFont typeface="Roboto"/>
              <a:buChar char="●"/>
            </a:pPr>
            <a:r>
              <a:rPr lang="en" sz="12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Whenever you are in a room, you can </a:t>
            </a:r>
            <a:r>
              <a:rPr lang="en" sz="1200" b="1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choose that room</a:t>
            </a:r>
            <a:r>
              <a:rPr lang="en" sz="12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200" dirty="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1200"/>
              <a:buFont typeface="Roboto"/>
              <a:buChar char="●"/>
            </a:pPr>
            <a:r>
              <a:rPr lang="en" sz="12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When you choose a room, you get a certain amount of </a:t>
            </a:r>
            <a:r>
              <a:rPr lang="en" sz="1200" b="1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points</a:t>
            </a:r>
            <a:r>
              <a:rPr lang="en" sz="12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200" dirty="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1200"/>
              <a:buFont typeface="Roboto"/>
              <a:buChar char="●"/>
            </a:pPr>
            <a:r>
              <a:rPr lang="en" sz="12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In addition to the current room, you can </a:t>
            </a:r>
            <a:r>
              <a:rPr lang="en" sz="1200" b="1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explore a new room</a:t>
            </a:r>
            <a:r>
              <a:rPr lang="en" sz="12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200" dirty="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200"/>
              <a:buFont typeface="Roboto"/>
              <a:buChar char="●"/>
            </a:pPr>
            <a:r>
              <a:rPr lang="en" sz="1200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In each turn, you can either (a) choose the current room or (b) explore a new room.</a:t>
            </a:r>
            <a:endParaRPr sz="1200" dirty="0">
              <a:solidFill>
                <a:srgbClr val="21252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9" name="Google Shape;179;p22"/>
          <p:cNvSpPr/>
          <p:nvPr/>
        </p:nvSpPr>
        <p:spPr>
          <a:xfrm>
            <a:off x="364800" y="2496675"/>
            <a:ext cx="6169800" cy="10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0" name="Google Shape;18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73775" y="624075"/>
            <a:ext cx="3092499" cy="3693223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2"/>
          <p:cNvSpPr txBox="1"/>
          <p:nvPr/>
        </p:nvSpPr>
        <p:spPr>
          <a:xfrm rot="5403022">
            <a:off x="6905237" y="3286604"/>
            <a:ext cx="6825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👉</a:t>
            </a:r>
            <a:endParaRPr sz="2000"/>
          </a:p>
        </p:txBody>
      </p:sp>
      <p:sp>
        <p:nvSpPr>
          <p:cNvPr id="182" name="Google Shape;182;p22"/>
          <p:cNvSpPr txBox="1"/>
          <p:nvPr/>
        </p:nvSpPr>
        <p:spPr>
          <a:xfrm rot="5403022">
            <a:off x="7972037" y="3307178"/>
            <a:ext cx="6825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👉</a:t>
            </a:r>
            <a:endParaRPr sz="2000"/>
          </a:p>
        </p:txBody>
      </p:sp>
      <p:sp>
        <p:nvSpPr>
          <p:cNvPr id="184" name="Google Shape;184;p22"/>
          <p:cNvSpPr txBox="1"/>
          <p:nvPr/>
        </p:nvSpPr>
        <p:spPr>
          <a:xfrm>
            <a:off x="7021726" y="3211821"/>
            <a:ext cx="310800" cy="55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 dirty="0">
                <a:solidFill>
                  <a:schemeClr val="tx1"/>
                </a:solidFill>
                <a:latin typeface="Lora"/>
                <a:ea typeface="Lora"/>
                <a:cs typeface="Lora"/>
                <a:sym typeface="Lora"/>
              </a:rPr>
              <a:t>a</a:t>
            </a:r>
            <a:endParaRPr dirty="0">
              <a:solidFill>
                <a:schemeClr val="tx1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86" name="Google Shape;186;p22"/>
          <p:cNvSpPr txBox="1"/>
          <p:nvPr/>
        </p:nvSpPr>
        <p:spPr>
          <a:xfrm>
            <a:off x="8088684" y="3246516"/>
            <a:ext cx="310800" cy="55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b</a:t>
            </a:r>
            <a:endParaRPr sz="1200" dirty="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1280</Words>
  <Application>Microsoft Macintosh PowerPoint</Application>
  <PresentationFormat>On-screen Show (16:9)</PresentationFormat>
  <Paragraphs>115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Lora</vt:lpstr>
      <vt:lpstr>Roboto</vt:lpstr>
      <vt:lpstr>Simple Light</vt:lpstr>
      <vt:lpstr>Exploration of the unknown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Exploration of the unknown</dc:title>
  <dc:creator>Dan, Ohad</dc:creator>
  <cp:lastModifiedBy>Kirkiles, Evan</cp:lastModifiedBy>
  <cp:revision>2</cp:revision>
  <dcterms:modified xsi:type="dcterms:W3CDTF">2022-09-24T02:03:22Z</dcterms:modified>
</cp:coreProperties>
</file>