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matic SC"/>
      <p:regular r:id="rId14"/>
      <p:bold r:id="rId15"/>
    </p:embeddedFont>
    <p:embeddedFont>
      <p:font typeface="Source Code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19" Type="http://schemas.openxmlformats.org/officeDocument/2006/relationships/font" Target="fonts/SourceCodePro-boldItalic.fntdata"/><Relationship Id="rId6" Type="http://schemas.openxmlformats.org/officeDocument/2006/relationships/slide" Target="slides/slide1.xml"/><Relationship Id="rId18"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d6c7ff0ca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d6c7ff0ca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3b60420e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3b60420e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3b60420e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3b60420e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3b60420e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3b60420e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3b60420e5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3b60420e5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3b60420e5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3b60420e5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3b60420e5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3b60420e5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mailto:madhavshahsisodiya@gmail.com" TargetMode="External"/><Relationship Id="rId4" Type="http://schemas.openxmlformats.org/officeDocument/2006/relationships/hyperlink" Target="mailto:hritikrastogi880@gmail.com" TargetMode="External"/><Relationship Id="rId5" Type="http://schemas.openxmlformats.org/officeDocument/2006/relationships/hyperlink" Target="mailto:hritikrastogi880@gmail.com" TargetMode="External"/><Relationship Id="rId6" Type="http://schemas.openxmlformats.org/officeDocument/2006/relationships/hyperlink" Target="mailto:ansh.gupta0512@gmail.com" TargetMode="External"/><Relationship Id="rId7" Type="http://schemas.openxmlformats.org/officeDocument/2006/relationships/hyperlink" Target="mailto:kumarikalpana640@gmail.com" TargetMode="External"/><Relationship Id="rId8" Type="http://schemas.openxmlformats.org/officeDocument/2006/relationships/hyperlink" Target="mailto:pandey.aman812@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05A8"/>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0" lang="en-GB" sz="5500">
                <a:solidFill>
                  <a:srgbClr val="6705A8"/>
                </a:solidFill>
                <a:latin typeface="Courier New"/>
                <a:ea typeface="Courier New"/>
                <a:cs typeface="Courier New"/>
                <a:sym typeface="Courier New"/>
              </a:rPr>
              <a:t>OFFLINE TRANSACTIONS USING UNIQUE KEYCODE</a:t>
            </a:r>
            <a:r>
              <a:rPr b="0" lang="en-GB" sz="5500">
                <a:latin typeface="Courier New"/>
                <a:ea typeface="Courier New"/>
                <a:cs typeface="Courier New"/>
                <a:sym typeface="Courier New"/>
              </a:rPr>
              <a:t> </a:t>
            </a:r>
            <a:endParaRPr b="0" sz="5500">
              <a:latin typeface="Courier New"/>
              <a:ea typeface="Courier New"/>
              <a:cs typeface="Courier New"/>
              <a:sym typeface="Courier New"/>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i="1" lang="en-GB" sz="2400">
                <a:solidFill>
                  <a:schemeClr val="lt1"/>
                </a:solidFill>
                <a:latin typeface="Calibri"/>
                <a:ea typeface="Calibri"/>
                <a:cs typeface="Calibri"/>
                <a:sym typeface="Calibri"/>
              </a:rPr>
              <a:t>Team Name - BitParadox</a:t>
            </a:r>
            <a:endParaRPr b="0" i="1" sz="2400">
              <a:solidFill>
                <a:schemeClr val="lt1"/>
              </a:solidFill>
              <a:latin typeface="Calibri"/>
              <a:ea typeface="Calibri"/>
              <a:cs typeface="Calibri"/>
              <a:sym typeface="Calibri"/>
            </a:endParaRPr>
          </a:p>
        </p:txBody>
      </p:sp>
      <p:pic>
        <p:nvPicPr>
          <p:cNvPr id="58" name="Google Shape;58;p13"/>
          <p:cNvPicPr preferRelativeResize="0"/>
          <p:nvPr/>
        </p:nvPicPr>
        <p:blipFill>
          <a:blip r:embed="rId3">
            <a:alphaModFix/>
          </a:blip>
          <a:stretch>
            <a:fillRect/>
          </a:stretch>
        </p:blipFill>
        <p:spPr>
          <a:xfrm>
            <a:off x="5772450" y="3437925"/>
            <a:ext cx="3371550" cy="170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a:latin typeface="Calibri"/>
                <a:ea typeface="Calibri"/>
                <a:cs typeface="Calibri"/>
                <a:sym typeface="Calibri"/>
              </a:rPr>
              <a:t>Agenda</a:t>
            </a:r>
            <a:endParaRPr b="0">
              <a:latin typeface="Calibri"/>
              <a:ea typeface="Calibri"/>
              <a:cs typeface="Calibri"/>
              <a:sym typeface="Calibri"/>
            </a:endParaRPr>
          </a:p>
        </p:txBody>
      </p:sp>
      <p:sp>
        <p:nvSpPr>
          <p:cNvPr id="64" name="Google Shape;64;p14"/>
          <p:cNvSpPr txBox="1"/>
          <p:nvPr>
            <p:ph idx="1" type="body"/>
          </p:nvPr>
        </p:nvSpPr>
        <p:spPr>
          <a:xfrm>
            <a:off x="311700" y="1304875"/>
            <a:ext cx="8520600" cy="3340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Font typeface="Calibri"/>
              <a:buAutoNum type="arabicParenR"/>
            </a:pPr>
            <a:r>
              <a:rPr lang="en-GB" sz="2300">
                <a:latin typeface="Calibri"/>
                <a:ea typeface="Calibri"/>
                <a:cs typeface="Calibri"/>
                <a:sym typeface="Calibri"/>
              </a:rPr>
              <a:t>Problem Statement</a:t>
            </a:r>
            <a:endParaRPr sz="2300">
              <a:latin typeface="Calibri"/>
              <a:ea typeface="Calibri"/>
              <a:cs typeface="Calibri"/>
              <a:sym typeface="Calibri"/>
            </a:endParaRPr>
          </a:p>
          <a:p>
            <a:pPr indent="-374650" lvl="0" marL="457200" rtl="0" algn="l">
              <a:spcBef>
                <a:spcPts val="0"/>
              </a:spcBef>
              <a:spcAft>
                <a:spcPts val="0"/>
              </a:spcAft>
              <a:buSzPts val="2300"/>
              <a:buFont typeface="Calibri"/>
              <a:buAutoNum type="arabicParenR"/>
            </a:pPr>
            <a:r>
              <a:rPr lang="en-GB" sz="2300">
                <a:latin typeface="Calibri"/>
                <a:ea typeface="Calibri"/>
                <a:cs typeface="Calibri"/>
                <a:sym typeface="Calibri"/>
              </a:rPr>
              <a:t>Solution Flow</a:t>
            </a:r>
            <a:endParaRPr sz="2300">
              <a:latin typeface="Calibri"/>
              <a:ea typeface="Calibri"/>
              <a:cs typeface="Calibri"/>
              <a:sym typeface="Calibri"/>
            </a:endParaRPr>
          </a:p>
          <a:p>
            <a:pPr indent="-374650" lvl="0" marL="457200" rtl="0" algn="l">
              <a:spcBef>
                <a:spcPts val="0"/>
              </a:spcBef>
              <a:spcAft>
                <a:spcPts val="0"/>
              </a:spcAft>
              <a:buSzPts val="2300"/>
              <a:buFont typeface="Calibri"/>
              <a:buAutoNum type="arabicParenR"/>
            </a:pPr>
            <a:r>
              <a:rPr lang="en-GB" sz="2300">
                <a:latin typeface="Calibri"/>
                <a:ea typeface="Calibri"/>
                <a:cs typeface="Calibri"/>
                <a:sym typeface="Calibri"/>
              </a:rPr>
              <a:t>Edge Case Handling</a:t>
            </a:r>
            <a:endParaRPr sz="2300">
              <a:latin typeface="Calibri"/>
              <a:ea typeface="Calibri"/>
              <a:cs typeface="Calibri"/>
              <a:sym typeface="Calibri"/>
            </a:endParaRPr>
          </a:p>
          <a:p>
            <a:pPr indent="-374650" lvl="0" marL="457200" rtl="0" algn="l">
              <a:spcBef>
                <a:spcPts val="0"/>
              </a:spcBef>
              <a:spcAft>
                <a:spcPts val="0"/>
              </a:spcAft>
              <a:buSzPts val="2300"/>
              <a:buFont typeface="Calibri"/>
              <a:buAutoNum type="arabicParenR"/>
            </a:pPr>
            <a:r>
              <a:rPr lang="en-GB" sz="2300">
                <a:latin typeface="Calibri"/>
                <a:ea typeface="Calibri"/>
                <a:cs typeface="Calibri"/>
                <a:sym typeface="Calibri"/>
              </a:rPr>
              <a:t>Additional Security </a:t>
            </a:r>
            <a:endParaRPr sz="2300">
              <a:latin typeface="Calibri"/>
              <a:ea typeface="Calibri"/>
              <a:cs typeface="Calibri"/>
              <a:sym typeface="Calibri"/>
            </a:endParaRPr>
          </a:p>
        </p:txBody>
      </p:sp>
      <p:cxnSp>
        <p:nvCxnSpPr>
          <p:cNvPr id="65" name="Google Shape;65;p14"/>
          <p:cNvCxnSpPr/>
          <p:nvPr/>
        </p:nvCxnSpPr>
        <p:spPr>
          <a:xfrm>
            <a:off x="398750" y="962575"/>
            <a:ext cx="8414700" cy="1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a:latin typeface="Calibri"/>
                <a:ea typeface="Calibri"/>
                <a:cs typeface="Calibri"/>
                <a:sym typeface="Calibri"/>
              </a:rPr>
              <a:t>Problem Statement</a:t>
            </a:r>
            <a:endParaRPr b="0">
              <a:latin typeface="Calibri"/>
              <a:ea typeface="Calibri"/>
              <a:cs typeface="Calibri"/>
              <a:sym typeface="Calibri"/>
            </a:endParaRPr>
          </a:p>
        </p:txBody>
      </p:sp>
      <p:sp>
        <p:nvSpPr>
          <p:cNvPr id="71" name="Google Shape;71;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GB" sz="2000">
                <a:latin typeface="Calibri"/>
                <a:ea typeface="Calibri"/>
                <a:cs typeface="Calibri"/>
                <a:sym typeface="Calibri"/>
              </a:rPr>
              <a:t>Offline payments are transactions that are either processed without a data connection or where the transaction is recorded offline and processed and settled at a different point of time when connectivity becomes available with one or either parties involved in a transaction.</a:t>
            </a:r>
            <a:endParaRPr sz="2000">
              <a:latin typeface="Calibri"/>
              <a:ea typeface="Calibri"/>
              <a:cs typeface="Calibri"/>
              <a:sym typeface="Calibri"/>
            </a:endParaRPr>
          </a:p>
          <a:p>
            <a:pPr indent="0" lvl="0" marL="0" rtl="0" algn="l">
              <a:spcBef>
                <a:spcPts val="0"/>
              </a:spcBef>
              <a:spcAft>
                <a:spcPts val="0"/>
              </a:spcAft>
              <a:buClr>
                <a:schemeClr val="dk2"/>
              </a:buClr>
              <a:buSzPts val="1100"/>
              <a:buFont typeface="Arial"/>
              <a:buNone/>
            </a:pPr>
            <a:r>
              <a:rPr lang="en-GB" sz="2000">
                <a:latin typeface="Calibri"/>
                <a:ea typeface="Calibri"/>
                <a:cs typeface="Calibri"/>
                <a:sym typeface="Calibri"/>
              </a:rPr>
              <a:t>As a user we have also faced similar challenges and unable to make payments at a remote place or somewhere with patchy connectivity. </a:t>
            </a:r>
            <a:endParaRPr sz="2000">
              <a:latin typeface="Calibri"/>
              <a:ea typeface="Calibri"/>
              <a:cs typeface="Calibri"/>
              <a:sym typeface="Calibri"/>
            </a:endParaRPr>
          </a:p>
          <a:p>
            <a:pPr indent="0" lvl="0" marL="0" rtl="0" algn="l">
              <a:spcBef>
                <a:spcPts val="0"/>
              </a:spcBef>
              <a:spcAft>
                <a:spcPts val="0"/>
              </a:spcAft>
              <a:buClr>
                <a:schemeClr val="dk2"/>
              </a:buClr>
              <a:buSzPts val="1100"/>
              <a:buFont typeface="Arial"/>
              <a:buNone/>
            </a:pPr>
            <a:r>
              <a:rPr b="1" lang="en-GB" sz="2000">
                <a:latin typeface="Calibri"/>
                <a:ea typeface="Calibri"/>
                <a:cs typeface="Calibri"/>
                <a:sym typeface="Calibri"/>
              </a:rPr>
              <a:t>The aim is to devise an innovative solution and/or product which would solve this problem to enable seamless offline payments.</a:t>
            </a:r>
            <a:endParaRPr b="1" sz="2700">
              <a:latin typeface="Calibri"/>
              <a:ea typeface="Calibri"/>
              <a:cs typeface="Calibri"/>
              <a:sym typeface="Calibri"/>
            </a:endParaRPr>
          </a:p>
        </p:txBody>
      </p:sp>
      <p:cxnSp>
        <p:nvCxnSpPr>
          <p:cNvPr id="72" name="Google Shape;72;p15"/>
          <p:cNvCxnSpPr/>
          <p:nvPr/>
        </p:nvCxnSpPr>
        <p:spPr>
          <a:xfrm>
            <a:off x="398750" y="962575"/>
            <a:ext cx="8414700" cy="1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208650" y="782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180">
                <a:latin typeface="Calibri"/>
                <a:ea typeface="Calibri"/>
                <a:cs typeface="Calibri"/>
                <a:sym typeface="Calibri"/>
              </a:rPr>
              <a:t>Solution Flow</a:t>
            </a:r>
            <a:endParaRPr sz="3380">
              <a:latin typeface="Calibri"/>
              <a:ea typeface="Calibri"/>
              <a:cs typeface="Calibri"/>
              <a:sym typeface="Calibri"/>
            </a:endParaRPr>
          </a:p>
        </p:txBody>
      </p:sp>
      <p:pic>
        <p:nvPicPr>
          <p:cNvPr id="78" name="Google Shape;78;p16"/>
          <p:cNvPicPr preferRelativeResize="0"/>
          <p:nvPr/>
        </p:nvPicPr>
        <p:blipFill>
          <a:blip r:embed="rId3">
            <a:alphaModFix/>
          </a:blip>
          <a:stretch>
            <a:fillRect/>
          </a:stretch>
        </p:blipFill>
        <p:spPr>
          <a:xfrm>
            <a:off x="114750" y="994125"/>
            <a:ext cx="8824951" cy="3996975"/>
          </a:xfrm>
          <a:prstGeom prst="rect">
            <a:avLst/>
          </a:prstGeom>
          <a:noFill/>
          <a:ln>
            <a:noFill/>
          </a:ln>
        </p:spPr>
      </p:pic>
      <p:cxnSp>
        <p:nvCxnSpPr>
          <p:cNvPr id="79" name="Google Shape;79;p16"/>
          <p:cNvCxnSpPr/>
          <p:nvPr/>
        </p:nvCxnSpPr>
        <p:spPr>
          <a:xfrm>
            <a:off x="283050" y="636500"/>
            <a:ext cx="8446200" cy="21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258425"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GB" sz="3000">
                <a:latin typeface="Calibri"/>
                <a:ea typeface="Calibri"/>
                <a:cs typeface="Calibri"/>
                <a:sym typeface="Calibri"/>
              </a:rPr>
              <a:t>Edge Case Handling:</a:t>
            </a:r>
            <a:endParaRPr b="0" sz="3000">
              <a:latin typeface="Calibri"/>
              <a:ea typeface="Calibri"/>
              <a:cs typeface="Calibri"/>
              <a:sym typeface="Calibri"/>
            </a:endParaRPr>
          </a:p>
        </p:txBody>
      </p:sp>
      <p:cxnSp>
        <p:nvCxnSpPr>
          <p:cNvPr id="85" name="Google Shape;85;p17"/>
          <p:cNvCxnSpPr/>
          <p:nvPr/>
        </p:nvCxnSpPr>
        <p:spPr>
          <a:xfrm>
            <a:off x="388225" y="941550"/>
            <a:ext cx="8172900" cy="0"/>
          </a:xfrm>
          <a:prstGeom prst="straightConnector1">
            <a:avLst/>
          </a:prstGeom>
          <a:noFill/>
          <a:ln cap="flat" cmpd="sng" w="9525">
            <a:solidFill>
              <a:schemeClr val="dk2"/>
            </a:solidFill>
            <a:prstDash val="solid"/>
            <a:round/>
            <a:headEnd len="med" w="med" type="none"/>
            <a:tailEnd len="med" w="med" type="none"/>
          </a:ln>
        </p:spPr>
      </p:cxnSp>
      <p:sp>
        <p:nvSpPr>
          <p:cNvPr id="86" name="Google Shape;86;p17"/>
          <p:cNvSpPr txBox="1"/>
          <p:nvPr/>
        </p:nvSpPr>
        <p:spPr>
          <a:xfrm>
            <a:off x="388225" y="1240650"/>
            <a:ext cx="8172900" cy="285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solidFill>
                  <a:schemeClr val="accent1"/>
                </a:solidFill>
                <a:latin typeface="Calibri"/>
                <a:ea typeface="Calibri"/>
                <a:cs typeface="Calibri"/>
                <a:sym typeface="Calibri"/>
              </a:rPr>
              <a:t>Transaction will be cancelled if</a:t>
            </a:r>
            <a:endParaRPr sz="1350">
              <a:highlight>
                <a:srgbClr val="FFFFFF"/>
              </a:highlight>
              <a:latin typeface="Calibri"/>
              <a:ea typeface="Calibri"/>
              <a:cs typeface="Calibri"/>
              <a:sym typeface="Calibri"/>
            </a:endParaRPr>
          </a:p>
          <a:p>
            <a:pPr indent="-339725" lvl="0" marL="457200" rtl="0" algn="l">
              <a:lnSpc>
                <a:spcPct val="115000"/>
              </a:lnSpc>
              <a:spcBef>
                <a:spcPts val="0"/>
              </a:spcBef>
              <a:spcAft>
                <a:spcPts val="0"/>
              </a:spcAft>
              <a:buSzPts val="1750"/>
              <a:buFont typeface="Calibri"/>
              <a:buChar char="●"/>
            </a:pPr>
            <a:r>
              <a:rPr lang="en-GB" sz="1750">
                <a:highlight>
                  <a:srgbClr val="FFFFFF"/>
                </a:highlight>
                <a:latin typeface="Calibri"/>
                <a:ea typeface="Calibri"/>
                <a:cs typeface="Calibri"/>
                <a:sym typeface="Calibri"/>
              </a:rPr>
              <a:t>Amount entered to be sent exceeds the wallet balance.</a:t>
            </a:r>
            <a:endParaRPr sz="1750">
              <a:highlight>
                <a:srgbClr val="FFFFFF"/>
              </a:highlight>
              <a:latin typeface="Calibri"/>
              <a:ea typeface="Calibri"/>
              <a:cs typeface="Calibri"/>
              <a:sym typeface="Calibri"/>
            </a:endParaRPr>
          </a:p>
          <a:p>
            <a:pPr indent="-339725" lvl="0" marL="457200" rtl="0" algn="l">
              <a:lnSpc>
                <a:spcPct val="115000"/>
              </a:lnSpc>
              <a:spcBef>
                <a:spcPts val="0"/>
              </a:spcBef>
              <a:spcAft>
                <a:spcPts val="0"/>
              </a:spcAft>
              <a:buSzPts val="1750"/>
              <a:buFont typeface="Calibri"/>
              <a:buChar char="●"/>
            </a:pPr>
            <a:r>
              <a:rPr lang="en-GB" sz="1750">
                <a:highlight>
                  <a:srgbClr val="FFFFFF"/>
                </a:highlight>
                <a:latin typeface="Calibri"/>
                <a:ea typeface="Calibri"/>
                <a:cs typeface="Calibri"/>
                <a:sym typeface="Calibri"/>
              </a:rPr>
              <a:t>Code expiry passes the current time.</a:t>
            </a:r>
            <a:endParaRPr sz="1750">
              <a:highlight>
                <a:srgbClr val="FFFFFF"/>
              </a:highlight>
              <a:latin typeface="Calibri"/>
              <a:ea typeface="Calibri"/>
              <a:cs typeface="Calibri"/>
              <a:sym typeface="Calibri"/>
            </a:endParaRPr>
          </a:p>
          <a:p>
            <a:pPr indent="-339725" lvl="0" marL="457200" rtl="0" algn="l">
              <a:lnSpc>
                <a:spcPct val="115000"/>
              </a:lnSpc>
              <a:spcBef>
                <a:spcPts val="0"/>
              </a:spcBef>
              <a:spcAft>
                <a:spcPts val="0"/>
              </a:spcAft>
              <a:buSzPts val="1750"/>
              <a:buFont typeface="Calibri"/>
              <a:buChar char="●"/>
            </a:pPr>
            <a:r>
              <a:rPr lang="en-GB" sz="1750">
                <a:highlight>
                  <a:srgbClr val="FFFFFF"/>
                </a:highlight>
                <a:latin typeface="Calibri"/>
                <a:ea typeface="Calibri"/>
                <a:cs typeface="Calibri"/>
                <a:sym typeface="Calibri"/>
              </a:rPr>
              <a:t>Code is not used by designated users.</a:t>
            </a:r>
            <a:endParaRPr sz="1750">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GB" sz="1650">
                <a:highlight>
                  <a:srgbClr val="FFFFFF"/>
                </a:highlight>
                <a:latin typeface="Calibri"/>
                <a:ea typeface="Calibri"/>
                <a:cs typeface="Calibri"/>
                <a:sym typeface="Calibri"/>
              </a:rPr>
              <a:t>Note: If code expires in that case the amount has already been deducted from sender’s wallet and wallet will be updated after network connection.</a:t>
            </a:r>
            <a:endParaRPr sz="1650">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b="1" lang="en-GB" sz="1650">
                <a:highlight>
                  <a:srgbClr val="FFFFFF"/>
                </a:highlight>
                <a:latin typeface="Calibri"/>
                <a:ea typeface="Calibri"/>
                <a:cs typeface="Calibri"/>
                <a:sym typeface="Calibri"/>
              </a:rPr>
              <a:t>What if User Have two apps</a:t>
            </a:r>
            <a:r>
              <a:rPr lang="en-GB" sz="1650">
                <a:highlight>
                  <a:srgbClr val="FFFFFF"/>
                </a:highlight>
                <a:latin typeface="Calibri"/>
                <a:ea typeface="Calibri"/>
                <a:cs typeface="Calibri"/>
                <a:sym typeface="Calibri"/>
              </a:rPr>
              <a:t> Then he can use both apps for two transaction at same time then it will create conflict hence for this feature he can use only on one app by verifying Mobile No. and IMEI </a:t>
            </a:r>
            <a:r>
              <a:rPr lang="en-GB" sz="1650">
                <a:highlight>
                  <a:srgbClr val="FFFFFF"/>
                </a:highlight>
                <a:latin typeface="Calibri"/>
                <a:ea typeface="Calibri"/>
                <a:cs typeface="Calibri"/>
                <a:sym typeface="Calibri"/>
              </a:rPr>
              <a:t>similar usage as of UPI Platform</a:t>
            </a:r>
            <a:r>
              <a:rPr lang="en-GB" sz="1650">
                <a:highlight>
                  <a:srgbClr val="FFFFFF"/>
                </a:highlight>
                <a:latin typeface="Calibri"/>
                <a:ea typeface="Calibri"/>
                <a:cs typeface="Calibri"/>
                <a:sym typeface="Calibri"/>
              </a:rPr>
              <a:t>.</a:t>
            </a:r>
            <a:endParaRPr sz="1650">
              <a:highlight>
                <a:srgbClr val="FFFFFF"/>
              </a:highlight>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0" lang="en-GB" sz="2915">
                <a:solidFill>
                  <a:srgbClr val="000000"/>
                </a:solidFill>
                <a:highlight>
                  <a:srgbClr val="FFFFFF"/>
                </a:highlight>
                <a:latin typeface="Calibri"/>
                <a:ea typeface="Calibri"/>
                <a:cs typeface="Calibri"/>
                <a:sym typeface="Calibri"/>
              </a:rPr>
              <a:t>After connection is established:</a:t>
            </a:r>
            <a:endParaRPr b="0" sz="2915">
              <a:solidFill>
                <a:srgbClr val="000000"/>
              </a:solidFill>
              <a:highlight>
                <a:srgbClr val="FFFFFF"/>
              </a:highlight>
              <a:latin typeface="Calibri"/>
              <a:ea typeface="Calibri"/>
              <a:cs typeface="Calibri"/>
              <a:sym typeface="Calibri"/>
            </a:endParaRPr>
          </a:p>
          <a:p>
            <a:pPr indent="0" lvl="0" marL="0" rtl="0" algn="l">
              <a:spcBef>
                <a:spcPts val="0"/>
              </a:spcBef>
              <a:spcAft>
                <a:spcPts val="0"/>
              </a:spcAft>
              <a:buSzPts val="990"/>
              <a:buNone/>
            </a:pPr>
            <a:r>
              <a:t/>
            </a:r>
            <a:endParaRPr sz="3600"/>
          </a:p>
        </p:txBody>
      </p:sp>
      <p:cxnSp>
        <p:nvCxnSpPr>
          <p:cNvPr id="92" name="Google Shape;92;p18"/>
          <p:cNvCxnSpPr/>
          <p:nvPr/>
        </p:nvCxnSpPr>
        <p:spPr>
          <a:xfrm>
            <a:off x="367200" y="899475"/>
            <a:ext cx="8435700" cy="10500"/>
          </a:xfrm>
          <a:prstGeom prst="straightConnector1">
            <a:avLst/>
          </a:prstGeom>
          <a:noFill/>
          <a:ln cap="flat" cmpd="sng" w="9525">
            <a:solidFill>
              <a:schemeClr val="dk2"/>
            </a:solidFill>
            <a:prstDash val="solid"/>
            <a:round/>
            <a:headEnd len="med" w="med" type="none"/>
            <a:tailEnd len="med" w="med" type="none"/>
          </a:ln>
        </p:spPr>
      </p:cxnSp>
      <p:sp>
        <p:nvSpPr>
          <p:cNvPr id="93" name="Google Shape;93;p18"/>
          <p:cNvSpPr txBox="1"/>
          <p:nvPr/>
        </p:nvSpPr>
        <p:spPr>
          <a:xfrm>
            <a:off x="248975" y="1610550"/>
            <a:ext cx="8435700" cy="2124000"/>
          </a:xfrm>
          <a:prstGeom prst="rect">
            <a:avLst/>
          </a:prstGeom>
          <a:noFill/>
          <a:ln>
            <a:noFill/>
          </a:ln>
        </p:spPr>
        <p:txBody>
          <a:bodyPr anchorCtr="0" anchor="t" bIns="91425" lIns="91425" spcFirstLastPara="1" rIns="91425" wrap="square" tIns="91425">
            <a:spAutoFit/>
          </a:bodyPr>
          <a:lstStyle/>
          <a:p>
            <a:pPr indent="-371475" lvl="0" marL="457200" rtl="0" algn="l">
              <a:lnSpc>
                <a:spcPct val="115000"/>
              </a:lnSpc>
              <a:spcBef>
                <a:spcPts val="0"/>
              </a:spcBef>
              <a:spcAft>
                <a:spcPts val="0"/>
              </a:spcAft>
              <a:buSzPts val="2250"/>
              <a:buFont typeface="Calibri"/>
              <a:buChar char="●"/>
            </a:pPr>
            <a:r>
              <a:rPr lang="en-GB" sz="2250">
                <a:highlight>
                  <a:srgbClr val="FFFFFF"/>
                </a:highlight>
                <a:latin typeface="Calibri"/>
                <a:ea typeface="Calibri"/>
                <a:cs typeface="Calibri"/>
                <a:sym typeface="Calibri"/>
              </a:rPr>
              <a:t>Devices will send this code to backend and if same transaction happened for both users then it will be updated on backend.</a:t>
            </a:r>
            <a:endParaRPr sz="2250">
              <a:highlight>
                <a:srgbClr val="FFFFFF"/>
              </a:highlight>
              <a:latin typeface="Calibri"/>
              <a:ea typeface="Calibri"/>
              <a:cs typeface="Calibri"/>
              <a:sym typeface="Calibri"/>
            </a:endParaRPr>
          </a:p>
          <a:p>
            <a:pPr indent="-371475" lvl="0" marL="457200" rtl="0" algn="l">
              <a:lnSpc>
                <a:spcPct val="115000"/>
              </a:lnSpc>
              <a:spcBef>
                <a:spcPts val="0"/>
              </a:spcBef>
              <a:spcAft>
                <a:spcPts val="0"/>
              </a:spcAft>
              <a:buSzPts val="2250"/>
              <a:buFont typeface="Calibri"/>
              <a:buChar char="●"/>
            </a:pPr>
            <a:r>
              <a:rPr lang="en-GB" sz="2250">
                <a:highlight>
                  <a:srgbClr val="FFFFFF"/>
                </a:highlight>
                <a:latin typeface="Calibri"/>
                <a:ea typeface="Calibri"/>
                <a:cs typeface="Calibri"/>
                <a:sym typeface="Calibri"/>
              </a:rPr>
              <a:t>If at any condition if the amount has not been received then the amount refunded to the sender.</a:t>
            </a:r>
            <a:endParaRPr sz="2250">
              <a:highlight>
                <a:srgbClr val="FFFFFF"/>
              </a:highlight>
              <a:latin typeface="Calibri"/>
              <a:ea typeface="Calibri"/>
              <a:cs typeface="Calibri"/>
              <a:sym typeface="Calibri"/>
            </a:endParaRPr>
          </a:p>
          <a:p>
            <a:pPr indent="0" lvl="0" marL="0" rtl="0" algn="l">
              <a:spcBef>
                <a:spcPts val="0"/>
              </a:spcBef>
              <a:spcAft>
                <a:spcPts val="0"/>
              </a:spcAft>
              <a:buNone/>
            </a:pPr>
            <a:r>
              <a:t/>
            </a:r>
            <a:endParaRPr sz="2250">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6200" y="-168275"/>
            <a:ext cx="8537700" cy="74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0" sz="2750">
              <a:solidFill>
                <a:srgbClr val="000000"/>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b="0" lang="en-GB" sz="2950">
                <a:solidFill>
                  <a:srgbClr val="000000"/>
                </a:solidFill>
                <a:highlight>
                  <a:srgbClr val="FFFFFF"/>
                </a:highlight>
                <a:latin typeface="Calibri"/>
                <a:ea typeface="Calibri"/>
                <a:cs typeface="Calibri"/>
                <a:sym typeface="Calibri"/>
              </a:rPr>
              <a:t>Additional Security for Transactions</a:t>
            </a:r>
            <a:endParaRPr b="0" sz="2950">
              <a:solidFill>
                <a:srgbClr val="000000"/>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SzPts val="990"/>
              <a:buNone/>
            </a:pPr>
            <a:r>
              <a:t/>
            </a:r>
            <a:endParaRPr b="0" sz="4515">
              <a:solidFill>
                <a:srgbClr val="000000"/>
              </a:solidFill>
              <a:highlight>
                <a:srgbClr val="FFFFFF"/>
              </a:highlight>
              <a:latin typeface="Calibri"/>
              <a:ea typeface="Calibri"/>
              <a:cs typeface="Calibri"/>
              <a:sym typeface="Calibri"/>
            </a:endParaRPr>
          </a:p>
          <a:p>
            <a:pPr indent="0" lvl="0" marL="0" rtl="0" algn="l">
              <a:spcBef>
                <a:spcPts val="0"/>
              </a:spcBef>
              <a:spcAft>
                <a:spcPts val="0"/>
              </a:spcAft>
              <a:buSzPts val="990"/>
              <a:buNone/>
            </a:pPr>
            <a:r>
              <a:t/>
            </a:r>
            <a:endParaRPr sz="5200">
              <a:latin typeface="Calibri"/>
              <a:ea typeface="Calibri"/>
              <a:cs typeface="Calibri"/>
              <a:sym typeface="Calibri"/>
            </a:endParaRPr>
          </a:p>
        </p:txBody>
      </p:sp>
      <p:cxnSp>
        <p:nvCxnSpPr>
          <p:cNvPr id="99" name="Google Shape;99;p19"/>
          <p:cNvCxnSpPr/>
          <p:nvPr/>
        </p:nvCxnSpPr>
        <p:spPr>
          <a:xfrm>
            <a:off x="367200" y="899475"/>
            <a:ext cx="8435700" cy="10500"/>
          </a:xfrm>
          <a:prstGeom prst="straightConnector1">
            <a:avLst/>
          </a:prstGeom>
          <a:noFill/>
          <a:ln cap="flat" cmpd="sng" w="9525">
            <a:solidFill>
              <a:schemeClr val="dk2"/>
            </a:solidFill>
            <a:prstDash val="solid"/>
            <a:round/>
            <a:headEnd len="med" w="med" type="none"/>
            <a:tailEnd len="med" w="med" type="none"/>
          </a:ln>
        </p:spPr>
      </p:cxnSp>
      <p:sp>
        <p:nvSpPr>
          <p:cNvPr id="100" name="Google Shape;100;p19"/>
          <p:cNvSpPr txBox="1"/>
          <p:nvPr/>
        </p:nvSpPr>
        <p:spPr>
          <a:xfrm>
            <a:off x="270025" y="1316025"/>
            <a:ext cx="8435700" cy="33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2250">
              <a:highlight>
                <a:srgbClr val="FFFFFF"/>
              </a:highlight>
            </a:endParaRPr>
          </a:p>
          <a:p>
            <a:pPr indent="-371475" lvl="0" marL="457200" rtl="0" algn="l">
              <a:lnSpc>
                <a:spcPct val="115000"/>
              </a:lnSpc>
              <a:spcBef>
                <a:spcPts val="0"/>
              </a:spcBef>
              <a:spcAft>
                <a:spcPts val="0"/>
              </a:spcAft>
              <a:buSzPts val="2250"/>
              <a:buFont typeface="Calibri"/>
              <a:buChar char="●"/>
            </a:pPr>
            <a:r>
              <a:rPr lang="en-GB" sz="2250">
                <a:highlight>
                  <a:srgbClr val="FFFFFF"/>
                </a:highlight>
                <a:latin typeface="Calibri"/>
                <a:ea typeface="Calibri"/>
                <a:cs typeface="Calibri"/>
                <a:sym typeface="Calibri"/>
              </a:rPr>
              <a:t>Encrypted Code </a:t>
            </a:r>
            <a:endParaRPr sz="2250">
              <a:highlight>
                <a:srgbClr val="FFFFFF"/>
              </a:highlight>
              <a:latin typeface="Calibri"/>
              <a:ea typeface="Calibri"/>
              <a:cs typeface="Calibri"/>
              <a:sym typeface="Calibri"/>
            </a:endParaRPr>
          </a:p>
          <a:p>
            <a:pPr indent="-371475" lvl="0" marL="457200" rtl="0" algn="l">
              <a:lnSpc>
                <a:spcPct val="115000"/>
              </a:lnSpc>
              <a:spcBef>
                <a:spcPts val="0"/>
              </a:spcBef>
              <a:spcAft>
                <a:spcPts val="0"/>
              </a:spcAft>
              <a:buSzPts val="2250"/>
              <a:buFont typeface="Calibri"/>
              <a:buChar char="●"/>
            </a:pPr>
            <a:r>
              <a:rPr lang="en-GB" sz="2250">
                <a:highlight>
                  <a:srgbClr val="FFFFFF"/>
                </a:highlight>
                <a:latin typeface="Calibri"/>
                <a:ea typeface="Calibri"/>
                <a:cs typeface="Calibri"/>
                <a:sym typeface="Calibri"/>
              </a:rPr>
              <a:t>Code can be accessed by designated user only</a:t>
            </a:r>
            <a:endParaRPr sz="2250">
              <a:highlight>
                <a:srgbClr val="FFFFFF"/>
              </a:highlight>
              <a:latin typeface="Calibri"/>
              <a:ea typeface="Calibri"/>
              <a:cs typeface="Calibri"/>
              <a:sym typeface="Calibri"/>
            </a:endParaRPr>
          </a:p>
          <a:p>
            <a:pPr indent="-371475" lvl="0" marL="457200" rtl="0" algn="l">
              <a:lnSpc>
                <a:spcPct val="115000"/>
              </a:lnSpc>
              <a:spcBef>
                <a:spcPts val="0"/>
              </a:spcBef>
              <a:spcAft>
                <a:spcPts val="0"/>
              </a:spcAft>
              <a:buSzPts val="2250"/>
              <a:buFont typeface="Calibri"/>
              <a:buChar char="●"/>
            </a:pPr>
            <a:r>
              <a:rPr lang="en-GB" sz="2250">
                <a:highlight>
                  <a:srgbClr val="FFFFFF"/>
                </a:highlight>
                <a:latin typeface="Calibri"/>
                <a:ea typeface="Calibri"/>
                <a:cs typeface="Calibri"/>
                <a:sym typeface="Calibri"/>
              </a:rPr>
              <a:t>Time based Code for providing additional security, As even if a user's code is stolen or compromised, an attacker cannot gain access the code which expires quickly after the maximum time limit.</a:t>
            </a:r>
            <a:endParaRPr sz="2250">
              <a:highlight>
                <a:srgbClr val="FFFFFF"/>
              </a:highlight>
              <a:latin typeface="Calibri"/>
              <a:ea typeface="Calibri"/>
              <a:cs typeface="Calibri"/>
              <a:sym typeface="Calibri"/>
            </a:endParaRPr>
          </a:p>
          <a:p>
            <a:pPr indent="0" lvl="0" marL="0" rtl="0" algn="l">
              <a:spcBef>
                <a:spcPts val="0"/>
              </a:spcBef>
              <a:spcAft>
                <a:spcPts val="0"/>
              </a:spcAft>
              <a:buNone/>
            </a:pPr>
            <a:r>
              <a:t/>
            </a:r>
            <a:endParaRPr sz="2250">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D0FC7"/>
        </a:solidFill>
      </p:bgPr>
    </p:bg>
    <p:spTree>
      <p:nvGrpSpPr>
        <p:cNvPr id="104" name="Shape 104"/>
        <p:cNvGrpSpPr/>
        <p:nvPr/>
      </p:nvGrpSpPr>
      <p:grpSpPr>
        <a:xfrm>
          <a:off x="0" y="0"/>
          <a:ext cx="0" cy="0"/>
          <a:chOff x="0" y="0"/>
          <a:chExt cx="0" cy="0"/>
        </a:xfrm>
      </p:grpSpPr>
      <p:sp>
        <p:nvSpPr>
          <p:cNvPr id="105" name="Google Shape;105;p20"/>
          <p:cNvSpPr txBox="1"/>
          <p:nvPr/>
        </p:nvSpPr>
        <p:spPr>
          <a:xfrm>
            <a:off x="1037875" y="1833000"/>
            <a:ext cx="6996300" cy="1693200"/>
          </a:xfrm>
          <a:prstGeom prst="rect">
            <a:avLst/>
          </a:prstGeom>
          <a:solidFill>
            <a:srgbClr val="7D0FC7"/>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Source Code Pro"/>
                <a:ea typeface="Source Code Pro"/>
                <a:cs typeface="Source Code Pro"/>
                <a:sym typeface="Source Code Pro"/>
              </a:rPr>
              <a:t>For any questions feel free to contact us at: </a:t>
            </a:r>
            <a:endParaRPr>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GB">
                <a:solidFill>
                  <a:schemeClr val="lt1"/>
                </a:solidFill>
                <a:latin typeface="Source Code Pro"/>
                <a:ea typeface="Source Code Pro"/>
                <a:cs typeface="Source Code Pro"/>
                <a:sym typeface="Source Code Pro"/>
              </a:rPr>
              <a:t>BitParadox:</a:t>
            </a:r>
            <a:endParaRPr>
              <a:solidFill>
                <a:schemeClr val="lt1"/>
              </a:solidFill>
              <a:latin typeface="Source Code Pro"/>
              <a:ea typeface="Source Code Pro"/>
              <a:cs typeface="Source Code Pro"/>
              <a:sym typeface="Source Code Pro"/>
            </a:endParaRPr>
          </a:p>
          <a:p>
            <a:pPr indent="-317500" lvl="0" marL="457200" rtl="0" algn="l">
              <a:spcBef>
                <a:spcPts val="0"/>
              </a:spcBef>
              <a:spcAft>
                <a:spcPts val="0"/>
              </a:spcAft>
              <a:buClr>
                <a:schemeClr val="lt1"/>
              </a:buClr>
              <a:buSzPts val="1400"/>
              <a:buFont typeface="Source Code Pro"/>
              <a:buAutoNum type="arabicParenR"/>
            </a:pPr>
            <a:r>
              <a:rPr lang="en-GB">
                <a:solidFill>
                  <a:schemeClr val="lt1"/>
                </a:solidFill>
                <a:latin typeface="Source Code Pro"/>
                <a:ea typeface="Source Code Pro"/>
                <a:cs typeface="Source Code Pro"/>
                <a:sym typeface="Source Code Pro"/>
              </a:rPr>
              <a:t>Madhav Shah </a:t>
            </a:r>
            <a:r>
              <a:rPr lang="en-GB">
                <a:solidFill>
                  <a:schemeClr val="lt1"/>
                </a:solidFill>
                <a:latin typeface="Source Code Pro"/>
                <a:ea typeface="Source Code Pro"/>
                <a:cs typeface="Source Code Pro"/>
                <a:sym typeface="Source Code Pro"/>
              </a:rPr>
              <a:t>Sisodiya (</a:t>
            </a:r>
            <a:r>
              <a:rPr lang="en-GB" u="sng">
                <a:solidFill>
                  <a:schemeClr val="lt1"/>
                </a:solidFill>
                <a:latin typeface="Source Code Pro"/>
                <a:ea typeface="Source Code Pro"/>
                <a:cs typeface="Source Code Pro"/>
                <a:sym typeface="Source Code Pro"/>
                <a:hlinkClick r:id="rId3">
                  <a:extLst>
                    <a:ext uri="{A12FA001-AC4F-418D-AE19-62706E023703}">
                      <ahyp:hlinkClr val="tx"/>
                    </a:ext>
                  </a:extLst>
                </a:hlinkClick>
              </a:rPr>
              <a:t>madhavshahsisodiya@gmail.com</a:t>
            </a:r>
            <a:r>
              <a:rPr lang="en-GB">
                <a:solidFill>
                  <a:schemeClr val="lt1"/>
                </a:solidFill>
                <a:latin typeface="Source Code Pro"/>
                <a:ea typeface="Source Code Pro"/>
                <a:cs typeface="Source Code Pro"/>
                <a:sym typeface="Source Code Pro"/>
              </a:rPr>
              <a:t>)</a:t>
            </a:r>
            <a:endParaRPr>
              <a:solidFill>
                <a:schemeClr val="lt1"/>
              </a:solidFill>
              <a:latin typeface="Source Code Pro"/>
              <a:ea typeface="Source Code Pro"/>
              <a:cs typeface="Source Code Pro"/>
              <a:sym typeface="Source Code Pro"/>
            </a:endParaRPr>
          </a:p>
          <a:p>
            <a:pPr indent="-317500" lvl="0" marL="457200" rtl="0" algn="l">
              <a:spcBef>
                <a:spcPts val="0"/>
              </a:spcBef>
              <a:spcAft>
                <a:spcPts val="0"/>
              </a:spcAft>
              <a:buClr>
                <a:schemeClr val="lt1"/>
              </a:buClr>
              <a:buSzPts val="1400"/>
              <a:buFont typeface="Source Code Pro"/>
              <a:buAutoNum type="arabicParenR"/>
            </a:pPr>
            <a:r>
              <a:rPr lang="en-GB">
                <a:solidFill>
                  <a:schemeClr val="lt1"/>
                </a:solidFill>
                <a:latin typeface="Source Code Pro"/>
                <a:ea typeface="Source Code Pro"/>
                <a:cs typeface="Source Code Pro"/>
                <a:sym typeface="Source Code Pro"/>
              </a:rPr>
              <a:t>Hritik Rastogi (</a:t>
            </a:r>
            <a:r>
              <a:rPr lang="en-GB" u="sng">
                <a:solidFill>
                  <a:schemeClr val="lt1"/>
                </a:solidFill>
                <a:latin typeface="Source Code Pro"/>
                <a:ea typeface="Source Code Pro"/>
                <a:cs typeface="Source Code Pro"/>
                <a:sym typeface="Source Code Pro"/>
                <a:hlinkClick r:id="rId4">
                  <a:extLst>
                    <a:ext uri="{A12FA001-AC4F-418D-AE19-62706E023703}">
                      <ahyp:hlinkClr val="tx"/>
                    </a:ext>
                  </a:extLst>
                </a:hlinkClick>
              </a:rPr>
              <a:t>hritikrastogi880</a:t>
            </a:r>
            <a:r>
              <a:rPr lang="en-GB" u="sng">
                <a:solidFill>
                  <a:schemeClr val="lt1"/>
                </a:solidFill>
                <a:latin typeface="Source Code Pro"/>
                <a:ea typeface="Source Code Pro"/>
                <a:cs typeface="Source Code Pro"/>
                <a:sym typeface="Source Code Pro"/>
                <a:hlinkClick r:id="rId5">
                  <a:extLst>
                    <a:ext uri="{A12FA001-AC4F-418D-AE19-62706E023703}">
                      <ahyp:hlinkClr val="tx"/>
                    </a:ext>
                  </a:extLst>
                </a:hlinkClick>
              </a:rPr>
              <a:t>@gmail.com</a:t>
            </a:r>
            <a:r>
              <a:rPr lang="en-GB">
                <a:solidFill>
                  <a:schemeClr val="lt1"/>
                </a:solidFill>
                <a:latin typeface="Source Code Pro"/>
                <a:ea typeface="Source Code Pro"/>
                <a:cs typeface="Source Code Pro"/>
                <a:sym typeface="Source Code Pro"/>
              </a:rPr>
              <a:t>)</a:t>
            </a:r>
            <a:endParaRPr>
              <a:solidFill>
                <a:schemeClr val="lt1"/>
              </a:solidFill>
              <a:latin typeface="Source Code Pro"/>
              <a:ea typeface="Source Code Pro"/>
              <a:cs typeface="Source Code Pro"/>
              <a:sym typeface="Source Code Pro"/>
            </a:endParaRPr>
          </a:p>
          <a:p>
            <a:pPr indent="-317500" lvl="0" marL="457200" rtl="0" algn="l">
              <a:spcBef>
                <a:spcPts val="0"/>
              </a:spcBef>
              <a:spcAft>
                <a:spcPts val="0"/>
              </a:spcAft>
              <a:buClr>
                <a:schemeClr val="lt1"/>
              </a:buClr>
              <a:buSzPts val="1400"/>
              <a:buFont typeface="Source Code Pro"/>
              <a:buAutoNum type="arabicParenR"/>
            </a:pPr>
            <a:r>
              <a:rPr lang="en-GB">
                <a:solidFill>
                  <a:schemeClr val="lt1"/>
                </a:solidFill>
                <a:latin typeface="Source Code Pro"/>
                <a:ea typeface="Source Code Pro"/>
                <a:cs typeface="Source Code Pro"/>
                <a:sym typeface="Source Code Pro"/>
              </a:rPr>
              <a:t>Akshat Gupta  (</a:t>
            </a:r>
            <a:r>
              <a:rPr lang="en-GB" u="sng">
                <a:solidFill>
                  <a:schemeClr val="lt1"/>
                </a:solidFill>
                <a:latin typeface="Source Code Pro"/>
                <a:ea typeface="Source Code Pro"/>
                <a:cs typeface="Source Code Pro"/>
                <a:sym typeface="Source Code Pro"/>
                <a:hlinkClick r:id="rId6">
                  <a:extLst>
                    <a:ext uri="{A12FA001-AC4F-418D-AE19-62706E023703}">
                      <ahyp:hlinkClr val="tx"/>
                    </a:ext>
                  </a:extLst>
                </a:hlinkClick>
              </a:rPr>
              <a:t>ansh.gupta0512@gmail.com</a:t>
            </a:r>
            <a:r>
              <a:rPr lang="en-GB">
                <a:solidFill>
                  <a:schemeClr val="lt1"/>
                </a:solidFill>
                <a:latin typeface="Source Code Pro"/>
                <a:ea typeface="Source Code Pro"/>
                <a:cs typeface="Source Code Pro"/>
                <a:sym typeface="Source Code Pro"/>
              </a:rPr>
              <a:t>)</a:t>
            </a:r>
            <a:endParaRPr>
              <a:solidFill>
                <a:schemeClr val="lt1"/>
              </a:solidFill>
              <a:latin typeface="Source Code Pro"/>
              <a:ea typeface="Source Code Pro"/>
              <a:cs typeface="Source Code Pro"/>
              <a:sym typeface="Source Code Pro"/>
            </a:endParaRPr>
          </a:p>
          <a:p>
            <a:pPr indent="-317500" lvl="0" marL="457200" rtl="0" algn="l">
              <a:spcBef>
                <a:spcPts val="0"/>
              </a:spcBef>
              <a:spcAft>
                <a:spcPts val="0"/>
              </a:spcAft>
              <a:buClr>
                <a:schemeClr val="lt1"/>
              </a:buClr>
              <a:buSzPts val="1400"/>
              <a:buFont typeface="Source Code Pro"/>
              <a:buAutoNum type="arabicParenR"/>
            </a:pPr>
            <a:r>
              <a:rPr lang="en-GB">
                <a:solidFill>
                  <a:schemeClr val="lt1"/>
                </a:solidFill>
                <a:latin typeface="Source Code Pro"/>
                <a:ea typeface="Source Code Pro"/>
                <a:cs typeface="Source Code Pro"/>
                <a:sym typeface="Source Code Pro"/>
              </a:rPr>
              <a:t>Kalpana (</a:t>
            </a:r>
            <a:r>
              <a:rPr lang="en-GB" u="sng">
                <a:solidFill>
                  <a:schemeClr val="lt1"/>
                </a:solidFill>
                <a:latin typeface="Source Code Pro"/>
                <a:ea typeface="Source Code Pro"/>
                <a:cs typeface="Source Code Pro"/>
                <a:sym typeface="Source Code Pro"/>
                <a:hlinkClick r:id="rId7">
                  <a:extLst>
                    <a:ext uri="{A12FA001-AC4F-418D-AE19-62706E023703}">
                      <ahyp:hlinkClr val="tx"/>
                    </a:ext>
                  </a:extLst>
                </a:hlinkClick>
              </a:rPr>
              <a:t>kumarikalpana640@gmail.com</a:t>
            </a:r>
            <a:r>
              <a:rPr lang="en-GB">
                <a:solidFill>
                  <a:schemeClr val="lt1"/>
                </a:solidFill>
                <a:latin typeface="Source Code Pro"/>
                <a:ea typeface="Source Code Pro"/>
                <a:cs typeface="Source Code Pro"/>
                <a:sym typeface="Source Code Pro"/>
              </a:rPr>
              <a:t>)</a:t>
            </a:r>
            <a:endParaRPr>
              <a:solidFill>
                <a:schemeClr val="lt1"/>
              </a:solidFill>
              <a:latin typeface="Source Code Pro"/>
              <a:ea typeface="Source Code Pro"/>
              <a:cs typeface="Source Code Pro"/>
              <a:sym typeface="Source Code Pro"/>
            </a:endParaRPr>
          </a:p>
          <a:p>
            <a:pPr indent="-317500" lvl="0" marL="457200" rtl="0" algn="l">
              <a:spcBef>
                <a:spcPts val="0"/>
              </a:spcBef>
              <a:spcAft>
                <a:spcPts val="0"/>
              </a:spcAft>
              <a:buClr>
                <a:schemeClr val="lt1"/>
              </a:buClr>
              <a:buSzPts val="1400"/>
              <a:buFont typeface="Source Code Pro"/>
              <a:buAutoNum type="arabicParenR"/>
            </a:pPr>
            <a:r>
              <a:rPr lang="en-GB">
                <a:solidFill>
                  <a:schemeClr val="lt1"/>
                </a:solidFill>
                <a:latin typeface="Source Code Pro"/>
                <a:ea typeface="Source Code Pro"/>
                <a:cs typeface="Source Code Pro"/>
                <a:sym typeface="Source Code Pro"/>
              </a:rPr>
              <a:t>Aman Pandey(</a:t>
            </a:r>
            <a:r>
              <a:rPr lang="en-GB" u="sng">
                <a:solidFill>
                  <a:schemeClr val="lt1"/>
                </a:solidFill>
                <a:latin typeface="Source Code Pro"/>
                <a:ea typeface="Source Code Pro"/>
                <a:cs typeface="Source Code Pro"/>
                <a:sym typeface="Source Code Pro"/>
                <a:hlinkClick r:id="rId8">
                  <a:extLst>
                    <a:ext uri="{A12FA001-AC4F-418D-AE19-62706E023703}">
                      <ahyp:hlinkClr val="tx"/>
                    </a:ext>
                  </a:extLst>
                </a:hlinkClick>
              </a:rPr>
              <a:t>pandey.aman812@gmail.com</a:t>
            </a:r>
            <a:r>
              <a:rPr lang="en-GB">
                <a:solidFill>
                  <a:schemeClr val="lt1"/>
                </a:solidFill>
                <a:latin typeface="Source Code Pro"/>
                <a:ea typeface="Source Code Pro"/>
                <a:cs typeface="Source Code Pro"/>
                <a:sym typeface="Source Code Pro"/>
              </a:rPr>
              <a:t>)</a:t>
            </a:r>
            <a:endParaRPr>
              <a:solidFill>
                <a:schemeClr val="lt1"/>
              </a:solidFill>
              <a:latin typeface="Source Code Pro"/>
              <a:ea typeface="Source Code Pro"/>
              <a:cs typeface="Source Code Pro"/>
              <a:sym typeface="Source Code Pro"/>
            </a:endParaRPr>
          </a:p>
        </p:txBody>
      </p:sp>
      <p:sp>
        <p:nvSpPr>
          <p:cNvPr id="106" name="Google Shape;106;p20"/>
          <p:cNvSpPr txBox="1"/>
          <p:nvPr>
            <p:ph type="title"/>
          </p:nvPr>
        </p:nvSpPr>
        <p:spPr>
          <a:xfrm>
            <a:off x="2151975" y="289500"/>
            <a:ext cx="4024200" cy="1389600"/>
          </a:xfrm>
          <a:prstGeom prst="rect">
            <a:avLst/>
          </a:prstGeom>
          <a:solidFill>
            <a:srgbClr val="7D0FC7"/>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3600"/>
              <a:t>Thank YOu</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