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4"/>
  </p:notesMasterIdLst>
  <p:sldIdLst>
    <p:sldId id="256" r:id="rId3"/>
    <p:sldId id="258" r:id="rId4"/>
    <p:sldId id="300" r:id="rId5"/>
    <p:sldId id="301" r:id="rId6"/>
    <p:sldId id="304" r:id="rId7"/>
    <p:sldId id="259" r:id="rId8"/>
    <p:sldId id="260" r:id="rId9"/>
    <p:sldId id="302" r:id="rId10"/>
    <p:sldId id="305" r:id="rId11"/>
    <p:sldId id="275" r:id="rId12"/>
    <p:sldId id="276" r:id="rId13"/>
    <p:sldId id="312" r:id="rId14"/>
    <p:sldId id="306" r:id="rId15"/>
    <p:sldId id="307" r:id="rId16"/>
    <p:sldId id="308" r:id="rId17"/>
    <p:sldId id="309" r:id="rId18"/>
    <p:sldId id="310" r:id="rId19"/>
    <p:sldId id="322" r:id="rId20"/>
    <p:sldId id="311" r:id="rId21"/>
    <p:sldId id="315" r:id="rId22"/>
    <p:sldId id="316" r:id="rId23"/>
    <p:sldId id="318" r:id="rId24"/>
    <p:sldId id="314" r:id="rId25"/>
    <p:sldId id="320" r:id="rId26"/>
    <p:sldId id="319" r:id="rId27"/>
    <p:sldId id="324" r:id="rId28"/>
    <p:sldId id="326" r:id="rId29"/>
    <p:sldId id="325" r:id="rId30"/>
    <p:sldId id="323" r:id="rId31"/>
    <p:sldId id="327" r:id="rId32"/>
    <p:sldId id="32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43" autoAdjust="0"/>
    <p:restoredTop sz="87152" autoAdjust="0"/>
  </p:normalViewPr>
  <p:slideViewPr>
    <p:cSldViewPr snapToGrid="0">
      <p:cViewPr varScale="1">
        <p:scale>
          <a:sx n="142" d="100"/>
          <a:sy n="142" d="100"/>
        </p:scale>
        <p:origin x="764" y="6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7.wmf"/><Relationship Id="rId1" Type="http://schemas.openxmlformats.org/officeDocument/2006/relationships/image" Target="../media/image8.wmf"/><Relationship Id="rId4"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C5BC8F-08D1-4814-B40C-DAB1D9947B42}" type="datetimeFigureOut">
              <a:rPr lang="en-US" smtClean="0"/>
              <a:t>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1642A-10C6-473D-BBE4-3851FF09150C}" type="slidenum">
              <a:rPr lang="en-US" smtClean="0"/>
              <a:t>‹#›</a:t>
            </a:fld>
            <a:endParaRPr lang="en-US"/>
          </a:p>
        </p:txBody>
      </p:sp>
    </p:spTree>
    <p:extLst>
      <p:ext uri="{BB962C8B-B14F-4D97-AF65-F5344CB8AC3E}">
        <p14:creationId xmlns:p14="http://schemas.microsoft.com/office/powerpoint/2010/main" val="157733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http://mathworld.wolfram.com/LeastSquaresFitting.html</a:t>
            </a:r>
            <a:endParaRPr lang="en-US" dirty="0"/>
          </a:p>
        </p:txBody>
      </p:sp>
      <p:sp>
        <p:nvSpPr>
          <p:cNvPr id="4" name="Slide Number Placeholder 3"/>
          <p:cNvSpPr>
            <a:spLocks noGrp="1"/>
          </p:cNvSpPr>
          <p:nvPr>
            <p:ph type="sldNum" sz="quarter" idx="10"/>
          </p:nvPr>
        </p:nvSpPr>
        <p:spPr/>
        <p:txBody>
          <a:bodyPr/>
          <a:lstStyle/>
          <a:p>
            <a:fld id="{66F1642A-10C6-473D-BBE4-3851FF09150C}" type="slidenum">
              <a:rPr lang="en-US" smtClean="0"/>
              <a:t>5</a:t>
            </a:fld>
            <a:endParaRPr lang="en-US"/>
          </a:p>
        </p:txBody>
      </p:sp>
    </p:spTree>
    <p:extLst>
      <p:ext uri="{BB962C8B-B14F-4D97-AF65-F5344CB8AC3E}">
        <p14:creationId xmlns:p14="http://schemas.microsoft.com/office/powerpoint/2010/main" val="1222351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F1642A-10C6-473D-BBE4-3851FF09150C}" type="slidenum">
              <a:rPr lang="en-US" smtClean="0"/>
              <a:t>18</a:t>
            </a:fld>
            <a:endParaRPr lang="en-US"/>
          </a:p>
        </p:txBody>
      </p:sp>
    </p:spTree>
    <p:extLst>
      <p:ext uri="{BB962C8B-B14F-4D97-AF65-F5344CB8AC3E}">
        <p14:creationId xmlns:p14="http://schemas.microsoft.com/office/powerpoint/2010/main" val="300034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uble Lines">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845CD23B-59A6-4249-B3A2-9419436DCB41}"/>
              </a:ext>
            </a:extLst>
          </p:cNvPr>
          <p:cNvSpPr>
            <a:spLocks noGrp="1"/>
          </p:cNvSpPr>
          <p:nvPr>
            <p:ph type="body" sz="quarter" idx="10"/>
          </p:nvPr>
        </p:nvSpPr>
        <p:spPr>
          <a:xfrm>
            <a:off x="241300" y="6646"/>
            <a:ext cx="11727180" cy="684233"/>
          </a:xfrm>
          <a:prstGeom prst="rect">
            <a:avLst/>
          </a:prstGeom>
        </p:spPr>
        <p:txBody>
          <a:bodyPr anchor="ctr"/>
          <a:lstStyle>
            <a:lvl1pPr marL="0" indent="0">
              <a:buNone/>
              <a:defRPr sz="2800" b="1">
                <a:solidFill>
                  <a:schemeClr val="bg1"/>
                </a:solidFill>
                <a:latin typeface="+mn-lt"/>
              </a:defRPr>
            </a:lvl1pPr>
          </a:lstStyle>
          <a:p>
            <a:pPr lvl="0"/>
            <a:r>
              <a:rPr lang="en-US" noProof="0" smtClean="0"/>
              <a:t>Edit Master text styles</a:t>
            </a:r>
          </a:p>
        </p:txBody>
      </p:sp>
      <p:sp>
        <p:nvSpPr>
          <p:cNvPr id="3"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33294248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rst_Page">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03" y="5316469"/>
            <a:ext cx="5054388" cy="1541531"/>
          </a:xfrm>
          <a:prstGeom prst="rect">
            <a:avLst/>
          </a:prstGeom>
        </p:spPr>
      </p:pic>
      <p:sp>
        <p:nvSpPr>
          <p:cNvPr id="4" name="Title 1"/>
          <p:cNvSpPr>
            <a:spLocks noGrp="1"/>
          </p:cNvSpPr>
          <p:nvPr>
            <p:ph type="ctrTitle" hasCustomPrompt="1"/>
          </p:nvPr>
        </p:nvSpPr>
        <p:spPr>
          <a:xfrm>
            <a:off x="452740" y="1521700"/>
            <a:ext cx="8692199" cy="1795540"/>
          </a:xfrm>
          <a:prstGeom prst="rect">
            <a:avLst/>
          </a:prstGeom>
        </p:spPr>
        <p:txBody>
          <a:bodyPr lIns="0" anchor="b">
            <a:noAutofit/>
          </a:bodyPr>
          <a:lstStyle>
            <a:lvl1pPr algn="l">
              <a:defRPr sz="5400">
                <a:solidFill>
                  <a:schemeClr val="tx1"/>
                </a:solidFill>
                <a:latin typeface="Impact" panose="020B0806030902050204" pitchFamily="34" charset="0"/>
              </a:defRPr>
            </a:lvl1pPr>
          </a:lstStyle>
          <a:p>
            <a:r>
              <a:rPr lang="en-US" dirty="0"/>
              <a:t>CLICK TO EDIT MASTER TITLE SLIDE</a:t>
            </a:r>
          </a:p>
        </p:txBody>
      </p:sp>
      <p:sp>
        <p:nvSpPr>
          <p:cNvPr id="5" name="Subtitle 2"/>
          <p:cNvSpPr>
            <a:spLocks noGrp="1"/>
          </p:cNvSpPr>
          <p:nvPr>
            <p:ph type="subTitle" idx="1"/>
          </p:nvPr>
        </p:nvSpPr>
        <p:spPr>
          <a:xfrm>
            <a:off x="452740" y="4190621"/>
            <a:ext cx="5486243" cy="666549"/>
          </a:xfrm>
          <a:prstGeom prst="rect">
            <a:avLst/>
          </a:prstGeom>
        </p:spPr>
        <p:txBody>
          <a:bodyPr lIns="0" anchor="t">
            <a:normAutofit/>
          </a:bodyPr>
          <a:lstStyle>
            <a:lvl1pPr marL="0" indent="0" algn="l">
              <a:buNone/>
              <a:defRPr sz="2000" b="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15644417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White_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3C3C-35A5-4F8A-8559-D4224E8C3B2B}"/>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1940341F-0B28-47F4-81D5-B9FBADB1B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B594F9C8-6154-4953-B1BB-CF27C323072A}"/>
              </a:ext>
            </a:extLst>
          </p:cNvPr>
          <p:cNvSpPr>
            <a:spLocks noGrp="1"/>
          </p:cNvSpPr>
          <p:nvPr>
            <p:ph type="dt" sz="half" idx="10"/>
          </p:nvPr>
        </p:nvSpPr>
        <p:spPr/>
        <p:txBody>
          <a:bodyPr/>
          <a:lstStyle/>
          <a:p>
            <a:fld id="{EA5CD5D7-1376-454F-9D0D-56EF872F8D99}" type="datetimeFigureOut">
              <a:rPr lang="en-US" smtClean="0"/>
              <a:t>2/19/2020</a:t>
            </a:fld>
            <a:endParaRPr lang="en-US"/>
          </a:p>
        </p:txBody>
      </p:sp>
      <p:sp>
        <p:nvSpPr>
          <p:cNvPr id="5" name="Footer Placeholder 4">
            <a:extLst>
              <a:ext uri="{FF2B5EF4-FFF2-40B4-BE49-F238E27FC236}">
                <a16:creationId xmlns:a16="http://schemas.microsoft.com/office/drawing/2014/main" id="{56C44AE3-2CE9-48EB-A9C3-3742FD396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2B68D-1375-428E-BB86-13585571FE09}"/>
              </a:ext>
            </a:extLst>
          </p:cNvPr>
          <p:cNvSpPr>
            <a:spLocks noGrp="1"/>
          </p:cNvSpPr>
          <p:nvPr>
            <p:ph type="sldNum" sz="quarter" idx="12"/>
          </p:nvPr>
        </p:nvSpPr>
        <p:spPr/>
        <p:txBody>
          <a:bodyPr/>
          <a:lstStyle/>
          <a:p>
            <a:fld id="{F3163237-AE92-4645-95D2-1F8A1B10E7AA}" type="slidenum">
              <a:rPr lang="en-US" smtClean="0"/>
              <a:t>‹#›</a:t>
            </a:fld>
            <a:endParaRPr lang="en-US"/>
          </a:p>
        </p:txBody>
      </p:sp>
      <p:sp>
        <p:nvSpPr>
          <p:cNvPr id="7" name="Rectangle 6">
            <a:extLst>
              <a:ext uri="{FF2B5EF4-FFF2-40B4-BE49-F238E27FC236}">
                <a16:creationId xmlns:a16="http://schemas.microsoft.com/office/drawing/2014/main" id="{9A7AF136-2503-4070-8FCE-EC8E7FCDC68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9807881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5"/>
          <p:cNvSpPr txBox="1">
            <a:spLocks/>
          </p:cNvSpPr>
          <p:nvPr/>
        </p:nvSpPr>
        <p:spPr>
          <a:xfrm>
            <a:off x="9042400" y="6559555"/>
            <a:ext cx="2844800" cy="365125"/>
          </a:xfrm>
          <a:prstGeom prst="rect">
            <a:avLst/>
          </a:prstGeom>
        </p:spPr>
        <p:txBody>
          <a:bodyPr/>
          <a:lstStyle>
            <a:defPPr>
              <a:defRPr lang="en-US"/>
            </a:defPPr>
            <a:lvl1pPr marL="0" algn="l" defTabSz="914400" rtl="0" eaLnBrk="1" latinLnBrk="0" hangingPunct="1">
              <a:defRPr sz="1400" b="1" kern="1200">
                <a:solidFill>
                  <a:schemeClr val="bg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5624191-B9E9-41CA-A942-B9B5D1030034}" type="slidenum">
              <a:rPr lang="en-US" sz="1400" smtClean="0"/>
              <a:pPr algn="r"/>
              <a:t>‹#›</a:t>
            </a:fld>
            <a:endParaRPr lang="en-US" sz="1400" dirty="0"/>
          </a:p>
        </p:txBody>
      </p:sp>
      <p:sp>
        <p:nvSpPr>
          <p:cNvPr id="34" name="Rectangle 3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5" name="Rectangle 3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6" name="Rectangle 35">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7" name="Rectangle 36">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38" name="Rectangle 37">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Tree>
    <p:extLst>
      <p:ext uri="{BB962C8B-B14F-4D97-AF65-F5344CB8AC3E}">
        <p14:creationId xmlns:p14="http://schemas.microsoft.com/office/powerpoint/2010/main" val="41103993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iming>
    <p:tnLst>
      <p:par>
        <p:cTn id="1" dur="indefinite" restart="never" nodeType="tmRoot"/>
      </p:par>
    </p:tnLst>
  </p:timing>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155A0AA-7C49-49F4-9224-13D89B45BC76}"/>
              </a:ext>
            </a:extLst>
          </p:cNvPr>
          <p:cNvSpPr/>
          <p:nvPr/>
        </p:nvSpPr>
        <p:spPr>
          <a:xfrm>
            <a:off x="0" y="0"/>
            <a:ext cx="12191999" cy="69533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15" name="Rectangle 14">
            <a:extLst>
              <a:ext uri="{FF2B5EF4-FFF2-40B4-BE49-F238E27FC236}">
                <a16:creationId xmlns:a16="http://schemas.microsoft.com/office/drawing/2014/main" id="{A6B96E47-F903-46E9-9FD8-61FDC379700D}"/>
              </a:ext>
            </a:extLst>
          </p:cNvPr>
          <p:cNvSpPr/>
          <p:nvPr/>
        </p:nvSpPr>
        <p:spPr>
          <a:xfrm>
            <a:off x="1" y="695330"/>
            <a:ext cx="3082197" cy="198582"/>
          </a:xfrm>
          <a:prstGeom prst="rect">
            <a:avLst/>
          </a:prstGeom>
          <a:solidFill>
            <a:srgbClr val="CFB3E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1" name="Rectangle 20">
            <a:extLst>
              <a:ext uri="{FF2B5EF4-FFF2-40B4-BE49-F238E27FC236}">
                <a16:creationId xmlns:a16="http://schemas.microsoft.com/office/drawing/2014/main" id="{B39A87FC-594E-43AE-9BF9-35B016A5B12F}"/>
              </a:ext>
            </a:extLst>
          </p:cNvPr>
          <p:cNvSpPr/>
          <p:nvPr/>
        </p:nvSpPr>
        <p:spPr>
          <a:xfrm>
            <a:off x="3050818" y="695330"/>
            <a:ext cx="3047061" cy="198582"/>
          </a:xfrm>
          <a:prstGeom prst="rect">
            <a:avLst/>
          </a:prstGeom>
          <a:solidFill>
            <a:srgbClr val="BD33D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2" name="Rectangle 21">
            <a:extLst>
              <a:ext uri="{FF2B5EF4-FFF2-40B4-BE49-F238E27FC236}">
                <a16:creationId xmlns:a16="http://schemas.microsoft.com/office/drawing/2014/main" id="{06F52775-8581-494E-9C86-316433BAADC3}"/>
              </a:ext>
            </a:extLst>
          </p:cNvPr>
          <p:cNvSpPr/>
          <p:nvPr/>
        </p:nvSpPr>
        <p:spPr>
          <a:xfrm>
            <a:off x="6097879" y="695330"/>
            <a:ext cx="3047061" cy="198582"/>
          </a:xfrm>
          <a:prstGeom prst="rect">
            <a:avLst/>
          </a:prstGeom>
          <a:solidFill>
            <a:srgbClr val="8000B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3" name="Rectangle 22">
            <a:extLst>
              <a:ext uri="{FF2B5EF4-FFF2-40B4-BE49-F238E27FC236}">
                <a16:creationId xmlns:a16="http://schemas.microsoft.com/office/drawing/2014/main" id="{A6390EDF-13DD-41AB-87B6-562CA3EC93A0}"/>
              </a:ext>
            </a:extLst>
          </p:cNvPr>
          <p:cNvSpPr/>
          <p:nvPr/>
        </p:nvSpPr>
        <p:spPr>
          <a:xfrm>
            <a:off x="9144939" y="695330"/>
            <a:ext cx="3047061" cy="198582"/>
          </a:xfrm>
          <a:prstGeom prst="rect">
            <a:avLst/>
          </a:prstGeom>
          <a:solidFill>
            <a:srgbClr val="57058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Georgia"/>
              <a:ea typeface="+mn-ea"/>
              <a:cs typeface="+mn-cs"/>
            </a:endParaRPr>
          </a:p>
        </p:txBody>
      </p:sp>
      <p:sp>
        <p:nvSpPr>
          <p:cNvPr id="25" name="Text Placeholder 5">
            <a:extLst>
              <a:ext uri="{FF2B5EF4-FFF2-40B4-BE49-F238E27FC236}">
                <a16:creationId xmlns:a16="http://schemas.microsoft.com/office/drawing/2014/main" id="{CDAA538E-3C43-4881-9A33-4C4D33F2F525}"/>
              </a:ext>
            </a:extLst>
          </p:cNvPr>
          <p:cNvSpPr txBox="1">
            <a:spLocks/>
          </p:cNvSpPr>
          <p:nvPr/>
        </p:nvSpPr>
        <p:spPr>
          <a:xfrm>
            <a:off x="241300" y="6646"/>
            <a:ext cx="11696700" cy="783931"/>
          </a:xfrm>
          <a:prstGeom prst="rect">
            <a:avLst/>
          </a:prstGeom>
        </p:spPr>
        <p:txBody>
          <a:bodyPr anchor="ctr"/>
          <a:lstStyle>
            <a:lvl1pPr marL="0" indent="0" algn="l" defTabSz="914400" rtl="0" eaLnBrk="1" latinLnBrk="0" hangingPunct="1">
              <a:lnSpc>
                <a:spcPct val="100000"/>
              </a:lnSpc>
              <a:spcBef>
                <a:spcPts val="800"/>
              </a:spcBef>
              <a:spcAft>
                <a:spcPts val="800"/>
              </a:spcAft>
              <a:buClr>
                <a:schemeClr val="tx1"/>
              </a:buClr>
              <a:buSzPct val="85000"/>
              <a:buFont typeface="Wingdings" charset="2"/>
              <a:buNone/>
              <a:defRPr sz="2800" b="1" kern="1200">
                <a:solidFill>
                  <a:schemeClr val="bg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800"/>
              </a:spcBef>
              <a:spcAft>
                <a:spcPts val="800"/>
              </a:spcAft>
              <a:buClr>
                <a:sysClr val="windowText" lastClr="000000"/>
              </a:buClr>
              <a:buSzPct val="85000"/>
              <a:buFont typeface="Wingdings" charset="2"/>
              <a:buNone/>
              <a:tabLst/>
              <a:defRPr/>
            </a:pPr>
            <a:r>
              <a:rPr kumimoji="0" lang="en-US" sz="2800" b="1" i="0" u="none" strike="noStrike" kern="1200" cap="none" spc="0" normalizeH="0" baseline="0" noProof="0" smtClean="0">
                <a:ln>
                  <a:noFill/>
                </a:ln>
                <a:solidFill>
                  <a:sysClr val="window" lastClr="FFFFFF"/>
                </a:solidFill>
                <a:effectLst/>
                <a:uLnTx/>
                <a:uFillTx/>
                <a:latin typeface="Calibri"/>
                <a:ea typeface="+mn-ea"/>
                <a:cs typeface="+mn-cs"/>
              </a:rPr>
              <a:t>Edit Master text styles</a:t>
            </a:r>
            <a:endParaRPr kumimoji="0" lang="en-US" sz="2800" b="1" i="0" u="none" strike="noStrike" kern="1200" cap="none" spc="0" normalizeH="0" baseline="0" noProof="0" dirty="0" smtClean="0">
              <a:ln>
                <a:noFill/>
              </a:ln>
              <a:solidFill>
                <a:sysClr val="window" lastClr="FFFFFF"/>
              </a:solidFill>
              <a:effectLst/>
              <a:uLnTx/>
              <a:uFillTx/>
              <a:latin typeface="Calibri"/>
              <a:ea typeface="+mn-ea"/>
              <a:cs typeface="+mn-cs"/>
            </a:endParaRPr>
          </a:p>
        </p:txBody>
      </p:sp>
      <p:sp>
        <p:nvSpPr>
          <p:cNvPr id="26" name="Slide Number Placeholder 13"/>
          <p:cNvSpPr txBox="1">
            <a:spLocks/>
          </p:cNvSpPr>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F2046AA2-1AFE-411F-82AB-D8F07A1367EA}" type="slidenum">
              <a:rPr kumimoji="0" lang="en-US" sz="1600" b="1"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37280109"/>
      </p:ext>
    </p:extLst>
  </p:cSld>
  <p:clrMap bg1="lt1" tx1="dk1" bg2="lt2" tx2="dk2" accent1="accent1" accent2="accent2" accent3="accent3" accent4="accent4" accent5="accent5" accent6="accent6" hlink="hlink" folHlink="folHlink"/>
  <p:transition spd="slow">
    <p:push dir="u"/>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3600" b="0" kern="1200" spc="50" baseline="0">
          <a:solidFill>
            <a:schemeClr val="tx1"/>
          </a:solidFill>
          <a:latin typeface="+mj-lt"/>
          <a:ea typeface="+mj-ea"/>
          <a:cs typeface="+mj-cs"/>
        </a:defRPr>
      </a:lvl1pPr>
    </p:titleStyle>
    <p:bodyStyle>
      <a:lvl1pPr marL="288925" indent="-288925" algn="l" defTabSz="914400"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6.emf"/><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28.emf"/><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Random_sample_consensus" TargetMode="External"/><Relationship Id="rId3" Type="http://schemas.openxmlformats.org/officeDocument/2006/relationships/hyperlink" Target="https://en.wikipedia.org/wiki/Random_sample_consensus#cite_note-2" TargetMode="External"/><Relationship Id="rId7" Type="http://schemas.openxmlformats.org/officeDocument/2006/relationships/hyperlink" Target="https://en.wikipedia.org/wiki/Random_sample_consensus#cite_note-4" TargetMode="External"/><Relationship Id="rId2" Type="http://schemas.openxmlformats.org/officeDocument/2006/relationships/hyperlink" Target="https://en.wikipedia.org/wiki/Robust_statistics" TargetMode="External"/><Relationship Id="rId1" Type="http://schemas.openxmlformats.org/officeDocument/2006/relationships/slideLayout" Target="../slideLayouts/slideLayout1.xml"/><Relationship Id="rId6" Type="http://schemas.openxmlformats.org/officeDocument/2006/relationships/hyperlink" Target="https://en.wikipedia.org/wiki/Hough_transform" TargetMode="External"/><Relationship Id="rId5" Type="http://schemas.openxmlformats.org/officeDocument/2006/relationships/hyperlink" Target="https://en.wikipedia.org/wiki/Random_sample_consensus#cite_note-3" TargetMode="External"/><Relationship Id="rId4" Type="http://schemas.openxmlformats.org/officeDocument/2006/relationships/hyperlink" Target="https://en.wikipedia.org/wiki/Outlier"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eisgo/EllipseFit" TargetMode="External"/><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hyperlink" Target="https://www.mathworks.com/help/vision/ref/fitpolynomialransac.html" TargetMode="Externa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slideLayout" Target="../slideLayouts/slideLayout1.xml"/><Relationship Id="rId1" Type="http://schemas.openxmlformats.org/officeDocument/2006/relationships/video" Target="https://www.youtube.com/embed/1YNjMxxXO-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3.wmf"/><Relationship Id="rId4" Type="http://schemas.openxmlformats.org/officeDocument/2006/relationships/oleObject" Target="../embeddings/oleObject1.bin"/><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png"/><Relationship Id="rId7" Type="http://schemas.openxmlformats.org/officeDocument/2006/relationships/image" Target="../media/image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6.bin"/><Relationship Id="rId12" Type="http://schemas.openxmlformats.org/officeDocument/2006/relationships/image" Target="../media/image120.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image" Target="../media/image110.png"/><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8.wmf"/><Relationship Id="rId9"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740" y="1521700"/>
            <a:ext cx="10286380" cy="1795540"/>
          </a:xfrm>
        </p:spPr>
        <p:txBody>
          <a:bodyPr/>
          <a:lstStyle/>
          <a:p>
            <a:r>
              <a:rPr lang="en-US" dirty="0" smtClean="0"/>
              <a:t>RANSAC- </a:t>
            </a:r>
            <a:r>
              <a:rPr lang="en-US" dirty="0" err="1" smtClean="0"/>
              <a:t>RANdom</a:t>
            </a:r>
            <a:r>
              <a:rPr lang="en-US" dirty="0" smtClean="0"/>
              <a:t> Sample Consensus</a:t>
            </a:r>
            <a:endParaRPr lang="en-US" dirty="0"/>
          </a:p>
        </p:txBody>
      </p:sp>
      <p:sp>
        <p:nvSpPr>
          <p:cNvPr id="5" name="Subtitle 4"/>
          <p:cNvSpPr>
            <a:spLocks noGrp="1"/>
          </p:cNvSpPr>
          <p:nvPr>
            <p:ph type="subTitle" idx="1"/>
          </p:nvPr>
        </p:nvSpPr>
        <p:spPr>
          <a:xfrm>
            <a:off x="452740" y="3757941"/>
            <a:ext cx="5486243" cy="1601459"/>
          </a:xfrm>
        </p:spPr>
        <p:txBody>
          <a:bodyPr>
            <a:normAutofit/>
          </a:bodyPr>
          <a:lstStyle/>
          <a:p>
            <a:r>
              <a:rPr lang="en-US" b="1" dirty="0" smtClean="0"/>
              <a:t>Chul Min Yeum</a:t>
            </a:r>
          </a:p>
          <a:p>
            <a:r>
              <a:rPr lang="en-US" dirty="0"/>
              <a:t>Assistant Professor</a:t>
            </a:r>
          </a:p>
          <a:p>
            <a:r>
              <a:rPr lang="en-US" dirty="0"/>
              <a:t>Civil and Environmental Engineering</a:t>
            </a:r>
          </a:p>
          <a:p>
            <a:r>
              <a:rPr lang="en-US" dirty="0"/>
              <a:t>University of Waterloo, Canada</a:t>
            </a:r>
          </a:p>
          <a:p>
            <a:endParaRPr lang="en-US" dirty="0"/>
          </a:p>
        </p:txBody>
      </p:sp>
      <p:sp>
        <p:nvSpPr>
          <p:cNvPr id="7" name="Subtitle 4"/>
          <p:cNvSpPr txBox="1">
            <a:spLocks/>
          </p:cNvSpPr>
          <p:nvPr/>
        </p:nvSpPr>
        <p:spPr>
          <a:xfrm>
            <a:off x="6096000" y="3757941"/>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CIVE 497 – CIVE 700: Smart Structure Technology</a:t>
            </a:r>
          </a:p>
        </p:txBody>
      </p:sp>
      <p:sp>
        <p:nvSpPr>
          <p:cNvPr id="8" name="Subtitle 4"/>
          <p:cNvSpPr txBox="1">
            <a:spLocks/>
          </p:cNvSpPr>
          <p:nvPr/>
        </p:nvSpPr>
        <p:spPr>
          <a:xfrm>
            <a:off x="6096000" y="5598238"/>
            <a:ext cx="5783547" cy="666549"/>
          </a:xfrm>
          <a:prstGeom prst="rect">
            <a:avLst/>
          </a:prstGeom>
        </p:spPr>
        <p:txBody>
          <a:bodyPr lIns="0" anchor="t">
            <a:normAutofit/>
          </a:bodyPr>
          <a:lstStyle>
            <a:lvl1pPr marL="0" indent="0" algn="l" defTabSz="914377" rtl="0" eaLnBrk="1" latinLnBrk="0" hangingPunct="1">
              <a:spcBef>
                <a:spcPct val="20000"/>
              </a:spcBef>
              <a:buFont typeface="Arial" pitchFamily="34" charset="0"/>
              <a:buNone/>
              <a:defRPr sz="2000" b="0" kern="1200">
                <a:solidFill>
                  <a:schemeClr val="tx1">
                    <a:lumMod val="50000"/>
                    <a:lumOff val="50000"/>
                  </a:schemeClr>
                </a:solidFill>
                <a:latin typeface="+mn-lt"/>
                <a:ea typeface="+mn-ea"/>
                <a:cs typeface="+mn-cs"/>
              </a:defRPr>
            </a:lvl1pPr>
            <a:lvl2pPr marL="457200" indent="0" algn="ctr" defTabSz="914377" rtl="0" eaLnBrk="1" latinLnBrk="0" hangingPunct="1">
              <a:spcBef>
                <a:spcPct val="20000"/>
              </a:spcBef>
              <a:buFont typeface="Arial" pitchFamily="34" charset="0"/>
              <a:buNone/>
              <a:defRPr sz="2000" kern="1200">
                <a:solidFill>
                  <a:schemeClr val="tx1"/>
                </a:solidFill>
                <a:latin typeface="+mn-lt"/>
                <a:ea typeface="+mn-ea"/>
                <a:cs typeface="+mn-cs"/>
              </a:defRPr>
            </a:lvl2pPr>
            <a:lvl3pPr marL="914400" indent="0" algn="ctr" defTabSz="914377" rtl="0" eaLnBrk="1" latinLnBrk="0" hangingPunct="1">
              <a:spcBef>
                <a:spcPct val="20000"/>
              </a:spcBef>
              <a:buFont typeface="Arial" pitchFamily="34" charset="0"/>
              <a:buNone/>
              <a:defRPr sz="1800" kern="1200">
                <a:solidFill>
                  <a:schemeClr val="tx1"/>
                </a:solidFill>
                <a:latin typeface="+mn-lt"/>
                <a:ea typeface="+mn-ea"/>
                <a:cs typeface="+mn-cs"/>
              </a:defRPr>
            </a:lvl3pPr>
            <a:lvl4pPr marL="1371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4pPr>
            <a:lvl5pPr marL="18288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5pPr>
            <a:lvl6pPr marL="22860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77" rtl="0" eaLnBrk="1" latinLnBrk="0" hangingPunct="1">
              <a:spcBef>
                <a:spcPct val="20000"/>
              </a:spcBef>
              <a:buFont typeface="Arial" pitchFamily="34" charset="0"/>
              <a:buNone/>
              <a:defRPr sz="1600" kern="1200">
                <a:solidFill>
                  <a:schemeClr val="tx1"/>
                </a:solidFill>
                <a:latin typeface="+mn-lt"/>
                <a:ea typeface="+mn-ea"/>
                <a:cs typeface="+mn-cs"/>
              </a:defRPr>
            </a:lvl9pPr>
          </a:lstStyle>
          <a:p>
            <a:r>
              <a:rPr lang="en-US" b="1" dirty="0" smtClean="0"/>
              <a:t>Last updated: 2018-03-05</a:t>
            </a:r>
          </a:p>
        </p:txBody>
      </p:sp>
    </p:spTree>
    <p:extLst>
      <p:ext uri="{BB962C8B-B14F-4D97-AF65-F5344CB8AC3E}">
        <p14:creationId xmlns:p14="http://schemas.microsoft.com/office/powerpoint/2010/main" val="2833930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What’s Your Solution? </a:t>
            </a:r>
            <a:endParaRPr lang="en-US" dirty="0"/>
          </a:p>
        </p:txBody>
      </p:sp>
      <p:pic>
        <p:nvPicPr>
          <p:cNvPr id="4" name="Picture 3"/>
          <p:cNvPicPr>
            <a:picLocks noChangeAspect="1"/>
          </p:cNvPicPr>
          <p:nvPr/>
        </p:nvPicPr>
        <p:blipFill>
          <a:blip r:embed="rId2"/>
          <a:stretch>
            <a:fillRect/>
          </a:stretch>
        </p:blipFill>
        <p:spPr>
          <a:xfrm>
            <a:off x="6016674" y="1451494"/>
            <a:ext cx="5951806" cy="4496919"/>
          </a:xfrm>
          <a:prstGeom prst="rect">
            <a:avLst/>
          </a:prstGeom>
        </p:spPr>
      </p:pic>
      <p:pic>
        <p:nvPicPr>
          <p:cNvPr id="5" name="Picture 4"/>
          <p:cNvPicPr>
            <a:picLocks noChangeAspect="1"/>
          </p:cNvPicPr>
          <p:nvPr/>
        </p:nvPicPr>
        <p:blipFill>
          <a:blip r:embed="rId3"/>
          <a:stretch>
            <a:fillRect/>
          </a:stretch>
        </p:blipFill>
        <p:spPr>
          <a:xfrm>
            <a:off x="64868" y="1451493"/>
            <a:ext cx="5951806" cy="4496919"/>
          </a:xfrm>
          <a:prstGeom prst="rect">
            <a:avLst/>
          </a:prstGeom>
        </p:spPr>
      </p:pic>
    </p:spTree>
    <p:extLst>
      <p:ext uri="{BB962C8B-B14F-4D97-AF65-F5344CB8AC3E}">
        <p14:creationId xmlns:p14="http://schemas.microsoft.com/office/powerpoint/2010/main" val="622096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Random Sample Consensus (RANSAC</a:t>
            </a:r>
            <a:r>
              <a:rPr lang="en-US" dirty="0" smtClean="0"/>
              <a:t>)</a:t>
            </a:r>
            <a:endParaRPr lang="en-US" dirty="0"/>
          </a:p>
        </p:txBody>
      </p:sp>
      <p:sp>
        <p:nvSpPr>
          <p:cNvPr id="3" name="Rectangle 3"/>
          <p:cNvSpPr txBox="1">
            <a:spLocks noChangeArrowheads="1"/>
          </p:cNvSpPr>
          <p:nvPr/>
        </p:nvSpPr>
        <p:spPr>
          <a:xfrm>
            <a:off x="330200" y="1098550"/>
            <a:ext cx="11493500" cy="5562600"/>
          </a:xfrm>
          <a:prstGeom prst="rect">
            <a:avLst/>
          </a:prstGeom>
        </p:spPr>
        <p:txBody>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dirty="0" smtClean="0"/>
              <a:t>Fundamental to RANSAC algorithm is using randomly-selected </a:t>
            </a:r>
            <a:r>
              <a:rPr lang="en-US" u="sng" dirty="0" smtClean="0">
                <a:solidFill>
                  <a:srgbClr val="FF0000"/>
                </a:solidFill>
              </a:rPr>
              <a:t>least amount of data</a:t>
            </a:r>
            <a:r>
              <a:rPr lang="en-US" dirty="0" smtClean="0"/>
              <a:t> to construct an estimate (</a:t>
            </a:r>
            <a:r>
              <a:rPr lang="en-US" u="sng" dirty="0" smtClean="0">
                <a:solidFill>
                  <a:srgbClr val="FF0000"/>
                </a:solidFill>
              </a:rPr>
              <a:t>parameters of a known mathematical model</a:t>
            </a:r>
            <a:r>
              <a:rPr lang="en-US" dirty="0" smtClean="0"/>
              <a:t>) and to then ascertain the number of inliers from the rest of the data. We accept inliers only if the error (difference between the estimate and data) does not exceed a threshold. We repeat this process many times and choose </a:t>
            </a:r>
            <a:r>
              <a:rPr lang="en-US" u="sng" dirty="0" smtClean="0">
                <a:solidFill>
                  <a:srgbClr val="FF0000"/>
                </a:solidFill>
              </a:rPr>
              <a:t>the best estimate having the greatest number of inliers</a:t>
            </a:r>
            <a:r>
              <a:rPr lang="en-US" u="sng" dirty="0" smtClean="0"/>
              <a:t>. </a:t>
            </a:r>
          </a:p>
        </p:txBody>
      </p:sp>
    </p:spTree>
    <p:extLst>
      <p:ext uri="{BB962C8B-B14F-4D97-AF65-F5344CB8AC3E}">
        <p14:creationId xmlns:p14="http://schemas.microsoft.com/office/powerpoint/2010/main" val="284074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Linear Fitting using Dataset Having Outliers</a:t>
            </a:r>
            <a:endParaRPr lang="en-US" dirty="0"/>
          </a:p>
        </p:txBody>
      </p:sp>
      <p:pic>
        <p:nvPicPr>
          <p:cNvPr id="3" name="Picture 2"/>
          <p:cNvPicPr>
            <a:picLocks noChangeAspect="1"/>
          </p:cNvPicPr>
          <p:nvPr/>
        </p:nvPicPr>
        <p:blipFill>
          <a:blip r:embed="rId2"/>
          <a:stretch>
            <a:fillRect/>
          </a:stretch>
        </p:blipFill>
        <p:spPr>
          <a:xfrm>
            <a:off x="2262989" y="926449"/>
            <a:ext cx="7683801" cy="5805537"/>
          </a:xfrm>
          <a:prstGeom prst="rect">
            <a:avLst/>
          </a:prstGeom>
        </p:spPr>
      </p:pic>
    </p:spTree>
    <p:extLst>
      <p:ext uri="{BB962C8B-B14F-4D97-AF65-F5344CB8AC3E}">
        <p14:creationId xmlns:p14="http://schemas.microsoft.com/office/powerpoint/2010/main" val="1434988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 1: Randomly Select a Minimal Subset of Points</a:t>
            </a:r>
            <a:endParaRPr lang="en-US" dirty="0"/>
          </a:p>
        </p:txBody>
      </p:sp>
      <p:pic>
        <p:nvPicPr>
          <p:cNvPr id="3" name="Picture 2"/>
          <p:cNvPicPr>
            <a:picLocks noChangeAspect="1"/>
          </p:cNvPicPr>
          <p:nvPr/>
        </p:nvPicPr>
        <p:blipFill>
          <a:blip r:embed="rId2"/>
          <a:stretch>
            <a:fillRect/>
          </a:stretch>
        </p:blipFill>
        <p:spPr>
          <a:xfrm>
            <a:off x="1250981" y="1178333"/>
            <a:ext cx="9707818" cy="5486400"/>
          </a:xfrm>
          <a:prstGeom prst="rect">
            <a:avLst/>
          </a:prstGeom>
        </p:spPr>
      </p:pic>
    </p:spTree>
    <p:extLst>
      <p:ext uri="{BB962C8B-B14F-4D97-AF65-F5344CB8AC3E}">
        <p14:creationId xmlns:p14="http://schemas.microsoft.com/office/powerpoint/2010/main" val="14620843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 2: Generate a Hypothesis </a:t>
            </a:r>
            <a:r>
              <a:rPr lang="en-US" dirty="0"/>
              <a:t>Model</a:t>
            </a:r>
          </a:p>
        </p:txBody>
      </p:sp>
      <p:pic>
        <p:nvPicPr>
          <p:cNvPr id="6" name="Picture 5"/>
          <p:cNvPicPr>
            <a:picLocks noChangeAspect="1"/>
          </p:cNvPicPr>
          <p:nvPr/>
        </p:nvPicPr>
        <p:blipFill>
          <a:blip r:embed="rId2"/>
          <a:stretch>
            <a:fillRect/>
          </a:stretch>
        </p:blipFill>
        <p:spPr>
          <a:xfrm>
            <a:off x="1250981" y="1178333"/>
            <a:ext cx="9707818" cy="5486400"/>
          </a:xfrm>
          <a:prstGeom prst="rect">
            <a:avLst/>
          </a:prstGeom>
        </p:spPr>
      </p:pic>
    </p:spTree>
    <p:extLst>
      <p:ext uri="{BB962C8B-B14F-4D97-AF65-F5344CB8AC3E}">
        <p14:creationId xmlns:p14="http://schemas.microsoft.com/office/powerpoint/2010/main" val="2830022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41300" y="-2979"/>
            <a:ext cx="11727180" cy="684233"/>
          </a:xfrm>
        </p:spPr>
        <p:txBody>
          <a:bodyPr/>
          <a:lstStyle/>
          <a:p>
            <a:r>
              <a:rPr lang="en-US" sz="2400" dirty="0" smtClean="0"/>
              <a:t>Step 3: Compute Distances between the Data and Estimates from </a:t>
            </a:r>
            <a:r>
              <a:rPr lang="en-US" sz="2400" dirty="0"/>
              <a:t>the Hypothesis Model</a:t>
            </a:r>
          </a:p>
        </p:txBody>
      </p:sp>
      <p:pic>
        <p:nvPicPr>
          <p:cNvPr id="5" name="Picture 4"/>
          <p:cNvPicPr>
            <a:picLocks noChangeAspect="1"/>
          </p:cNvPicPr>
          <p:nvPr/>
        </p:nvPicPr>
        <p:blipFill>
          <a:blip r:embed="rId2"/>
          <a:stretch>
            <a:fillRect/>
          </a:stretch>
        </p:blipFill>
        <p:spPr>
          <a:xfrm>
            <a:off x="1250981" y="1178333"/>
            <a:ext cx="9707818" cy="5486400"/>
          </a:xfrm>
          <a:prstGeom prst="rect">
            <a:avLst/>
          </a:prstGeom>
        </p:spPr>
      </p:pic>
    </p:spTree>
    <p:extLst>
      <p:ext uri="{BB962C8B-B14F-4D97-AF65-F5344CB8AC3E}">
        <p14:creationId xmlns:p14="http://schemas.microsoft.com/office/powerpoint/2010/main" val="1394926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Step 4: Select Inliers that are within a Distance Threshold</a:t>
            </a:r>
            <a:endParaRPr lang="en-US" dirty="0"/>
          </a:p>
        </p:txBody>
      </p:sp>
      <p:pic>
        <p:nvPicPr>
          <p:cNvPr id="4" name="Picture 3"/>
          <p:cNvPicPr>
            <a:picLocks noChangeAspect="1"/>
          </p:cNvPicPr>
          <p:nvPr/>
        </p:nvPicPr>
        <p:blipFill>
          <a:blip r:embed="rId2"/>
          <a:stretch>
            <a:fillRect/>
          </a:stretch>
        </p:blipFill>
        <p:spPr>
          <a:xfrm>
            <a:off x="1250981" y="1178333"/>
            <a:ext cx="9725107" cy="5486400"/>
          </a:xfrm>
          <a:prstGeom prst="rect">
            <a:avLst/>
          </a:prstGeom>
        </p:spPr>
      </p:pic>
    </p:spTree>
    <p:extLst>
      <p:ext uri="{BB962C8B-B14F-4D97-AF65-F5344CB8AC3E}">
        <p14:creationId xmlns:p14="http://schemas.microsoft.com/office/powerpoint/2010/main" val="1724585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400" dirty="0"/>
              <a:t>Step </a:t>
            </a:r>
            <a:r>
              <a:rPr lang="en-US" sz="2400" dirty="0" smtClean="0"/>
              <a:t>5: Repeat This Process and Count the Number of Inliers in each Hypothesis Model</a:t>
            </a:r>
            <a:endParaRPr lang="en-US" sz="2400" dirty="0"/>
          </a:p>
        </p:txBody>
      </p:sp>
      <p:pic>
        <p:nvPicPr>
          <p:cNvPr id="4" name="Picture 3"/>
          <p:cNvPicPr>
            <a:picLocks noChangeAspect="1"/>
          </p:cNvPicPr>
          <p:nvPr/>
        </p:nvPicPr>
        <p:blipFill>
          <a:blip r:embed="rId2"/>
          <a:stretch>
            <a:fillRect/>
          </a:stretch>
        </p:blipFill>
        <p:spPr>
          <a:xfrm>
            <a:off x="0" y="2058866"/>
            <a:ext cx="4235824" cy="3200400"/>
          </a:xfrm>
          <a:prstGeom prst="rect">
            <a:avLst/>
          </a:prstGeom>
        </p:spPr>
      </p:pic>
      <p:pic>
        <p:nvPicPr>
          <p:cNvPr id="5" name="Picture 4"/>
          <p:cNvPicPr>
            <a:picLocks noChangeAspect="1"/>
          </p:cNvPicPr>
          <p:nvPr/>
        </p:nvPicPr>
        <p:blipFill>
          <a:blip r:embed="rId3"/>
          <a:stretch>
            <a:fillRect/>
          </a:stretch>
        </p:blipFill>
        <p:spPr>
          <a:xfrm>
            <a:off x="7956176" y="2058866"/>
            <a:ext cx="4235824" cy="3200400"/>
          </a:xfrm>
          <a:prstGeom prst="rect">
            <a:avLst/>
          </a:prstGeom>
        </p:spPr>
      </p:pic>
      <p:pic>
        <p:nvPicPr>
          <p:cNvPr id="6" name="Picture 5"/>
          <p:cNvPicPr>
            <a:picLocks noChangeAspect="1"/>
          </p:cNvPicPr>
          <p:nvPr/>
        </p:nvPicPr>
        <p:blipFill>
          <a:blip r:embed="rId4"/>
          <a:stretch>
            <a:fillRect/>
          </a:stretch>
        </p:blipFill>
        <p:spPr>
          <a:xfrm>
            <a:off x="3986978" y="2058866"/>
            <a:ext cx="4235824" cy="3200400"/>
          </a:xfrm>
          <a:prstGeom prst="rect">
            <a:avLst/>
          </a:prstGeom>
        </p:spPr>
      </p:pic>
    </p:spTree>
    <p:extLst>
      <p:ext uri="{BB962C8B-B14F-4D97-AF65-F5344CB8AC3E}">
        <p14:creationId xmlns:p14="http://schemas.microsoft.com/office/powerpoint/2010/main" val="3755010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Demo: Line Fitting using RANSAC</a:t>
            </a:r>
            <a:endParaRPr lang="en-US" dirty="0"/>
          </a:p>
        </p:txBody>
      </p:sp>
      <p:pic>
        <p:nvPicPr>
          <p:cNvPr id="2" name="Picture 1"/>
          <p:cNvPicPr>
            <a:picLocks noChangeAspect="1"/>
          </p:cNvPicPr>
          <p:nvPr/>
        </p:nvPicPr>
        <p:blipFill>
          <a:blip r:embed="rId3"/>
          <a:stretch>
            <a:fillRect/>
          </a:stretch>
        </p:blipFill>
        <p:spPr>
          <a:xfrm>
            <a:off x="1889024" y="1010399"/>
            <a:ext cx="7490595" cy="5628525"/>
          </a:xfrm>
          <a:prstGeom prst="rect">
            <a:avLst/>
          </a:prstGeom>
        </p:spPr>
      </p:pic>
      <p:sp>
        <p:nvSpPr>
          <p:cNvPr id="6" name="Rectangle 5"/>
          <p:cNvSpPr/>
          <p:nvPr/>
        </p:nvSpPr>
        <p:spPr>
          <a:xfrm>
            <a:off x="9680575" y="5730359"/>
            <a:ext cx="1875578" cy="369332"/>
          </a:xfrm>
          <a:prstGeom prst="rect">
            <a:avLst/>
          </a:prstGeom>
        </p:spPr>
        <p:txBody>
          <a:bodyPr wrap="none">
            <a:spAutoFit/>
          </a:bodyPr>
          <a:lstStyle/>
          <a:p>
            <a:r>
              <a:rPr lang="en-US" b="1" dirty="0" err="1" smtClean="0">
                <a:solidFill>
                  <a:srgbClr val="FF0000"/>
                </a:solidFill>
              </a:rPr>
              <a:t>ransac_demo.mlx</a:t>
            </a:r>
            <a:endParaRPr lang="en-US" b="1" dirty="0">
              <a:solidFill>
                <a:srgbClr val="FF0000"/>
              </a:solidFill>
            </a:endParaRPr>
          </a:p>
        </p:txBody>
      </p:sp>
    </p:spTree>
    <p:extLst>
      <p:ext uri="{BB962C8B-B14F-4D97-AF65-F5344CB8AC3E}">
        <p14:creationId xmlns:p14="http://schemas.microsoft.com/office/powerpoint/2010/main" val="406282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Three Important Parameters for the Use of RANSAC</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431317" y="1211275"/>
                <a:ext cx="11193416" cy="646331"/>
              </a:xfrm>
              <a:prstGeom prst="rect">
                <a:avLst/>
              </a:prstGeom>
            </p:spPr>
            <p:txBody>
              <a:bodyPr wrap="square">
                <a:spAutoFit/>
              </a:bodyPr>
              <a:lstStyle/>
              <a:p>
                <a14:m>
                  <m:oMath xmlns:m="http://schemas.openxmlformats.org/officeDocument/2006/math">
                    <m:r>
                      <a:rPr lang="en-US" sz="3600" b="1" i="1" smtClean="0">
                        <a:solidFill>
                          <a:srgbClr val="FF0000"/>
                        </a:solidFill>
                        <a:latin typeface="Cambria Math" panose="02040503050406030204" pitchFamily="18" charset="0"/>
                        <a:ea typeface="Cambria Math" panose="02040503050406030204" pitchFamily="18" charset="0"/>
                        <a:cs typeface="Arial" pitchFamily="34" charset="0"/>
                      </a:rPr>
                      <m:t>𝜹</m:t>
                    </m:r>
                  </m:oMath>
                </a14:m>
                <a:r>
                  <a:rPr lang="en-US" sz="3600" b="1" dirty="0" smtClean="0">
                    <a:solidFill>
                      <a:srgbClr val="FF0000"/>
                    </a:solidFill>
                  </a:rPr>
                  <a:t>:</a:t>
                </a:r>
                <a:r>
                  <a:rPr lang="en-US" sz="3600" dirty="0" smtClean="0"/>
                  <a:t> Decision threshold to construct the inlier set. </a:t>
                </a:r>
                <a:endParaRPr lang="en-US" sz="3600" dirty="0"/>
              </a:p>
            </p:txBody>
          </p:sp>
        </mc:Choice>
        <mc:Fallback xmlns="">
          <p:sp>
            <p:nvSpPr>
              <p:cNvPr id="4" name="Rectangle 3"/>
              <p:cNvSpPr>
                <a:spLocks noRot="1" noChangeAspect="1" noMove="1" noResize="1" noEditPoints="1" noAdjustHandles="1" noChangeArrowheads="1" noChangeShapeType="1" noTextEdit="1"/>
              </p:cNvSpPr>
              <p:nvPr/>
            </p:nvSpPr>
            <p:spPr>
              <a:xfrm>
                <a:off x="431317" y="1211275"/>
                <a:ext cx="11193416" cy="646331"/>
              </a:xfrm>
              <a:prstGeom prst="rect">
                <a:avLst/>
              </a:prstGeom>
              <a:blipFill>
                <a:blip r:embed="rId2"/>
                <a:stretch>
                  <a:fillRect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31316" y="2516460"/>
                <a:ext cx="10820884" cy="1200329"/>
              </a:xfrm>
              <a:prstGeom prst="rect">
                <a:avLst/>
              </a:prstGeom>
            </p:spPr>
            <p:txBody>
              <a:bodyPr wrap="square">
                <a:spAutoFit/>
              </a:bodyPr>
              <a:lstStyle/>
              <a:p>
                <a14:m>
                  <m:oMath xmlns:m="http://schemas.openxmlformats.org/officeDocument/2006/math">
                    <m:r>
                      <a:rPr lang="en-US" sz="3600" b="1" i="1" smtClean="0">
                        <a:solidFill>
                          <a:srgbClr val="FF0000"/>
                        </a:solidFill>
                        <a:latin typeface="Cambria Math" panose="02040503050406030204" pitchFamily="18" charset="0"/>
                        <a:ea typeface="Cambria Math" panose="02040503050406030204" pitchFamily="18" charset="0"/>
                        <a:cs typeface="Arial" pitchFamily="34" charset="0"/>
                      </a:rPr>
                      <m:t>𝑵</m:t>
                    </m:r>
                  </m:oMath>
                </a14:m>
                <a:r>
                  <a:rPr lang="en-US" sz="3600" b="1" dirty="0" smtClean="0">
                    <a:solidFill>
                      <a:srgbClr val="FF0000"/>
                    </a:solidFill>
                  </a:rPr>
                  <a:t>: </a:t>
                </a:r>
                <a:r>
                  <a:rPr lang="en-US" sz="3600" dirty="0" smtClean="0"/>
                  <a:t>Maximum number of trials to generate hypothesis models</a:t>
                </a:r>
                <a:endParaRPr lang="en-US" sz="3600" dirty="0"/>
              </a:p>
            </p:txBody>
          </p:sp>
        </mc:Choice>
        <mc:Fallback xmlns="">
          <p:sp>
            <p:nvSpPr>
              <p:cNvPr id="5" name="Rectangle 4"/>
              <p:cNvSpPr>
                <a:spLocks noRot="1" noChangeAspect="1" noMove="1" noResize="1" noEditPoints="1" noAdjustHandles="1" noChangeArrowheads="1" noChangeShapeType="1" noTextEdit="1"/>
              </p:cNvSpPr>
              <p:nvPr/>
            </p:nvSpPr>
            <p:spPr>
              <a:xfrm>
                <a:off x="431316" y="2516460"/>
                <a:ext cx="10820884" cy="1200329"/>
              </a:xfrm>
              <a:prstGeom prst="rect">
                <a:avLst/>
              </a:prstGeom>
              <a:blipFill>
                <a:blip r:embed="rId3"/>
                <a:stretch>
                  <a:fillRect l="-1746" t="-8122"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31316" y="4236514"/>
                <a:ext cx="10973283" cy="1200329"/>
              </a:xfrm>
              <a:prstGeom prst="rect">
                <a:avLst/>
              </a:prstGeom>
            </p:spPr>
            <p:txBody>
              <a:bodyPr wrap="square">
                <a:spAutoFit/>
              </a:bodyPr>
              <a:lstStyle/>
              <a:p>
                <a14:m>
                  <m:oMath xmlns:m="http://schemas.openxmlformats.org/officeDocument/2006/math">
                    <m:r>
                      <a:rPr lang="en-US" sz="3600" b="1" i="1" smtClean="0">
                        <a:solidFill>
                          <a:srgbClr val="FF0000"/>
                        </a:solidFill>
                        <a:latin typeface="Cambria Math" panose="02040503050406030204" pitchFamily="18" charset="0"/>
                        <a:ea typeface="Cambria Math" panose="02040503050406030204" pitchFamily="18" charset="0"/>
                        <a:cs typeface="Arial" pitchFamily="34" charset="0"/>
                      </a:rPr>
                      <m:t>𝒑</m:t>
                    </m:r>
                  </m:oMath>
                </a14:m>
                <a:r>
                  <a:rPr lang="en-US" sz="3600" b="1" dirty="0" smtClean="0">
                    <a:solidFill>
                      <a:srgbClr val="FF0000"/>
                    </a:solidFill>
                  </a:rPr>
                  <a:t>: </a:t>
                </a:r>
                <a:r>
                  <a:rPr lang="en-US" sz="3600" dirty="0" smtClean="0"/>
                  <a:t>Confidence that the final solution finds the maximum number of inliers (finds a correct answer)</a:t>
                </a:r>
                <a:endParaRPr lang="en-US" sz="3600" dirty="0"/>
              </a:p>
            </p:txBody>
          </p:sp>
        </mc:Choice>
        <mc:Fallback xmlns="">
          <p:sp>
            <p:nvSpPr>
              <p:cNvPr id="6" name="Rectangle 5"/>
              <p:cNvSpPr>
                <a:spLocks noRot="1" noChangeAspect="1" noMove="1" noResize="1" noEditPoints="1" noAdjustHandles="1" noChangeArrowheads="1" noChangeShapeType="1" noTextEdit="1"/>
              </p:cNvSpPr>
              <p:nvPr/>
            </p:nvSpPr>
            <p:spPr>
              <a:xfrm>
                <a:off x="431316" y="4236514"/>
                <a:ext cx="10973283" cy="1200329"/>
              </a:xfrm>
              <a:prstGeom prst="rect">
                <a:avLst/>
              </a:prstGeom>
              <a:blipFill>
                <a:blip r:embed="rId4"/>
                <a:stretch>
                  <a:fillRect l="-1722" t="-8122" b="-18274"/>
                </a:stretch>
              </a:blipFill>
            </p:spPr>
            <p:txBody>
              <a:bodyPr/>
              <a:lstStyle/>
              <a:p>
                <a:r>
                  <a:rPr lang="en-US">
                    <a:noFill/>
                  </a:rPr>
                  <a:t> </a:t>
                </a:r>
              </a:p>
            </p:txBody>
          </p:sp>
        </mc:Fallback>
      </mc:AlternateContent>
    </p:spTree>
    <p:extLst>
      <p:ext uri="{BB962C8B-B14F-4D97-AF65-F5344CB8AC3E}">
        <p14:creationId xmlns:p14="http://schemas.microsoft.com/office/powerpoint/2010/main" val="1939875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Overview</a:t>
            </a:r>
            <a:endParaRPr lang="en-US" dirty="0"/>
          </a:p>
        </p:txBody>
      </p:sp>
      <p:sp>
        <p:nvSpPr>
          <p:cNvPr id="3" name="Rectangle 2"/>
          <p:cNvSpPr/>
          <p:nvPr/>
        </p:nvSpPr>
        <p:spPr>
          <a:xfrm>
            <a:off x="241300" y="1084400"/>
            <a:ext cx="11061700" cy="4081117"/>
          </a:xfrm>
          <a:prstGeom prst="rect">
            <a:avLst/>
          </a:prstGeom>
        </p:spPr>
        <p:txBody>
          <a:bodyPr wrap="square">
            <a:spAutoFit/>
          </a:bodyPr>
          <a:lstStyle/>
          <a:p>
            <a:pPr marL="457200" indent="-457200">
              <a:lnSpc>
                <a:spcPct val="90000"/>
              </a:lnSpc>
              <a:buFont typeface="Arial" panose="020B0604020202020204" pitchFamily="34" charset="0"/>
              <a:buChar char="•"/>
            </a:pPr>
            <a:r>
              <a:rPr lang="en-US" sz="3200" dirty="0" smtClean="0"/>
              <a:t>If we know which points (with errors) belong to the line, how do we find the “optimal” line parameters?</a:t>
            </a:r>
          </a:p>
          <a:p>
            <a:pPr lvl="1">
              <a:lnSpc>
                <a:spcPct val="90000"/>
              </a:lnSpc>
            </a:pPr>
            <a:r>
              <a:rPr lang="en-US" sz="3200" b="1" u="sng" dirty="0" smtClean="0"/>
              <a:t>Least squares</a:t>
            </a:r>
            <a:r>
              <a:rPr lang="en-US" sz="3200" dirty="0" smtClean="0"/>
              <a:t/>
            </a:r>
            <a:br>
              <a:rPr lang="en-US" sz="3200" dirty="0" smtClean="0"/>
            </a:br>
            <a:endParaRPr lang="en-US" sz="3200" dirty="0" smtClean="0"/>
          </a:p>
          <a:p>
            <a:pPr marL="457200" indent="-457200">
              <a:lnSpc>
                <a:spcPct val="90000"/>
              </a:lnSpc>
              <a:buFont typeface="Arial" panose="020B0604020202020204" pitchFamily="34" charset="0"/>
              <a:buChar char="•"/>
            </a:pPr>
            <a:r>
              <a:rPr lang="en-US" sz="3200" dirty="0" smtClean="0"/>
              <a:t>What if there are outliers?</a:t>
            </a:r>
          </a:p>
          <a:p>
            <a:pPr lvl="1">
              <a:lnSpc>
                <a:spcPct val="90000"/>
              </a:lnSpc>
            </a:pPr>
            <a:r>
              <a:rPr lang="en-US" sz="3200" b="1" u="sng" dirty="0" smtClean="0"/>
              <a:t>Robust fitting, RANSAC</a:t>
            </a:r>
            <a:r>
              <a:rPr lang="en-US" sz="3200" dirty="0" smtClean="0"/>
              <a:t/>
            </a:r>
            <a:br>
              <a:rPr lang="en-US" sz="3200" dirty="0" smtClean="0"/>
            </a:br>
            <a:endParaRPr lang="en-US" sz="3200" dirty="0" smtClean="0"/>
          </a:p>
          <a:p>
            <a:pPr marL="457200" indent="-457200">
              <a:lnSpc>
                <a:spcPct val="90000"/>
              </a:lnSpc>
              <a:buFont typeface="Arial" panose="020B0604020202020204" pitchFamily="34" charset="0"/>
              <a:buChar char="•"/>
            </a:pPr>
            <a:r>
              <a:rPr lang="en-US" sz="3200" dirty="0" smtClean="0"/>
              <a:t>What if we’re not even sure it’s a line?</a:t>
            </a:r>
          </a:p>
          <a:p>
            <a:pPr lvl="1">
              <a:lnSpc>
                <a:spcPct val="90000"/>
              </a:lnSpc>
            </a:pPr>
            <a:r>
              <a:rPr lang="en-US" sz="3200" b="1" u="sng" dirty="0" smtClean="0"/>
              <a:t>Model selection (topics in machine learning)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0" y="2285157"/>
            <a:ext cx="3746500" cy="2023110"/>
          </a:xfrm>
          <a:prstGeom prst="rect">
            <a:avLst/>
          </a:prstGeom>
        </p:spPr>
      </p:pic>
    </p:spTree>
    <p:extLst>
      <p:ext uri="{BB962C8B-B14F-4D97-AF65-F5344CB8AC3E}">
        <p14:creationId xmlns:p14="http://schemas.microsoft.com/office/powerpoint/2010/main" val="3775425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lstStyle/>
              <a:p>
                <a:r>
                  <a:rPr lang="en-US" dirty="0" smtClean="0">
                    <a:solidFill>
                      <a:schemeClr val="bg1"/>
                    </a:solidFill>
                  </a:rPr>
                  <a:t>Parameter: Decision Distance Threshold (</a:t>
                </a:r>
                <a14:m>
                  <m:oMath xmlns:m="http://schemas.openxmlformats.org/officeDocument/2006/math">
                    <m:r>
                      <a:rPr lang="en-US" i="1">
                        <a:solidFill>
                          <a:schemeClr val="bg1"/>
                        </a:solidFill>
                        <a:latin typeface="Cambria Math" panose="02040503050406030204" pitchFamily="18" charset="0"/>
                        <a:ea typeface="Cambria Math" panose="02040503050406030204" pitchFamily="18" charset="0"/>
                        <a:cs typeface="Arial" pitchFamily="34" charset="0"/>
                      </a:rPr>
                      <m:t>𝜹</m:t>
                    </m:r>
                  </m:oMath>
                </a14:m>
                <a:r>
                  <a:rPr lang="en-US" dirty="0" smtClean="0">
                    <a:solidFill>
                      <a:schemeClr val="bg1"/>
                    </a:solidFill>
                  </a:rPr>
                  <a:t>)</a:t>
                </a:r>
                <a:endParaRPr lang="en-US" dirty="0">
                  <a:solidFill>
                    <a:schemeClr val="bg1"/>
                  </a:solidFill>
                </a:endParaRPr>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a:blip r:embed="rId2"/>
                <a:stretch>
                  <a:fillRect l="-1092" b="-14286"/>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53712" y="1504300"/>
            <a:ext cx="6051178" cy="4572000"/>
          </a:xfrm>
          <a:prstGeom prst="rect">
            <a:avLst/>
          </a:prstGeom>
        </p:spPr>
      </p:pic>
      <p:pic>
        <p:nvPicPr>
          <p:cNvPr id="6" name="Picture 5"/>
          <p:cNvPicPr>
            <a:picLocks noChangeAspect="1"/>
          </p:cNvPicPr>
          <p:nvPr/>
        </p:nvPicPr>
        <p:blipFill>
          <a:blip r:embed="rId4"/>
          <a:stretch>
            <a:fillRect/>
          </a:stretch>
        </p:blipFill>
        <p:spPr>
          <a:xfrm>
            <a:off x="5917302" y="1504300"/>
            <a:ext cx="6051178" cy="4572000"/>
          </a:xfrm>
          <a:prstGeom prst="rect">
            <a:avLst/>
          </a:prstGeom>
        </p:spPr>
      </p:pic>
    </p:spTree>
    <p:extLst>
      <p:ext uri="{BB962C8B-B14F-4D97-AF65-F5344CB8AC3E}">
        <p14:creationId xmlns:p14="http://schemas.microsoft.com/office/powerpoint/2010/main" val="3016990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p:cNvSpPr>
                <a:spLocks noGrp="1"/>
              </p:cNvSpPr>
              <p:nvPr>
                <p:ph type="body" sz="quarter" idx="10"/>
              </p:nvPr>
            </p:nvSpPr>
            <p:spPr/>
            <p:txBody>
              <a:bodyPr/>
              <a:lstStyle/>
              <a:p>
                <a:r>
                  <a:rPr lang="en-US" dirty="0"/>
                  <a:t>Parameter: Decision Distance Threshold (</a:t>
                </a:r>
                <a14:m>
                  <m:oMath xmlns:m="http://schemas.openxmlformats.org/officeDocument/2006/math">
                    <m:r>
                      <a:rPr lang="en-US" i="1">
                        <a:latin typeface="Cambria Math" panose="02040503050406030204" pitchFamily="18" charset="0"/>
                        <a:ea typeface="Cambria Math" panose="02040503050406030204" pitchFamily="18" charset="0"/>
                        <a:cs typeface="Arial" pitchFamily="34" charset="0"/>
                      </a:rPr>
                      <m:t>𝜹</m:t>
                    </m:r>
                  </m:oMath>
                </a14:m>
                <a:r>
                  <a:rPr lang="en-US" dirty="0" smtClean="0"/>
                  <a:t>) (Continue)</a:t>
                </a:r>
                <a:endParaRPr lang="en-US" dirty="0"/>
              </a:p>
            </p:txBody>
          </p:sp>
        </mc:Choice>
        <mc:Fallback xmlns="">
          <p:sp>
            <p:nvSpPr>
              <p:cNvPr id="2" name="Text Placeholder 1"/>
              <p:cNvSpPr>
                <a:spLocks noGrp="1" noRot="1" noChangeAspect="1" noMove="1" noResize="1" noEditPoints="1" noAdjustHandles="1" noChangeArrowheads="1" noChangeShapeType="1" noTextEdit="1"/>
              </p:cNvSpPr>
              <p:nvPr>
                <p:ph type="body" sz="quarter" idx="10"/>
              </p:nvPr>
            </p:nvSpPr>
            <p:spPr>
              <a:blipFill>
                <a:blip r:embed="rId2"/>
                <a:stretch>
                  <a:fillRect l="-1092" b="-14286"/>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27818" y="2052516"/>
            <a:ext cx="4233672" cy="3198774"/>
          </a:xfrm>
          <a:prstGeom prst="rect">
            <a:avLst/>
          </a:prstGeom>
        </p:spPr>
      </p:pic>
      <p:pic>
        <p:nvPicPr>
          <p:cNvPr id="4" name="Picture 3"/>
          <p:cNvPicPr>
            <a:picLocks noChangeAspect="1"/>
          </p:cNvPicPr>
          <p:nvPr/>
        </p:nvPicPr>
        <p:blipFill>
          <a:blip r:embed="rId4"/>
          <a:stretch>
            <a:fillRect/>
          </a:stretch>
        </p:blipFill>
        <p:spPr>
          <a:xfrm>
            <a:off x="4004432" y="2052516"/>
            <a:ext cx="4233672" cy="3198774"/>
          </a:xfrm>
          <a:prstGeom prst="rect">
            <a:avLst/>
          </a:prstGeom>
        </p:spPr>
      </p:pic>
      <p:pic>
        <p:nvPicPr>
          <p:cNvPr id="5" name="Picture 4"/>
          <p:cNvPicPr>
            <a:picLocks noChangeAspect="1"/>
          </p:cNvPicPr>
          <p:nvPr/>
        </p:nvPicPr>
        <p:blipFill>
          <a:blip r:embed="rId5"/>
          <a:stretch>
            <a:fillRect/>
          </a:stretch>
        </p:blipFill>
        <p:spPr>
          <a:xfrm>
            <a:off x="8019749" y="2052516"/>
            <a:ext cx="4233672" cy="3198774"/>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684099" y="5447784"/>
                <a:ext cx="809837" cy="461665"/>
              </a:xfrm>
              <a:prstGeom prst="rect">
                <a:avLst/>
              </a:prstGeom>
            </p:spPr>
            <p:txBody>
              <a:bodyPr wrap="none">
                <a:spAutoFit/>
              </a:bodyPr>
              <a:lstStyle/>
              <a:p>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𝜹</m:t>
                    </m:r>
                  </m:oMath>
                </a14:m>
                <a:r>
                  <a:rPr lang="en-US" sz="2400" dirty="0" smtClean="0">
                    <a:solidFill>
                      <a:schemeClr val="tx1"/>
                    </a:solidFill>
                  </a:rPr>
                  <a:t> = 1</a:t>
                </a:r>
                <a:endParaRPr lang="en-US" sz="2400" dirty="0">
                  <a:solidFill>
                    <a:schemeClr val="tx1"/>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684099" y="5447784"/>
                <a:ext cx="809837" cy="461665"/>
              </a:xfrm>
              <a:prstGeom prst="rect">
                <a:avLst/>
              </a:prstGeom>
              <a:blipFill>
                <a:blip r:embed="rId6"/>
                <a:stretch>
                  <a:fillRect l="-2256" t="-10667" r="-10526"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16349" y="5447784"/>
                <a:ext cx="809837" cy="461665"/>
              </a:xfrm>
              <a:prstGeom prst="rect">
                <a:avLst/>
              </a:prstGeom>
            </p:spPr>
            <p:txBody>
              <a:bodyPr wrap="none">
                <a:spAutoFit/>
              </a:bodyPr>
              <a:lstStyle/>
              <a:p>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𝜹</m:t>
                    </m:r>
                  </m:oMath>
                </a14:m>
                <a:r>
                  <a:rPr lang="en-US" sz="2400" dirty="0" smtClean="0">
                    <a:solidFill>
                      <a:schemeClr val="tx1"/>
                    </a:solidFill>
                  </a:rPr>
                  <a:t> = 4</a:t>
                </a:r>
                <a:endParaRPr lang="en-US" sz="24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716349" y="5447784"/>
                <a:ext cx="809837" cy="461665"/>
              </a:xfrm>
              <a:prstGeom prst="rect">
                <a:avLst/>
              </a:prstGeom>
              <a:blipFill>
                <a:blip r:embed="rId7"/>
                <a:stretch>
                  <a:fillRect l="-2256" t="-10667" r="-97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9748599" y="5447784"/>
                <a:ext cx="965329" cy="461665"/>
              </a:xfrm>
              <a:prstGeom prst="rect">
                <a:avLst/>
              </a:prstGeom>
            </p:spPr>
            <p:txBody>
              <a:bodyPr wrap="none">
                <a:spAutoFit/>
              </a:bodyPr>
              <a:lstStyle/>
              <a:p>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Arial" pitchFamily="34" charset="0"/>
                      </a:rPr>
                      <m:t>𝜹</m:t>
                    </m:r>
                  </m:oMath>
                </a14:m>
                <a:r>
                  <a:rPr lang="en-US" sz="2400" dirty="0" smtClean="0">
                    <a:solidFill>
                      <a:schemeClr val="tx1"/>
                    </a:solidFill>
                  </a:rPr>
                  <a:t> = 10</a:t>
                </a:r>
                <a:endParaRPr lang="en-US" sz="2400" dirty="0">
                  <a:solidFill>
                    <a:schemeClr val="tx1"/>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9748599" y="5447784"/>
                <a:ext cx="965329" cy="461665"/>
              </a:xfrm>
              <a:prstGeom prst="rect">
                <a:avLst/>
              </a:prstGeom>
              <a:blipFill>
                <a:blip r:embed="rId8"/>
                <a:stretch>
                  <a:fillRect l="-1887" t="-10667" r="-8176" b="-30667"/>
                </a:stretch>
              </a:blipFill>
            </p:spPr>
            <p:txBody>
              <a:bodyPr/>
              <a:lstStyle/>
              <a:p>
                <a:r>
                  <a:rPr lang="en-US">
                    <a:noFill/>
                  </a:rPr>
                  <a:t> </a:t>
                </a:r>
              </a:p>
            </p:txBody>
          </p:sp>
        </mc:Fallback>
      </mc:AlternateContent>
    </p:spTree>
    <p:extLst>
      <p:ext uri="{BB962C8B-B14F-4D97-AF65-F5344CB8AC3E}">
        <p14:creationId xmlns:p14="http://schemas.microsoft.com/office/powerpoint/2010/main" val="3740187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 Maximum Number of Trials (N</a:t>
            </a:r>
            <a:r>
              <a:rPr lang="en-US" dirty="0" smtClean="0"/>
              <a:t>) &amp; Confidence (p)</a:t>
            </a:r>
            <a:endParaRPr lang="en-US" dirty="0"/>
          </a:p>
        </p:txBody>
      </p:sp>
      <p:sp>
        <p:nvSpPr>
          <p:cNvPr id="4" name="Rectangle 3"/>
          <p:cNvSpPr/>
          <p:nvPr/>
        </p:nvSpPr>
        <p:spPr>
          <a:xfrm>
            <a:off x="241300" y="1202596"/>
            <a:ext cx="6004135" cy="505523"/>
          </a:xfrm>
          <a:prstGeom prst="rect">
            <a:avLst/>
          </a:prstGeom>
        </p:spPr>
        <p:txBody>
          <a:bodyPr wrap="square">
            <a:spAutoFit/>
          </a:bodyPr>
          <a:lstStyle/>
          <a:p>
            <a:pPr>
              <a:lnSpc>
                <a:spcPct val="150000"/>
              </a:lnSpc>
            </a:pPr>
            <a:r>
              <a:rPr lang="en-US" sz="2000" dirty="0" smtClean="0"/>
              <a:t>Binomial combinations or all combinations</a:t>
            </a:r>
            <a:endParaRPr lang="en-US" sz="2000" dirty="0"/>
          </a:p>
        </p:txBody>
      </p:sp>
      <mc:AlternateContent xmlns:mc="http://schemas.openxmlformats.org/markup-compatibility/2006" xmlns:a14="http://schemas.microsoft.com/office/drawing/2010/main">
        <mc:Choice Requires="a14">
          <p:sp>
            <p:nvSpPr>
              <p:cNvPr id="6" name="Rectangle 5"/>
              <p:cNvSpPr/>
              <p:nvPr/>
            </p:nvSpPr>
            <p:spPr>
              <a:xfrm>
                <a:off x="1238250" y="1859757"/>
                <a:ext cx="10306050" cy="789062"/>
              </a:xfrm>
              <a:prstGeom prst="rect">
                <a:avLst/>
              </a:prstGeom>
            </p:spPr>
            <p:txBody>
              <a:bodyPr wrap="square">
                <a:spAutoFit/>
              </a:bodyPr>
              <a:lstStyle/>
              <a:p>
                <a:pPr>
                  <a:lnSpc>
                    <a:spcPct val="150000"/>
                  </a:lnSpc>
                </a:pPr>
                <a:r>
                  <a:rPr lang="en-US" sz="2000" dirty="0"/>
                  <a:t>The binomial coefficient </a:t>
                </a:r>
                <a14:m>
                  <m:oMath xmlns:m="http://schemas.openxmlformats.org/officeDocument/2006/math">
                    <m:d>
                      <m:dPr>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b="0" i="1">
                                  <a:latin typeface="Cambria Math" panose="02040503050406030204" pitchFamily="18" charset="0"/>
                                </a:rPr>
                                <m:t>𝑛</m:t>
                              </m:r>
                            </m:e>
                          </m:mr>
                          <m:mr>
                            <m:e>
                              <m:r>
                                <a:rPr lang="en-US" sz="2000" b="0" i="1">
                                  <a:latin typeface="Cambria Math" panose="02040503050406030204" pitchFamily="18" charset="0"/>
                                </a:rPr>
                                <m:t>𝑘</m:t>
                              </m:r>
                            </m:e>
                          </m:mr>
                        </m:m>
                      </m:e>
                    </m:d>
                  </m:oMath>
                </a14:m>
                <a:r>
                  <a:rPr lang="en-US" sz="2000" dirty="0" smtClean="0"/>
                  <a:t> is </a:t>
                </a:r>
                <a:r>
                  <a:rPr lang="en-US" sz="2000" dirty="0"/>
                  <a:t>the number of ways of picking k unordered outcomes from n.</a:t>
                </a:r>
              </a:p>
            </p:txBody>
          </p:sp>
        </mc:Choice>
        <mc:Fallback xmlns="">
          <p:sp>
            <p:nvSpPr>
              <p:cNvPr id="6" name="Rectangle 5"/>
              <p:cNvSpPr>
                <a:spLocks noRot="1" noChangeAspect="1" noMove="1" noResize="1" noEditPoints="1" noAdjustHandles="1" noChangeArrowheads="1" noChangeShapeType="1" noTextEdit="1"/>
              </p:cNvSpPr>
              <p:nvPr/>
            </p:nvSpPr>
            <p:spPr>
              <a:xfrm>
                <a:off x="1238250" y="1859757"/>
                <a:ext cx="10306050" cy="789062"/>
              </a:xfrm>
              <a:prstGeom prst="rect">
                <a:avLst/>
              </a:prstGeom>
              <a:blipFill>
                <a:blip r:embed="rId2"/>
                <a:stretch>
                  <a:fillRect l="-5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5833" y="3314592"/>
                <a:ext cx="7349833" cy="603499"/>
              </a:xfrm>
              <a:prstGeom prst="rect">
                <a:avLst/>
              </a:prstGeom>
            </p:spPr>
            <p:txBody>
              <a:bodyPr wrap="none">
                <a:spAutoFit/>
              </a:bodyPr>
              <a:lstStyle/>
              <a:p>
                <a14:m>
                  <m:oMath xmlns:m="http://schemas.openxmlformats.org/officeDocument/2006/math">
                    <m:d>
                      <m:dPr>
                        <m:ctrlPr>
                          <a:rPr lang="en-US" sz="200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100</m:t>
                              </m:r>
                            </m:e>
                          </m:mr>
                          <m:mr>
                            <m:e>
                              <m:r>
                                <a:rPr lang="en-US" sz="2000" b="0" i="1" smtClean="0">
                                  <a:latin typeface="Cambria Math" panose="02040503050406030204" pitchFamily="18" charset="0"/>
                                </a:rPr>
                                <m:t>2</m:t>
                              </m:r>
                            </m:e>
                          </m:mr>
                        </m:m>
                      </m:e>
                    </m:d>
                    <m:r>
                      <a:rPr lang="en-US" sz="2000" b="0" i="1" smtClean="0">
                        <a:latin typeface="Cambria Math" panose="02040503050406030204" pitchFamily="18" charset="0"/>
                      </a:rPr>
                      <m:t>=</m:t>
                    </m:r>
                    <m:r>
                      <a:rPr lang="en-US" sz="2000" b="0" i="1" smtClean="0">
                        <a:latin typeface="Cambria Math" panose="02040503050406030204" pitchFamily="18" charset="0"/>
                      </a:rPr>
                      <m:t>4950</m:t>
                    </m:r>
                  </m:oMath>
                </a14:m>
                <a:r>
                  <a:rPr lang="en-US" sz="2000" dirty="0" smtClean="0"/>
                  <a:t> : 2 sample point picking among 100 data (line model)</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575833" y="3314592"/>
                <a:ext cx="7349833" cy="603499"/>
              </a:xfrm>
              <a:prstGeom prst="rect">
                <a:avLst/>
              </a:prstGeom>
              <a:blipFill>
                <a:blip r:embed="rId3"/>
                <a:stretch>
                  <a:fillRect b="-10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94883" y="4559192"/>
                <a:ext cx="8915133" cy="603499"/>
              </a:xfrm>
              <a:prstGeom prst="rect">
                <a:avLst/>
              </a:prstGeom>
            </p:spPr>
            <p:txBody>
              <a:bodyPr wrap="none">
                <a:spAutoFit/>
              </a:bodyPr>
              <a:lstStyle/>
              <a:p>
                <a14:m>
                  <m:oMath xmlns:m="http://schemas.openxmlformats.org/officeDocument/2006/math">
                    <m:d>
                      <m:dPr>
                        <m:ctrlPr>
                          <a:rPr lang="en-US" sz="200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b="0" i="1" smtClean="0">
                                  <a:latin typeface="Cambria Math" panose="02040503050406030204" pitchFamily="18" charset="0"/>
                                </a:rPr>
                                <m:t>1000</m:t>
                              </m:r>
                            </m:e>
                          </m:mr>
                          <m:mr>
                            <m:e>
                              <m:r>
                                <a:rPr lang="en-US" sz="2000" b="0" i="1" smtClean="0">
                                  <a:latin typeface="Cambria Math" panose="02040503050406030204" pitchFamily="18" charset="0"/>
                                </a:rPr>
                                <m:t>4</m:t>
                              </m:r>
                            </m:e>
                          </m:mr>
                        </m:m>
                      </m:e>
                    </m:d>
                    <m:r>
                      <a:rPr lang="en-US" sz="2000" b="0" i="1" smtClean="0">
                        <a:latin typeface="Cambria Math" panose="02040503050406030204" pitchFamily="18" charset="0"/>
                      </a:rPr>
                      <m:t>=</m:t>
                    </m:r>
                    <m:r>
                      <a:rPr lang="en-US" sz="2000" b="0" i="1" smtClean="0">
                        <a:latin typeface="Cambria Math" panose="02040503050406030204" pitchFamily="18" charset="0"/>
                      </a:rPr>
                      <m:t>4</m:t>
                    </m:r>
                    <m:r>
                      <a:rPr lang="en-US" sz="2000" b="0" i="1" smtClean="0">
                        <a:latin typeface="Cambria Math" panose="02040503050406030204" pitchFamily="18" charset="0"/>
                      </a:rPr>
                      <m:t>𝑒</m:t>
                    </m:r>
                    <m:r>
                      <a:rPr lang="en-US" sz="2000" b="0" i="1" smtClean="0">
                        <a:latin typeface="Cambria Math" panose="02040503050406030204" pitchFamily="18" charset="0"/>
                      </a:rPr>
                      <m:t>10</m:t>
                    </m:r>
                  </m:oMath>
                </a14:m>
                <a:r>
                  <a:rPr lang="en-US" sz="2000" dirty="0" smtClean="0"/>
                  <a:t> : 4 sample point picking among 1000 data (</a:t>
                </a:r>
                <a:r>
                  <a:rPr lang="en-US" sz="2000" dirty="0" err="1" smtClean="0"/>
                  <a:t>homography</a:t>
                </a:r>
                <a:r>
                  <a:rPr lang="en-US" sz="2000" dirty="0" smtClean="0"/>
                  <a:t> estimation)</a:t>
                </a:r>
                <a:endParaRPr lang="en-US" sz="2000" dirty="0"/>
              </a:p>
            </p:txBody>
          </p:sp>
        </mc:Choice>
        <mc:Fallback xmlns="">
          <p:sp>
            <p:nvSpPr>
              <p:cNvPr id="11" name="Rectangle 10"/>
              <p:cNvSpPr>
                <a:spLocks noRot="1" noChangeAspect="1" noMove="1" noResize="1" noEditPoints="1" noAdjustHandles="1" noChangeArrowheads="1" noChangeShapeType="1" noTextEdit="1"/>
              </p:cNvSpPr>
              <p:nvPr/>
            </p:nvSpPr>
            <p:spPr>
              <a:xfrm>
                <a:off x="594883" y="4559192"/>
                <a:ext cx="8915133" cy="603499"/>
              </a:xfrm>
              <a:prstGeom prst="rect">
                <a:avLst/>
              </a:prstGeom>
              <a:blipFill>
                <a:blip r:embed="rId4"/>
                <a:stretch>
                  <a:fillRect r="-752" b="-1010"/>
                </a:stretch>
              </a:blipFill>
            </p:spPr>
            <p:txBody>
              <a:bodyPr/>
              <a:lstStyle/>
              <a:p>
                <a:r>
                  <a:rPr lang="en-US">
                    <a:noFill/>
                  </a:rPr>
                  <a:t> </a:t>
                </a:r>
              </a:p>
            </p:txBody>
          </p:sp>
        </mc:Fallback>
      </mc:AlternateContent>
      <p:sp>
        <p:nvSpPr>
          <p:cNvPr id="12" name="Rectangle 11"/>
          <p:cNvSpPr/>
          <p:nvPr/>
        </p:nvSpPr>
        <p:spPr>
          <a:xfrm>
            <a:off x="8233933" y="5714892"/>
            <a:ext cx="3074816" cy="400110"/>
          </a:xfrm>
          <a:prstGeom prst="rect">
            <a:avLst/>
          </a:prstGeom>
        </p:spPr>
        <p:txBody>
          <a:bodyPr wrap="none">
            <a:spAutoFit/>
          </a:bodyPr>
          <a:lstStyle/>
          <a:p>
            <a:r>
              <a:rPr lang="en-US" sz="2000" b="1" u="sng" dirty="0" smtClean="0">
                <a:solidFill>
                  <a:srgbClr val="FF0000"/>
                </a:solidFill>
              </a:rPr>
              <a:t>Computationally expensive</a:t>
            </a:r>
            <a:endParaRPr lang="en-US" sz="2000" b="1" u="sng" dirty="0">
              <a:solidFill>
                <a:srgbClr val="FF0000"/>
              </a:solidFill>
            </a:endParaRPr>
          </a:p>
        </p:txBody>
      </p:sp>
    </p:spTree>
    <p:extLst>
      <p:ext uri="{BB962C8B-B14F-4D97-AF65-F5344CB8AC3E}">
        <p14:creationId xmlns:p14="http://schemas.microsoft.com/office/powerpoint/2010/main" val="1839586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Parameter: </a:t>
            </a:r>
            <a:r>
              <a:rPr lang="en-US" dirty="0" smtClean="0"/>
              <a:t>Maximum Number of Trials (N) </a:t>
            </a:r>
            <a:r>
              <a:rPr lang="en-US" dirty="0"/>
              <a:t>&amp; Confidence (p)</a:t>
            </a:r>
            <a:r>
              <a:rPr lang="en-US" dirty="0" smtClean="0"/>
              <a:t> </a:t>
            </a:r>
            <a:r>
              <a:rPr lang="en-US" dirty="0"/>
              <a:t>(Continue</a:t>
            </a:r>
            <a:r>
              <a:rPr lang="en-US" dirty="0" smtClean="0"/>
              <a:t>)</a:t>
            </a:r>
            <a:endParaRPr lang="en-US" dirty="0"/>
          </a:p>
        </p:txBody>
      </p:sp>
      <mc:AlternateContent xmlns:mc="http://schemas.openxmlformats.org/markup-compatibility/2006" xmlns:a14="http://schemas.microsoft.com/office/drawing/2010/main">
        <mc:Choice Requires="a14">
          <p:sp>
            <p:nvSpPr>
              <p:cNvPr id="17" name="Rectangle 16"/>
              <p:cNvSpPr/>
              <p:nvPr/>
            </p:nvSpPr>
            <p:spPr>
              <a:xfrm>
                <a:off x="292947" y="984320"/>
                <a:ext cx="11675533" cy="3323987"/>
              </a:xfrm>
              <a:prstGeom prst="rect">
                <a:avLst/>
              </a:prstGeom>
            </p:spPr>
            <p:txBody>
              <a:bodyPr wrap="square">
                <a:spAutoFit/>
              </a:bodyPr>
              <a:lstStyle/>
              <a:p>
                <a:pPr>
                  <a:lnSpc>
                    <a:spcPct val="150000"/>
                  </a:lnSpc>
                </a:pPr>
                <a:r>
                  <a:rPr lang="en-US" sz="2000" dirty="0" smtClean="0"/>
                  <a:t> </a:t>
                </a:r>
                <a14:m>
                  <m:oMath xmlns:m="http://schemas.openxmlformats.org/officeDocument/2006/math">
                    <m:r>
                      <a:rPr lang="en-US" sz="2000" i="1" smtClean="0">
                        <a:latin typeface="Cambria Math" panose="02040503050406030204" pitchFamily="18" charset="0"/>
                        <a:ea typeface="Cambria Math" panose="02040503050406030204" pitchFamily="18" charset="0"/>
                      </a:rPr>
                      <m:t>𝜖</m:t>
                    </m:r>
                    <m:r>
                      <a:rPr lang="en-US" sz="2000" b="0" i="1" smtClean="0">
                        <a:latin typeface="Cambria Math" panose="02040503050406030204" pitchFamily="18" charset="0"/>
                        <a:ea typeface="Cambria Math" panose="02040503050406030204" pitchFamily="18" charset="0"/>
                      </a:rPr>
                      <m:t> </m:t>
                    </m:r>
                  </m:oMath>
                </a14:m>
                <a:r>
                  <a:rPr lang="en-US" sz="2000" dirty="0" smtClean="0"/>
                  <a:t>: </a:t>
                </a:r>
                <a:r>
                  <a:rPr lang="en-US" sz="2000" dirty="0"/>
                  <a:t>Probability of the false correspondence</a:t>
                </a:r>
              </a:p>
              <a:p>
                <a:pPr>
                  <a:lnSpc>
                    <a:spcPct val="150000"/>
                  </a:lnSpc>
                </a:pPr>
                <a:r>
                  <a:rPr lang="en-US" sz="2000" dirty="0"/>
                  <a:t>  </a:t>
                </a:r>
                <a14:m>
                  <m:oMath xmlns:m="http://schemas.openxmlformats.org/officeDocument/2006/math">
                    <m:r>
                      <a:rPr lang="en-US" sz="2000" dirty="0">
                        <a:latin typeface="Cambria Math" panose="02040503050406030204" pitchFamily="18" charset="0"/>
                        <a:ea typeface="Cambria Math" panose="02040503050406030204" pitchFamily="18" charset="0"/>
                      </a:rPr>
                      <m:t>1</m:t>
                    </m:r>
                    <m:r>
                      <a:rPr lang="en-US" sz="2000" b="0" i="0" dirty="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 </m:t>
                    </m:r>
                  </m:oMath>
                </a14:m>
                <a:r>
                  <a:rPr lang="en-US" sz="2000" dirty="0" smtClean="0"/>
                  <a:t>: </a:t>
                </a:r>
                <a:r>
                  <a:rPr lang="en-US" sz="2000" dirty="0"/>
                  <a:t>Probability of the true correspondence</a:t>
                </a:r>
              </a:p>
              <a:p>
                <a:pPr>
                  <a:lnSpc>
                    <a:spcPct val="150000"/>
                  </a:lnSpc>
                </a:pPr>
                <a:r>
                  <a:rPr lang="en-US" sz="2000" dirty="0"/>
                  <a:t>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
                              <a:rPr lang="en-US" sz="2000" b="0" i="0" smtClean="0">
                                <a:latin typeface="Cambria Math" panose="02040503050406030204" pitchFamily="18" charset="0"/>
                                <a:ea typeface="Cambria Math" panose="02040503050406030204" pitchFamily="18" charset="0"/>
                              </a:rPr>
                              <m:t>1</m:t>
                            </m:r>
                            <m:r>
                              <a:rPr lang="en-US" sz="2000" b="0" i="0"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e>
                        </m:d>
                      </m:e>
                      <m:sup>
                        <m:r>
                          <a:rPr lang="en-US" sz="2000" b="0" i="1" smtClean="0">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 </m:t>
                    </m:r>
                  </m:oMath>
                </a14:m>
                <a:r>
                  <a:rPr lang="en-US" sz="2000" dirty="0" smtClean="0"/>
                  <a:t>: </a:t>
                </a:r>
                <a:r>
                  <a:rPr lang="en-US" sz="2000" dirty="0"/>
                  <a:t>Probability of all n true correspondences in a trial</a:t>
                </a:r>
              </a:p>
              <a:p>
                <a:pPr>
                  <a:lnSpc>
                    <a:spcPct val="150000"/>
                  </a:lnSpc>
                </a:pPr>
                <a:r>
                  <a:rPr lang="en-US" sz="2000" dirty="0"/>
                  <a:t>  </a:t>
                </a:r>
                <a14:m>
                  <m:oMath xmlns:m="http://schemas.openxmlformats.org/officeDocument/2006/math">
                    <m:r>
                      <a:rPr lang="en-US" sz="2000" b="0" i="0" smtClean="0">
                        <a:latin typeface="Cambria Math" panose="02040503050406030204" pitchFamily="18" charset="0"/>
                        <a:ea typeface="Cambria Math" panose="02040503050406030204" pitchFamily="18" charset="0"/>
                      </a:rPr>
                      <m:t>1</m:t>
                    </m:r>
                    <m:r>
                      <a:rPr lang="en-US" sz="2000" b="0" i="0"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oMath>
                </a14:m>
                <a:r>
                  <a:rPr lang="en-US" sz="2000" dirty="0" smtClean="0"/>
                  <a:t>: </a:t>
                </a:r>
                <a:r>
                  <a:rPr lang="en-US" sz="2000" dirty="0"/>
                  <a:t>Probability of at least one false correspondence in n correspondences in a trial</a:t>
                </a:r>
              </a:p>
              <a:p>
                <a:pPr>
                  <a:lnSpc>
                    <a:spcPct val="150000"/>
                  </a:lnSpc>
                </a:pPr>
                <a:r>
                  <a:rPr lang="en-US" sz="2000" dirty="0"/>
                  <a:t> </a:t>
                </a:r>
                <a14:m>
                  <m:oMath xmlns:m="http://schemas.openxmlformats.org/officeDocument/2006/math">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e>
                        </m:d>
                      </m:e>
                      <m:sup>
                        <m:r>
                          <a:rPr lang="en-US" sz="2000" b="0" i="1" smtClean="0">
                            <a:latin typeface="Cambria Math" panose="02040503050406030204" pitchFamily="18" charset="0"/>
                            <a:ea typeface="Cambria Math" panose="02040503050406030204" pitchFamily="18" charset="0"/>
                          </a:rPr>
                          <m:t>𝑁</m:t>
                        </m:r>
                      </m:sup>
                    </m:sSup>
                  </m:oMath>
                </a14:m>
                <a:r>
                  <a:rPr lang="en-US" sz="2000" dirty="0" smtClean="0"/>
                  <a:t> : </a:t>
                </a:r>
                <a:r>
                  <a:rPr lang="en-US" sz="2000" dirty="0"/>
                  <a:t>Probability of at least one false correspondence in n correspondences in N trial</a:t>
                </a:r>
              </a:p>
              <a:p>
                <a:pPr>
                  <a:lnSpc>
                    <a:spcPct val="150000"/>
                  </a:lnSpc>
                </a:pPr>
                <a:r>
                  <a:rPr lang="en-US" sz="2000" dirty="0"/>
                  <a:t> </a:t>
                </a:r>
                <a14:m>
                  <m:oMath xmlns:m="http://schemas.openxmlformats.org/officeDocument/2006/math">
                    <m:r>
                      <a:rPr lang="en-US" sz="2000" b="0" i="0" smtClean="0">
                        <a:latin typeface="Cambria Math" panose="02040503050406030204" pitchFamily="18" charset="0"/>
                        <a:ea typeface="Cambria Math" panose="02040503050406030204" pitchFamily="18" charset="0"/>
                      </a:rPr>
                      <m:t>1</m:t>
                    </m:r>
                    <m:r>
                      <a:rPr lang="en-US" sz="2000" b="0" i="0"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e>
                        </m:d>
                      </m:e>
                      <m:sup>
                        <m:r>
                          <a:rPr lang="en-US" sz="2000" i="1">
                            <a:latin typeface="Cambria Math" panose="02040503050406030204" pitchFamily="18" charset="0"/>
                            <a:ea typeface="Cambria Math" panose="02040503050406030204" pitchFamily="18" charset="0"/>
                          </a:rPr>
                          <m:t>𝑁</m:t>
                        </m:r>
                      </m:sup>
                    </m:sSup>
                  </m:oMath>
                </a14:m>
                <a:r>
                  <a:rPr lang="en-US" sz="2000" dirty="0"/>
                  <a:t> : Probability of at least one trial that has all true n correspondence in N </a:t>
                </a:r>
                <a:r>
                  <a:rPr lang="en-US" sz="2000" dirty="0" smtClean="0"/>
                  <a:t>trial</a:t>
                </a:r>
              </a:p>
              <a:p>
                <a:pPr algn="ctr">
                  <a:lnSpc>
                    <a:spcPct val="150000"/>
                  </a:lnSpc>
                </a:pPr>
                <a:r>
                  <a:rPr lang="en-US" sz="2000" dirty="0" smtClean="0"/>
                  <a:t>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1</m:t>
                    </m:r>
                    <m:r>
                      <a:rPr lang="en-US" sz="2000" b="0" i="0" smtClean="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a:latin typeface="Cambria Math" panose="02040503050406030204" pitchFamily="18" charset="0"/>
                                        <a:ea typeface="Cambria Math" panose="02040503050406030204" pitchFamily="18" charset="0"/>
                                      </a:rPr>
                                      <m:t>1</m:t>
                                    </m:r>
                                    <m:r>
                                      <a:rPr lang="en-US" sz="200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e>
                                </m:d>
                              </m:e>
                              <m:sup>
                                <m:r>
                                  <a:rPr lang="en-US" sz="2000" i="1">
                                    <a:latin typeface="Cambria Math" panose="02040503050406030204" pitchFamily="18" charset="0"/>
                                    <a:ea typeface="Cambria Math" panose="02040503050406030204" pitchFamily="18" charset="0"/>
                                  </a:rPr>
                                  <m:t>𝑛</m:t>
                                </m:r>
                              </m:sup>
                            </m:sSup>
                          </m:e>
                        </m:d>
                      </m:e>
                      <m:sup>
                        <m:r>
                          <a:rPr lang="en-US" sz="2000" i="1">
                            <a:latin typeface="Cambria Math" panose="02040503050406030204" pitchFamily="18" charset="0"/>
                            <a:ea typeface="Cambria Math" panose="02040503050406030204" pitchFamily="18" charset="0"/>
                          </a:rPr>
                          <m:t>𝑁</m:t>
                        </m:r>
                      </m:sup>
                    </m:sSup>
                  </m:oMath>
                </a14:m>
                <a:r>
                  <a:rPr lang="en-US" sz="2000" dirty="0"/>
                  <a:t> </a:t>
                </a:r>
              </a:p>
            </p:txBody>
          </p:sp>
        </mc:Choice>
        <mc:Fallback xmlns="">
          <p:sp>
            <p:nvSpPr>
              <p:cNvPr id="17" name="Rectangle 16"/>
              <p:cNvSpPr>
                <a:spLocks noRot="1" noChangeAspect="1" noMove="1" noResize="1" noEditPoints="1" noAdjustHandles="1" noChangeArrowheads="1" noChangeShapeType="1" noTextEdit="1"/>
              </p:cNvSpPr>
              <p:nvPr/>
            </p:nvSpPr>
            <p:spPr>
              <a:xfrm>
                <a:off x="292947" y="984320"/>
                <a:ext cx="11675533" cy="33239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407960" y="4488934"/>
                <a:ext cx="423423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ea typeface="Cambria Math" panose="02040503050406030204" pitchFamily="18" charset="0"/>
                        </a:rPr>
                        <m:t>ln</m:t>
                      </m:r>
                      <m:d>
                        <m:dPr>
                          <m:ctrlPr>
                            <a:rPr lang="en-US" sz="2400" b="0" i="1" smtClean="0">
                              <a:latin typeface="Cambria Math" panose="02040503050406030204" pitchFamily="18" charset="0"/>
                              <a:ea typeface="Cambria Math" panose="02040503050406030204" pitchFamily="18" charset="0"/>
                            </a:rPr>
                          </m:ctrlPr>
                        </m:dPr>
                        <m:e>
                          <m:r>
                            <a:rPr lang="en-US" sz="2400" b="0" i="0" smtClean="0">
                              <a:latin typeface="Cambria Math" panose="02040503050406030204" pitchFamily="18" charset="0"/>
                              <a:ea typeface="Cambria Math" panose="02040503050406030204" pitchFamily="18" charset="0"/>
                            </a:rPr>
                            <m:t>1</m:t>
                          </m:r>
                          <m:r>
                            <a:rPr lang="en-US" sz="2400" b="0" i="0" smtClean="0">
                              <a:latin typeface="Cambria Math" panose="02040503050406030204" pitchFamily="18" charset="0"/>
                              <a:ea typeface="Cambria Math" panose="02040503050406030204" pitchFamily="18" charset="0"/>
                            </a:rPr>
                            <m:t>−</m:t>
                          </m:r>
                          <m:r>
                            <m:rPr>
                              <m:sty m:val="p"/>
                            </m:rPr>
                            <a:rPr lang="en-US" sz="2400">
                              <a:latin typeface="Cambria Math" panose="02040503050406030204" pitchFamily="18" charset="0"/>
                              <a:ea typeface="Cambria Math" panose="02040503050406030204" pitchFamily="18" charset="0"/>
                            </a:rPr>
                            <m:t>p</m:t>
                          </m:r>
                        </m:e>
                      </m:d>
                      <m:r>
                        <a:rPr lang="en-US" sz="240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Nln</m:t>
                      </m:r>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1</m:t>
                          </m:r>
                          <m:r>
                            <a:rPr lang="en-US" sz="240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a:latin typeface="Cambria Math" panose="02040503050406030204" pitchFamily="18" charset="0"/>
                                      <a:ea typeface="Cambria Math" panose="02040503050406030204" pitchFamily="18" charset="0"/>
                                    </a:rPr>
                                    <m:t>1</m:t>
                                  </m:r>
                                  <m:r>
                                    <a:rPr lang="en-US" sz="240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𝜖</m:t>
                                  </m:r>
                                </m:e>
                              </m:d>
                            </m:e>
                            <m:sup>
                              <m:r>
                                <a:rPr lang="en-US" sz="2400" i="1">
                                  <a:latin typeface="Cambria Math" panose="02040503050406030204" pitchFamily="18" charset="0"/>
                                  <a:ea typeface="Cambria Math" panose="02040503050406030204" pitchFamily="18" charset="0"/>
                                </a:rPr>
                                <m:t>𝑛</m:t>
                              </m:r>
                            </m:sup>
                          </m:sSup>
                        </m:e>
                      </m:d>
                    </m:oMath>
                  </m:oMathPara>
                </a14:m>
                <a:endParaRPr lang="en-US" sz="2400" dirty="0"/>
              </a:p>
            </p:txBody>
          </p:sp>
        </mc:Choice>
        <mc:Fallback xmlns="">
          <p:sp>
            <p:nvSpPr>
              <p:cNvPr id="18" name="Rectangle 17"/>
              <p:cNvSpPr>
                <a:spLocks noRot="1" noChangeAspect="1" noMove="1" noResize="1" noEditPoints="1" noAdjustHandles="1" noChangeArrowheads="1" noChangeShapeType="1" noTextEdit="1"/>
              </p:cNvSpPr>
              <p:nvPr/>
            </p:nvSpPr>
            <p:spPr>
              <a:xfrm>
                <a:off x="407960" y="4488934"/>
                <a:ext cx="4234236" cy="461665"/>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5327093" y="5064667"/>
                <a:ext cx="3965637" cy="11176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3200" smtClean="0">
                          <a:latin typeface="Cambria Math" panose="02040503050406030204" pitchFamily="18" charset="0"/>
                          <a:ea typeface="Cambria Math" panose="02040503050406030204" pitchFamily="18" charset="0"/>
                        </a:rPr>
                        <m:t>N</m:t>
                      </m:r>
                      <m:r>
                        <a:rPr lang="en-US" sz="3200" b="0" i="0" smtClean="0">
                          <a:latin typeface="Cambria Math" panose="02040503050406030204" pitchFamily="18" charset="0"/>
                          <a:ea typeface="Cambria Math" panose="02040503050406030204" pitchFamily="18" charset="0"/>
                        </a:rPr>
                        <m:t>=</m:t>
                      </m:r>
                      <m:f>
                        <m:fPr>
                          <m:ctrlPr>
                            <a:rPr lang="en-US" sz="3200" b="0" i="1" smtClean="0">
                              <a:latin typeface="Cambria Math" panose="02040503050406030204" pitchFamily="18" charset="0"/>
                              <a:ea typeface="Cambria Math" panose="02040503050406030204" pitchFamily="18" charset="0"/>
                            </a:rPr>
                          </m:ctrlPr>
                        </m:fPr>
                        <m:num>
                          <m:r>
                            <m:rPr>
                              <m:sty m:val="p"/>
                            </m:rPr>
                            <a:rPr lang="en-US" sz="3200">
                              <a:latin typeface="Cambria Math" panose="02040503050406030204" pitchFamily="18" charset="0"/>
                              <a:ea typeface="Cambria Math" panose="02040503050406030204" pitchFamily="18" charset="0"/>
                            </a:rPr>
                            <m:t>ln</m:t>
                          </m:r>
                          <m:d>
                            <m:dPr>
                              <m:ctrlPr>
                                <a:rPr lang="en-US" sz="3200" i="1">
                                  <a:latin typeface="Cambria Math" panose="02040503050406030204" pitchFamily="18" charset="0"/>
                                  <a:ea typeface="Cambria Math" panose="02040503050406030204" pitchFamily="18" charset="0"/>
                                </a:rPr>
                              </m:ctrlPr>
                            </m:dPr>
                            <m:e>
                              <m:r>
                                <a:rPr lang="en-US" sz="3200">
                                  <a:latin typeface="Cambria Math" panose="02040503050406030204" pitchFamily="18" charset="0"/>
                                  <a:ea typeface="Cambria Math" panose="02040503050406030204" pitchFamily="18" charset="0"/>
                                </a:rPr>
                                <m:t>1</m:t>
                              </m:r>
                              <m:r>
                                <a:rPr lang="en-US" sz="3200">
                                  <a:latin typeface="Cambria Math" panose="02040503050406030204" pitchFamily="18" charset="0"/>
                                  <a:ea typeface="Cambria Math" panose="02040503050406030204" pitchFamily="18" charset="0"/>
                                </a:rPr>
                                <m:t>−</m:t>
                              </m:r>
                              <m:r>
                                <m:rPr>
                                  <m:sty m:val="p"/>
                                </m:rPr>
                                <a:rPr lang="en-US" sz="3200">
                                  <a:latin typeface="Cambria Math" panose="02040503050406030204" pitchFamily="18" charset="0"/>
                                  <a:ea typeface="Cambria Math" panose="02040503050406030204" pitchFamily="18" charset="0"/>
                                </a:rPr>
                                <m:t>p</m:t>
                              </m:r>
                            </m:e>
                          </m:d>
                        </m:num>
                        <m:den>
                          <m:r>
                            <m:rPr>
                              <m:sty m:val="p"/>
                            </m:rPr>
                            <a:rPr lang="en-US" sz="3200">
                              <a:latin typeface="Cambria Math" panose="02040503050406030204" pitchFamily="18" charset="0"/>
                              <a:ea typeface="Cambria Math" panose="02040503050406030204" pitchFamily="18" charset="0"/>
                            </a:rPr>
                            <m:t>ln</m:t>
                          </m:r>
                          <m:d>
                            <m:dPr>
                              <m:ctrlPr>
                                <a:rPr lang="en-US" sz="3200" i="1">
                                  <a:latin typeface="Cambria Math" panose="02040503050406030204" pitchFamily="18" charset="0"/>
                                  <a:ea typeface="Cambria Math" panose="02040503050406030204" pitchFamily="18" charset="0"/>
                                </a:rPr>
                              </m:ctrlPr>
                            </m:dPr>
                            <m:e>
                              <m:r>
                                <a:rPr lang="en-US" sz="3200">
                                  <a:latin typeface="Cambria Math" panose="02040503050406030204" pitchFamily="18" charset="0"/>
                                  <a:ea typeface="Cambria Math" panose="02040503050406030204" pitchFamily="18" charset="0"/>
                                </a:rPr>
                                <m:t>1</m:t>
                              </m:r>
                              <m:r>
                                <a:rPr lang="en-US" sz="3200">
                                  <a:latin typeface="Cambria Math" panose="02040503050406030204" pitchFamily="18" charset="0"/>
                                  <a:ea typeface="Cambria Math" panose="02040503050406030204" pitchFamily="18" charset="0"/>
                                </a:rPr>
                                <m:t>−</m:t>
                              </m:r>
                              <m:sSup>
                                <m:sSupPr>
                                  <m:ctrlPr>
                                    <a:rPr lang="en-US" sz="3200" i="1">
                                      <a:latin typeface="Cambria Math" panose="02040503050406030204" pitchFamily="18" charset="0"/>
                                      <a:ea typeface="Cambria Math" panose="02040503050406030204" pitchFamily="18" charset="0"/>
                                    </a:rPr>
                                  </m:ctrlPr>
                                </m:sSupPr>
                                <m:e>
                                  <m:d>
                                    <m:dPr>
                                      <m:ctrlPr>
                                        <a:rPr lang="en-US" sz="3200" i="1">
                                          <a:latin typeface="Cambria Math" panose="02040503050406030204" pitchFamily="18" charset="0"/>
                                          <a:ea typeface="Cambria Math" panose="02040503050406030204" pitchFamily="18" charset="0"/>
                                        </a:rPr>
                                      </m:ctrlPr>
                                    </m:dPr>
                                    <m:e>
                                      <m:r>
                                        <a:rPr lang="en-US" sz="3200">
                                          <a:latin typeface="Cambria Math" panose="02040503050406030204" pitchFamily="18" charset="0"/>
                                          <a:ea typeface="Cambria Math" panose="02040503050406030204" pitchFamily="18" charset="0"/>
                                        </a:rPr>
                                        <m:t>1</m:t>
                                      </m:r>
                                      <m:r>
                                        <a:rPr lang="en-US" sz="320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𝜖</m:t>
                                      </m:r>
                                    </m:e>
                                  </m:d>
                                </m:e>
                                <m:sup>
                                  <m:r>
                                    <a:rPr lang="en-US" sz="3200" i="1">
                                      <a:latin typeface="Cambria Math" panose="02040503050406030204" pitchFamily="18" charset="0"/>
                                      <a:ea typeface="Cambria Math" panose="02040503050406030204" pitchFamily="18" charset="0"/>
                                    </a:rPr>
                                    <m:t>𝑛</m:t>
                                  </m:r>
                                </m:sup>
                              </m:sSup>
                            </m:e>
                          </m:d>
                        </m:den>
                      </m:f>
                    </m:oMath>
                  </m:oMathPara>
                </a14:m>
                <a:endParaRPr lang="en-US" sz="3200" dirty="0"/>
              </a:p>
            </p:txBody>
          </p:sp>
        </mc:Choice>
        <mc:Fallback xmlns="">
          <p:sp>
            <p:nvSpPr>
              <p:cNvPr id="19" name="Rectangle 18"/>
              <p:cNvSpPr>
                <a:spLocks noRot="1" noChangeAspect="1" noMove="1" noResize="1" noEditPoints="1" noAdjustHandles="1" noChangeArrowheads="1" noChangeShapeType="1" noTextEdit="1"/>
              </p:cNvSpPr>
              <p:nvPr/>
            </p:nvSpPr>
            <p:spPr>
              <a:xfrm>
                <a:off x="5327093" y="5064667"/>
                <a:ext cx="3965637" cy="111767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51459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Parameter: Maximum Number of Trials (N) &amp; Confidence (p) (Continue</a:t>
            </a:r>
            <a:r>
              <a:rPr lang="en-US" dirty="0" smtClean="0"/>
              <a:t>)</a:t>
            </a:r>
            <a:endParaRPr lang="en-US" dirty="0"/>
          </a:p>
        </p:txBody>
      </p:sp>
      <p:pic>
        <p:nvPicPr>
          <p:cNvPr id="5" name="Picture 4"/>
          <p:cNvPicPr>
            <a:picLocks noChangeAspect="1"/>
          </p:cNvPicPr>
          <p:nvPr/>
        </p:nvPicPr>
        <p:blipFill>
          <a:blip r:embed="rId2"/>
          <a:stretch>
            <a:fillRect/>
          </a:stretch>
        </p:blipFill>
        <p:spPr>
          <a:xfrm>
            <a:off x="158448" y="1313800"/>
            <a:ext cx="6051178" cy="4572000"/>
          </a:xfrm>
          <a:prstGeom prst="rect">
            <a:avLst/>
          </a:prstGeom>
        </p:spPr>
      </p:pic>
      <p:pic>
        <p:nvPicPr>
          <p:cNvPr id="6" name="Picture 5"/>
          <p:cNvPicPr>
            <a:picLocks noChangeAspect="1"/>
          </p:cNvPicPr>
          <p:nvPr/>
        </p:nvPicPr>
        <p:blipFill>
          <a:blip r:embed="rId3"/>
          <a:stretch>
            <a:fillRect/>
          </a:stretch>
        </p:blipFill>
        <p:spPr>
          <a:xfrm>
            <a:off x="5994098" y="1313800"/>
            <a:ext cx="6051178" cy="4572000"/>
          </a:xfrm>
          <a:prstGeom prst="rect">
            <a:avLst/>
          </a:prstGeom>
        </p:spPr>
      </p:pic>
    </p:spTree>
    <p:extLst>
      <p:ext uri="{BB962C8B-B14F-4D97-AF65-F5344CB8AC3E}">
        <p14:creationId xmlns:p14="http://schemas.microsoft.com/office/powerpoint/2010/main" val="217047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How to Use a Confidence (p) Parameter in the Program (MATLAB)</a:t>
            </a:r>
            <a:endParaRPr lang="en-US" dirty="0"/>
          </a:p>
        </p:txBody>
      </p:sp>
      <p:pic>
        <p:nvPicPr>
          <p:cNvPr id="5" name="Picture 4"/>
          <p:cNvPicPr>
            <a:picLocks noChangeAspect="1"/>
          </p:cNvPicPr>
          <p:nvPr/>
        </p:nvPicPr>
        <p:blipFill>
          <a:blip r:embed="rId2"/>
          <a:stretch>
            <a:fillRect/>
          </a:stretch>
        </p:blipFill>
        <p:spPr>
          <a:xfrm>
            <a:off x="241299" y="1253068"/>
            <a:ext cx="6937155" cy="5096932"/>
          </a:xfrm>
          <a:prstGeom prst="rect">
            <a:avLst/>
          </a:prstGeom>
        </p:spPr>
      </p:pic>
      <p:sp>
        <p:nvSpPr>
          <p:cNvPr id="6" name="Rectangle 5"/>
          <p:cNvSpPr/>
          <p:nvPr/>
        </p:nvSpPr>
        <p:spPr>
          <a:xfrm>
            <a:off x="1181100" y="4699000"/>
            <a:ext cx="4425950" cy="3619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728797" y="4555427"/>
            <a:ext cx="1446953" cy="506292"/>
          </a:xfrm>
          <a:prstGeom prst="rect">
            <a:avLst/>
          </a:prstGeom>
        </p:spPr>
        <p:txBody>
          <a:bodyPr wrap="square">
            <a:spAutoFit/>
          </a:bodyPr>
          <a:lstStyle/>
          <a:p>
            <a:pPr>
              <a:lnSpc>
                <a:spcPct val="150000"/>
              </a:lnSpc>
            </a:pPr>
            <a:r>
              <a:rPr lang="en-US" sz="2000" b="1" dirty="0" smtClean="0"/>
              <a:t>Early stop?</a:t>
            </a:r>
            <a:endParaRPr lang="en-US" sz="2000" b="1" dirty="0"/>
          </a:p>
        </p:txBody>
      </p:sp>
    </p:spTree>
    <p:extLst>
      <p:ext uri="{BB962C8B-B14F-4D97-AF65-F5344CB8AC3E}">
        <p14:creationId xmlns:p14="http://schemas.microsoft.com/office/powerpoint/2010/main" val="3698547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Advantages and Disadvantage</a:t>
            </a:r>
            <a:endParaRPr lang="en-US" dirty="0"/>
          </a:p>
        </p:txBody>
      </p:sp>
      <p:sp>
        <p:nvSpPr>
          <p:cNvPr id="5" name="Rectangle 4"/>
          <p:cNvSpPr/>
          <p:nvPr/>
        </p:nvSpPr>
        <p:spPr>
          <a:xfrm>
            <a:off x="241300" y="1046351"/>
            <a:ext cx="11574780" cy="5078313"/>
          </a:xfrm>
          <a:prstGeom prst="rect">
            <a:avLst/>
          </a:prstGeom>
        </p:spPr>
        <p:txBody>
          <a:bodyPr wrap="square">
            <a:spAutoFit/>
          </a:bodyPr>
          <a:lstStyle/>
          <a:p>
            <a:r>
              <a:rPr lang="en-US" dirty="0">
                <a:solidFill>
                  <a:srgbClr val="222222"/>
                </a:solidFill>
                <a:latin typeface="Arial" panose="020B0604020202020204" pitchFamily="34" charset="0"/>
              </a:rPr>
              <a:t>An advantage of RANSAC is its ability to do </a:t>
            </a:r>
            <a:r>
              <a:rPr lang="en-US" dirty="0">
                <a:solidFill>
                  <a:srgbClr val="0B0080"/>
                </a:solidFill>
                <a:latin typeface="Arial" panose="020B0604020202020204" pitchFamily="34" charset="0"/>
                <a:hlinkClick r:id="rId2" tooltip="Robust statistics"/>
              </a:rPr>
              <a:t>robust estimation</a:t>
            </a:r>
            <a:r>
              <a:rPr lang="en-US" baseline="30000" dirty="0">
                <a:solidFill>
                  <a:srgbClr val="0B0080"/>
                </a:solidFill>
                <a:latin typeface="Arial" panose="020B0604020202020204" pitchFamily="34" charset="0"/>
                <a:hlinkClick r:id="rId3"/>
              </a:rPr>
              <a:t>[2]</a:t>
            </a:r>
            <a:r>
              <a:rPr lang="en-US" dirty="0">
                <a:solidFill>
                  <a:srgbClr val="222222"/>
                </a:solidFill>
                <a:latin typeface="Arial" panose="020B0604020202020204" pitchFamily="34" charset="0"/>
              </a:rPr>
              <a:t> of the model parameters, i.e., it can estimate the parameters </a:t>
            </a:r>
            <a:r>
              <a:rPr lang="en-US" b="1" u="sng" dirty="0">
                <a:solidFill>
                  <a:srgbClr val="FF0000"/>
                </a:solidFill>
                <a:latin typeface="Arial" panose="020B0604020202020204" pitchFamily="34" charset="0"/>
              </a:rPr>
              <a:t>with a high degree of accuracy even when a significant number of </a:t>
            </a:r>
            <a:r>
              <a:rPr lang="en-US" b="1" u="sng" dirty="0">
                <a:solidFill>
                  <a:srgbClr val="FF0000"/>
                </a:solidFill>
                <a:latin typeface="Arial" panose="020B0604020202020204" pitchFamily="34" charset="0"/>
                <a:hlinkClick r:id="rId4" tooltip="Outlier"/>
              </a:rPr>
              <a:t>outliers</a:t>
            </a:r>
            <a:r>
              <a:rPr lang="en-US" b="1" u="sng" dirty="0">
                <a:solidFill>
                  <a:srgbClr val="FF0000"/>
                </a:solidFill>
                <a:latin typeface="Arial" panose="020B0604020202020204" pitchFamily="34" charset="0"/>
              </a:rPr>
              <a:t> are present in the data set</a:t>
            </a:r>
            <a:r>
              <a:rPr lang="en-US" dirty="0">
                <a:solidFill>
                  <a:srgbClr val="222222"/>
                </a:solidFill>
                <a:latin typeface="Arial" panose="020B0604020202020204" pitchFamily="34" charset="0"/>
              </a:rPr>
              <a:t>. A disadvantage of RANSAC is that there is </a:t>
            </a:r>
            <a:r>
              <a:rPr lang="en-US" b="1" u="sng" dirty="0">
                <a:solidFill>
                  <a:srgbClr val="FF0000"/>
                </a:solidFill>
                <a:latin typeface="Arial" panose="020B0604020202020204" pitchFamily="34" charset="0"/>
              </a:rPr>
              <a:t>no upper bound on the time </a:t>
            </a:r>
            <a:r>
              <a:rPr lang="en-US" dirty="0">
                <a:solidFill>
                  <a:srgbClr val="222222"/>
                </a:solidFill>
                <a:latin typeface="Arial" panose="020B0604020202020204" pitchFamily="34" charset="0"/>
              </a:rPr>
              <a:t>it takes to compute these parameters (except exhaustion). When the number of iterations computed is limited the solution obtained may not be optimal, and it may not even be one that fits the data in a good way. In this way RANSAC offers a trade-off; by computing a greater number of iterations the probability of a reasonable model being produced is increased. Moreover, RANSAC is not always able to find the optimal set even </a:t>
            </a:r>
            <a:r>
              <a:rPr lang="en-US" b="1" u="sng" dirty="0">
                <a:solidFill>
                  <a:srgbClr val="FF0000"/>
                </a:solidFill>
                <a:latin typeface="Arial" panose="020B0604020202020204" pitchFamily="34" charset="0"/>
              </a:rPr>
              <a:t>for moderately contaminated sets and it usually performs badly when the number of inliers is less than 50%. </a:t>
            </a:r>
            <a:r>
              <a:rPr lang="en-US" dirty="0">
                <a:solidFill>
                  <a:srgbClr val="222222"/>
                </a:solidFill>
                <a:latin typeface="Arial" panose="020B0604020202020204" pitchFamily="34" charset="0"/>
              </a:rPr>
              <a:t>Optimal RANSAC </a:t>
            </a:r>
            <a:r>
              <a:rPr lang="en-US" baseline="30000" dirty="0">
                <a:solidFill>
                  <a:srgbClr val="0B0080"/>
                </a:solidFill>
                <a:latin typeface="Arial" panose="020B0604020202020204" pitchFamily="34" charset="0"/>
                <a:hlinkClick r:id="rId5"/>
              </a:rPr>
              <a:t>[3]</a:t>
            </a:r>
            <a:r>
              <a:rPr lang="en-US" dirty="0">
                <a:solidFill>
                  <a:srgbClr val="222222"/>
                </a:solidFill>
                <a:latin typeface="Arial" panose="020B0604020202020204" pitchFamily="34" charset="0"/>
              </a:rPr>
              <a:t> was proposed to handle both these problems and is capable of finding the optimal set for heavily contaminated sets, even for an inlier ratio under 5%. Another disadvantage of RANSAC is that it requires the setting of </a:t>
            </a:r>
            <a:r>
              <a:rPr lang="en-US" b="1" u="sng" dirty="0">
                <a:solidFill>
                  <a:srgbClr val="FF0000"/>
                </a:solidFill>
                <a:latin typeface="Arial" panose="020B0604020202020204" pitchFamily="34" charset="0"/>
              </a:rPr>
              <a:t>problem-specific thresholds</a:t>
            </a:r>
            <a:r>
              <a:rPr lang="en-US" b="1" u="sng" dirty="0" smtClean="0">
                <a:solidFill>
                  <a:srgbClr val="FF0000"/>
                </a:solidFill>
                <a:latin typeface="Arial" panose="020B0604020202020204" pitchFamily="34" charset="0"/>
              </a:rPr>
              <a:t>.</a:t>
            </a:r>
          </a:p>
          <a:p>
            <a:endParaRPr lang="en-US" b="1" u="sng" dirty="0">
              <a:solidFill>
                <a:srgbClr val="FF0000"/>
              </a:solidFill>
              <a:latin typeface="Arial" panose="020B0604020202020204" pitchFamily="34" charset="0"/>
            </a:endParaRPr>
          </a:p>
          <a:p>
            <a:r>
              <a:rPr lang="en-US" dirty="0">
                <a:solidFill>
                  <a:srgbClr val="222222"/>
                </a:solidFill>
                <a:latin typeface="Arial" panose="020B0604020202020204" pitchFamily="34" charset="0"/>
              </a:rPr>
              <a:t>RANSAC can only estimate one model for a particular data set. As for any one-model approach when two (or more) model instances exist, RANSAC may fail to find either one. The </a:t>
            </a:r>
            <a:r>
              <a:rPr lang="en-US" dirty="0">
                <a:solidFill>
                  <a:srgbClr val="0B0080"/>
                </a:solidFill>
                <a:latin typeface="Arial" panose="020B0604020202020204" pitchFamily="34" charset="0"/>
                <a:hlinkClick r:id="rId6" tooltip="Hough transform"/>
              </a:rPr>
              <a:t>Hough transform</a:t>
            </a:r>
            <a:r>
              <a:rPr lang="en-US" dirty="0">
                <a:solidFill>
                  <a:srgbClr val="222222"/>
                </a:solidFill>
                <a:latin typeface="Arial" panose="020B0604020202020204" pitchFamily="34" charset="0"/>
              </a:rPr>
              <a:t> is one alternative robust estimation technique that may be useful when more than one model instance is present. Another approach for multi model fitting is known as PEARL,</a:t>
            </a:r>
            <a:r>
              <a:rPr lang="en-US" baseline="30000" dirty="0">
                <a:solidFill>
                  <a:srgbClr val="0B0080"/>
                </a:solidFill>
                <a:latin typeface="Arial" panose="020B0604020202020204" pitchFamily="34" charset="0"/>
                <a:hlinkClick r:id="rId7"/>
              </a:rPr>
              <a:t>[4]</a:t>
            </a:r>
            <a:r>
              <a:rPr lang="en-US" dirty="0">
                <a:solidFill>
                  <a:srgbClr val="222222"/>
                </a:solidFill>
                <a:latin typeface="Arial" panose="020B0604020202020204" pitchFamily="34" charset="0"/>
              </a:rPr>
              <a:t> which combines model sampling from data points as in RANSAC with iterative re-estimation of inliers and the multi-model fitting being formulated as an optimization problem with a global energy functional describing the quality of the overall solution.</a:t>
            </a:r>
            <a:endParaRPr lang="en-US" b="0" i="0" dirty="0">
              <a:solidFill>
                <a:srgbClr val="222222"/>
              </a:solidFill>
              <a:effectLst/>
              <a:latin typeface="Arial" panose="020B0604020202020204" pitchFamily="34" charset="0"/>
            </a:endParaRPr>
          </a:p>
        </p:txBody>
      </p:sp>
      <p:sp>
        <p:nvSpPr>
          <p:cNvPr id="6" name="Rectangle 5"/>
          <p:cNvSpPr/>
          <p:nvPr/>
        </p:nvSpPr>
        <p:spPr>
          <a:xfrm>
            <a:off x="5384119" y="6275765"/>
            <a:ext cx="5675721" cy="369332"/>
          </a:xfrm>
          <a:prstGeom prst="rect">
            <a:avLst/>
          </a:prstGeom>
        </p:spPr>
        <p:txBody>
          <a:bodyPr wrap="none">
            <a:spAutoFit/>
          </a:bodyPr>
          <a:lstStyle/>
          <a:p>
            <a:r>
              <a:rPr lang="en-US" dirty="0">
                <a:hlinkClick r:id="rId8"/>
              </a:rPr>
              <a:t>https://</a:t>
            </a:r>
            <a:r>
              <a:rPr lang="en-US" dirty="0" smtClean="0">
                <a:hlinkClick r:id="rId8"/>
              </a:rPr>
              <a:t>en.wikipedia.org/wiki/Random_sample_consensus</a:t>
            </a:r>
            <a:r>
              <a:rPr lang="en-US" dirty="0" smtClean="0"/>
              <a:t> </a:t>
            </a:r>
            <a:endParaRPr lang="en-US" dirty="0"/>
          </a:p>
        </p:txBody>
      </p:sp>
    </p:spTree>
    <p:extLst>
      <p:ext uri="{BB962C8B-B14F-4D97-AF65-F5344CB8AC3E}">
        <p14:creationId xmlns:p14="http://schemas.microsoft.com/office/powerpoint/2010/main" val="2892825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Application: Ellipse Fitting  and Polynomial Fitting</a:t>
            </a:r>
            <a:endParaRPr lang="en-US" dirty="0"/>
          </a:p>
        </p:txBody>
      </p:sp>
      <p:pic>
        <p:nvPicPr>
          <p:cNvPr id="8196" name="Picture 4" descr="noisyEllip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1489143"/>
            <a:ext cx="5650801" cy="408298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43354" y="5795198"/>
            <a:ext cx="3605089" cy="369332"/>
          </a:xfrm>
          <a:prstGeom prst="rect">
            <a:avLst/>
          </a:prstGeom>
        </p:spPr>
        <p:txBody>
          <a:bodyPr wrap="none">
            <a:spAutoFit/>
          </a:bodyPr>
          <a:lstStyle/>
          <a:p>
            <a:r>
              <a:rPr lang="en-US" dirty="0">
                <a:hlinkClick r:id="rId3"/>
              </a:rPr>
              <a:t>https://</a:t>
            </a:r>
            <a:r>
              <a:rPr lang="en-US" dirty="0" smtClean="0">
                <a:hlinkClick r:id="rId3"/>
              </a:rPr>
              <a:t>github.com/seisgo/EllipseFit</a:t>
            </a:r>
            <a:r>
              <a:rPr lang="en-US" dirty="0" smtClean="0"/>
              <a:t> </a:t>
            </a:r>
            <a:endParaRPr lang="en-US" dirty="0"/>
          </a:p>
        </p:txBody>
      </p:sp>
      <p:pic>
        <p:nvPicPr>
          <p:cNvPr id="8198" name="Picture 6" descr="https://www.mathworks.com/help/examples/vision/win64/FitParabolaToNoisyDataUsingRANSACExample_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5350" y="1309687"/>
            <a:ext cx="5334000" cy="40005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15000" y="5656698"/>
            <a:ext cx="6096000" cy="646331"/>
          </a:xfrm>
          <a:prstGeom prst="rect">
            <a:avLst/>
          </a:prstGeom>
        </p:spPr>
        <p:txBody>
          <a:bodyPr>
            <a:spAutoFit/>
          </a:bodyPr>
          <a:lstStyle/>
          <a:p>
            <a:r>
              <a:rPr lang="en-US" dirty="0">
                <a:hlinkClick r:id="rId5"/>
              </a:rPr>
              <a:t>https://</a:t>
            </a:r>
            <a:r>
              <a:rPr lang="en-US" dirty="0" smtClean="0">
                <a:hlinkClick r:id="rId5"/>
              </a:rPr>
              <a:t>www.mathworks.com/help/vision/ref/fitpolynomialransac.html</a:t>
            </a:r>
            <a:r>
              <a:rPr lang="en-US" dirty="0" smtClean="0"/>
              <a:t> </a:t>
            </a:r>
            <a:endParaRPr lang="en-US" dirty="0"/>
          </a:p>
        </p:txBody>
      </p:sp>
    </p:spTree>
    <p:extLst>
      <p:ext uri="{BB962C8B-B14F-4D97-AF65-F5344CB8AC3E}">
        <p14:creationId xmlns:p14="http://schemas.microsoft.com/office/powerpoint/2010/main" val="2802595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0"/>
          </p:nvPr>
        </p:nvSpPr>
        <p:spPr>
          <a:xfrm>
            <a:off x="241300" y="6646"/>
            <a:ext cx="11727180" cy="684233"/>
          </a:xfrm>
        </p:spPr>
        <p:txBody>
          <a:bodyPr/>
          <a:lstStyle/>
          <a:p>
            <a:r>
              <a:rPr lang="en-US" dirty="0" smtClean="0"/>
              <a:t>(Review) Point Correspondences for Estimating a </a:t>
            </a:r>
            <a:r>
              <a:rPr lang="en-US" dirty="0" err="1" smtClean="0"/>
              <a:t>Homography</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589572" y="1061231"/>
                <a:ext cx="4494530" cy="1281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sSubSup>
                                  <m:sSubSupPr>
                                    <m:ctrlPr>
                                      <a:rPr lang="en-US" sz="2400" i="1" smtClean="0">
                                        <a:latin typeface="Cambria Math" panose="02040503050406030204" pitchFamily="18" charset="0"/>
                                        <a:cs typeface="Arial" pitchFamily="34" charset="0"/>
                                      </a:rPr>
                                    </m:ctrlPr>
                                  </m:sSubSupPr>
                                  <m:e>
                                    <m:r>
                                      <a:rPr lang="en-US" sz="2400" b="0" i="1" smtClean="0">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1</m:t>
                                    </m:r>
                                  </m:sub>
                                  <m:sup>
                                    <m:r>
                                      <a:rPr lang="en-US" sz="2400" b="0" i="1" smtClean="0">
                                        <a:latin typeface="Cambria Math" panose="02040503050406030204" pitchFamily="18" charset="0"/>
                                        <a:cs typeface="Arial" pitchFamily="34" charset="0"/>
                                      </a:rPr>
                                      <m:t>′</m:t>
                                    </m:r>
                                  </m:sup>
                                </m:sSubSup>
                              </m:e>
                            </m:mr>
                            <m:mr>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2</m:t>
                                    </m:r>
                                  </m:sub>
                                  <m:sup>
                                    <m:r>
                                      <a:rPr lang="en-US" sz="2400" i="1">
                                        <a:latin typeface="Cambria Math" panose="02040503050406030204" pitchFamily="18" charset="0"/>
                                        <a:cs typeface="Arial" pitchFamily="34" charset="0"/>
                                      </a:rPr>
                                      <m:t>′</m:t>
                                    </m:r>
                                  </m:sup>
                                </m:sSubSup>
                              </m:e>
                            </m:mr>
                            <m:mr>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3</m:t>
                                    </m:r>
                                  </m:sub>
                                  <m:sup>
                                    <m:r>
                                      <a:rPr lang="en-US" sz="2400" i="1">
                                        <a:latin typeface="Cambria Math" panose="02040503050406030204" pitchFamily="18" charset="0"/>
                                        <a:cs typeface="Arial" pitchFamily="34" charset="0"/>
                                      </a:rPr>
                                      <m:t>′</m:t>
                                    </m:r>
                                  </m:sup>
                                </m:sSubSup>
                              </m:e>
                            </m:mr>
                          </m:m>
                        </m:e>
                      </m:d>
                      <m:r>
                        <a:rPr lang="en-US" sz="2400" b="0" i="1" smtClean="0">
                          <a:latin typeface="Cambria Math" panose="02040503050406030204" pitchFamily="18" charset="0"/>
                          <a:ea typeface="Cambria Math" panose="02040503050406030204" pitchFamily="18" charset="0"/>
                          <a:cs typeface="Arial" pitchFamily="34" charset="0"/>
                        </a:rPr>
                        <m:t>≅</m:t>
                      </m:r>
                      <m:d>
                        <m:dPr>
                          <m:begChr m:val="["/>
                          <m:endChr m:val="]"/>
                          <m:ctrlPr>
                            <a:rPr lang="en-US" sz="2400" i="1">
                              <a:latin typeface="Cambria Math" panose="02040503050406030204" pitchFamily="18" charset="0"/>
                              <a:cs typeface="Arial" pitchFamily="34" charset="0"/>
                            </a:rPr>
                          </m:ctrlPr>
                        </m:dPr>
                        <m:e>
                          <m:m>
                            <m:mPr>
                              <m:mcs>
                                <m:mc>
                                  <m:mcPr>
                                    <m:count m:val="3"/>
                                    <m:mcJc m:val="center"/>
                                  </m:mcPr>
                                </m:mc>
                              </m:mcs>
                              <m:ctrlPr>
                                <a:rPr lang="en-US" sz="2400" i="1">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33</m:t>
                                    </m:r>
                                  </m:sub>
                                </m:sSub>
                              </m:e>
                            </m:mr>
                          </m:m>
                        </m:e>
                      </m:d>
                      <m:d>
                        <m:dPr>
                          <m:ctrlPr>
                            <a:rPr lang="en-US" sz="2400" i="1">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sSub>
                                  <m:sSubPr>
                                    <m:ctrlPr>
                                      <a:rPr lang="en-US" sz="2400" i="1" smtClean="0">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1</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2</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b="0" i="1" smtClean="0">
                                        <a:latin typeface="Cambria Math" panose="02040503050406030204" pitchFamily="18" charset="0"/>
                                        <a:cs typeface="Arial" pitchFamily="34" charset="0"/>
                                      </a:rPr>
                                      <m:t>3</m:t>
                                    </m:r>
                                  </m:sub>
                                </m:sSub>
                              </m:e>
                            </m:mr>
                          </m:m>
                        </m:e>
                      </m:d>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589572" y="1061231"/>
                <a:ext cx="4494530" cy="12813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838751" y="1253402"/>
                <a:ext cx="4494530" cy="1281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r>
                                  <a:rPr lang="en-US" sz="2400" b="0" i="1" smtClean="0">
                                    <a:latin typeface="Cambria Math" panose="02040503050406030204" pitchFamily="18" charset="0"/>
                                    <a:cs typeface="Arial" pitchFamily="34" charset="0"/>
                                  </a:rPr>
                                  <m:t>𝑥</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𝑦</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1</m:t>
                                </m:r>
                              </m:e>
                            </m:mr>
                          </m:m>
                        </m:e>
                      </m:d>
                      <m:r>
                        <a:rPr lang="en-US" sz="2400" i="1">
                          <a:latin typeface="Cambria Math" panose="02040503050406030204" pitchFamily="18" charset="0"/>
                          <a:ea typeface="Cambria Math" panose="02040503050406030204" pitchFamily="18" charset="0"/>
                          <a:cs typeface="Arial" pitchFamily="34" charset="0"/>
                        </a:rPr>
                        <m:t>≅</m:t>
                      </m:r>
                      <m:d>
                        <m:dPr>
                          <m:begChr m:val="["/>
                          <m:endChr m:val="]"/>
                          <m:ctrlPr>
                            <a:rPr lang="en-US" sz="2400" i="1">
                              <a:latin typeface="Cambria Math" panose="02040503050406030204" pitchFamily="18" charset="0"/>
                              <a:cs typeface="Arial" pitchFamily="34" charset="0"/>
                            </a:rPr>
                          </m:ctrlPr>
                        </m:dPr>
                        <m:e>
                          <m:m>
                            <m:mPr>
                              <m:mcs>
                                <m:mc>
                                  <m:mcPr>
                                    <m:count m:val="3"/>
                                    <m:mcJc m:val="center"/>
                                  </m:mcPr>
                                </m:mc>
                              </m:mcs>
                              <m:ctrlPr>
                                <a:rPr lang="en-US" sz="2400" i="1">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2</m:t>
                                    </m:r>
                                    <m:r>
                                      <a:rPr lang="en-US" sz="2400" i="1">
                                        <a:latin typeface="Cambria Math" panose="02040503050406030204" pitchFamily="18" charset="0"/>
                                        <a:cs typeface="Arial" pitchFamily="34" charset="0"/>
                                      </a:rPr>
                                      <m:t>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m:t>
                                    </m:r>
                                    <m:r>
                                      <a:rPr lang="en-US" sz="2400" i="1">
                                        <a:latin typeface="Cambria Math" panose="02040503050406030204" pitchFamily="18" charset="0"/>
                                        <a:cs typeface="Arial" pitchFamily="34" charset="0"/>
                                      </a:rPr>
                                      <m:t>1</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32</m:t>
                                    </m:r>
                                  </m:sub>
                                </m:sSub>
                              </m:e>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b="0" i="1" smtClean="0">
                                        <a:latin typeface="Cambria Math" panose="02040503050406030204" pitchFamily="18" charset="0"/>
                                        <a:cs typeface="Arial" pitchFamily="34" charset="0"/>
                                      </a:rPr>
                                      <m:t>33</m:t>
                                    </m:r>
                                  </m:sub>
                                </m:sSub>
                              </m:e>
                            </m:mr>
                          </m:m>
                        </m:e>
                      </m:d>
                      <m:d>
                        <m:dPr>
                          <m:ctrlPr>
                            <a:rPr lang="en-US" sz="2400" i="1">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r>
                                  <a:rPr lang="en-US" sz="2400" i="1" smtClean="0">
                                    <a:latin typeface="Cambria Math" panose="02040503050406030204" pitchFamily="18" charset="0"/>
                                    <a:cs typeface="Arial" pitchFamily="34" charset="0"/>
                                  </a:rPr>
                                  <m:t>𝑥</m:t>
                                </m:r>
                              </m:e>
                            </m:mr>
                            <m:mr>
                              <m:e>
                                <m:r>
                                  <a:rPr lang="en-US" sz="2400" i="1" smtClean="0">
                                    <a:latin typeface="Cambria Math" panose="02040503050406030204" pitchFamily="18" charset="0"/>
                                    <a:cs typeface="Arial" pitchFamily="34" charset="0"/>
                                  </a:rPr>
                                  <m:t>𝑦</m:t>
                                </m:r>
                              </m:e>
                            </m:mr>
                            <m:mr>
                              <m:e>
                                <m:r>
                                  <a:rPr lang="en-US" sz="2400" i="1" smtClean="0">
                                    <a:latin typeface="Cambria Math" panose="02040503050406030204" pitchFamily="18" charset="0"/>
                                    <a:cs typeface="Arial" pitchFamily="34" charset="0"/>
                                  </a:rPr>
                                  <m:t>1</m:t>
                                </m:r>
                              </m:e>
                            </m:mr>
                          </m:m>
                        </m:e>
                      </m:d>
                    </m:oMath>
                  </m:oMathPara>
                </a14:m>
                <a:endParaRPr lang="en-US" sz="2400" dirty="0"/>
              </a:p>
            </p:txBody>
          </p:sp>
        </mc:Choice>
        <mc:Fallback xmlns="">
          <p:sp>
            <p:nvSpPr>
              <p:cNvPr id="7" name="Rectangle 6"/>
              <p:cNvSpPr>
                <a:spLocks noRot="1" noChangeAspect="1" noMove="1" noResize="1" noEditPoints="1" noAdjustHandles="1" noChangeArrowheads="1" noChangeShapeType="1" noTextEdit="1"/>
              </p:cNvSpPr>
              <p:nvPr/>
            </p:nvSpPr>
            <p:spPr>
              <a:xfrm>
                <a:off x="5838751" y="1253402"/>
                <a:ext cx="4494530" cy="12813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29937" y="2712959"/>
                <a:ext cx="4494530" cy="12813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r>
                                  <a:rPr lang="en-US" sz="2400" b="0" i="1" smtClean="0">
                                    <a:latin typeface="Cambria Math" panose="02040503050406030204" pitchFamily="18" charset="0"/>
                                    <a:cs typeface="Arial" pitchFamily="34" charset="0"/>
                                  </a:rPr>
                                  <m:t>𝑥</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𝑦</m:t>
                                </m:r>
                                <m:r>
                                  <a:rPr lang="en-US" sz="2400" b="0" i="1" smtClean="0">
                                    <a:latin typeface="Cambria Math" panose="02040503050406030204" pitchFamily="18" charset="0"/>
                                    <a:cs typeface="Arial" pitchFamily="34" charset="0"/>
                                  </a:rPr>
                                  <m:t>′</m:t>
                                </m:r>
                              </m:e>
                            </m:mr>
                            <m:mr>
                              <m:e>
                                <m:r>
                                  <a:rPr lang="en-US" sz="2400" b="0" i="1" smtClean="0">
                                    <a:latin typeface="Cambria Math" panose="02040503050406030204" pitchFamily="18" charset="0"/>
                                    <a:cs typeface="Arial" pitchFamily="34" charset="0"/>
                                  </a:rPr>
                                  <m:t>1</m:t>
                                </m:r>
                              </m:e>
                            </m:mr>
                          </m:m>
                        </m:e>
                      </m:d>
                      <m:r>
                        <a:rPr lang="en-US" sz="2400" i="1">
                          <a:latin typeface="Cambria Math" panose="02040503050406030204" pitchFamily="18" charset="0"/>
                          <a:ea typeface="Cambria Math" panose="02040503050406030204" pitchFamily="18" charset="0"/>
                          <a:cs typeface="Arial" pitchFamily="34" charset="0"/>
                        </a:rPr>
                        <m:t>≅</m:t>
                      </m:r>
                      <m:d>
                        <m:dPr>
                          <m:ctrlPr>
                            <a:rPr lang="en-US" sz="2400" i="1">
                              <a:latin typeface="Cambria Math" panose="02040503050406030204" pitchFamily="18" charset="0"/>
                              <a:cs typeface="Arial" pitchFamily="34" charset="0"/>
                            </a:rPr>
                          </m:ctrlPr>
                        </m:dPr>
                        <m:e>
                          <m:m>
                            <m:mPr>
                              <m:mcs>
                                <m:mc>
                                  <m:mcPr>
                                    <m:count m:val="1"/>
                                    <m:mcJc m:val="center"/>
                                  </m:mcPr>
                                </m:mc>
                              </m:mcs>
                              <m:ctrlPr>
                                <a:rPr lang="en-US" sz="2400" i="1">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21</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22</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31</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32</m:t>
                                    </m:r>
                                  </m:sub>
                                </m:sSub>
                                <m:r>
                                  <a:rPr lang="en-US" sz="2400" b="0" i="1" smtClean="0">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e>
                            </m:mr>
                          </m:m>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29937" y="2712959"/>
                <a:ext cx="4494530" cy="12813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41300" y="4586679"/>
                <a:ext cx="4494530" cy="199041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𝑥</m:t>
                          </m:r>
                        </m:e>
                        <m:sup>
                          <m:r>
                            <a:rPr lang="en-US" sz="2400" i="1">
                              <a:latin typeface="Cambria Math" panose="02040503050406030204" pitchFamily="18" charset="0"/>
                              <a:cs typeface="Arial" pitchFamily="34" charset="0"/>
                            </a:rPr>
                            <m:t>′</m:t>
                          </m:r>
                        </m:sup>
                      </m:sSup>
                      <m:r>
                        <a:rPr lang="en-US" sz="2400" b="0" i="1"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13</m:t>
                              </m:r>
                            </m:sub>
                          </m:sSub>
                        </m:num>
                        <m:den>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den>
                      </m:f>
                    </m:oMath>
                  </m:oMathPara>
                </a14:m>
                <a:endParaRPr lang="en-US" sz="2400" b="0" i="1" dirty="0" smtClean="0">
                  <a:latin typeface="Cambria Math" panose="02040503050406030204" pitchFamily="18" charset="0"/>
                  <a:cs typeface="Arial" pitchFamily="34" charset="0"/>
                </a:endParaRPr>
              </a:p>
              <a:p>
                <a:endParaRPr lang="en-US" sz="2400" b="0" i="1" dirty="0" smtClean="0">
                  <a:latin typeface="Cambria Math" panose="02040503050406030204" pitchFamily="18" charset="0"/>
                  <a:cs typeface="Arial"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Arial" pitchFamily="34" charset="0"/>
                        </a:rPr>
                        <m:t>𝑦</m:t>
                      </m:r>
                      <m:r>
                        <a:rPr lang="en-US" sz="2400" b="0" i="1"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23</m:t>
                              </m:r>
                            </m:sub>
                          </m:sSub>
                        </m:num>
                        <m:den>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31</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32</m:t>
                              </m:r>
                            </m:sub>
                          </m:sSub>
                          <m:r>
                            <a:rPr lang="en-US" sz="2400" i="1">
                              <a:latin typeface="Cambria Math" panose="02040503050406030204" pitchFamily="18" charset="0"/>
                              <a:cs typeface="Arial" pitchFamily="34" charset="0"/>
                            </a:rPr>
                            <m:t>+</m:t>
                          </m:r>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den>
                      </m:f>
                    </m:oMath>
                  </m:oMathPara>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241300" y="4586679"/>
                <a:ext cx="4494530" cy="199041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520425" y="2712959"/>
                <a:ext cx="10316633" cy="34314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ea typeface="Cambria Math" panose="02040503050406030204" pitchFamily="18" charset="0"/>
                              <a:cs typeface="Arial" pitchFamily="34" charset="0"/>
                            </a:rPr>
                          </m:ctrlPr>
                        </m:dPr>
                        <m:e>
                          <m:m>
                            <m:mPr>
                              <m:mcs>
                                <m:mc>
                                  <m:mcPr>
                                    <m:count m:val="1"/>
                                    <m:mcJc m:val="center"/>
                                  </m:mcPr>
                                </m:mc>
                              </m:mcs>
                              <m:ctrlPr>
                                <a:rPr lang="en-US" sz="2400" b="0" i="1" smtClean="0">
                                  <a:latin typeface="Cambria Math" panose="02040503050406030204" pitchFamily="18" charset="0"/>
                                  <a:ea typeface="Cambria Math" panose="02040503050406030204" pitchFamily="18" charset="0"/>
                                  <a:cs typeface="Arial" pitchFamily="34" charset="0"/>
                                </a:rPr>
                              </m:ctrlPr>
                            </m:mPr>
                            <m:mr>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𝑥</m:t>
                                      </m:r>
                                    </m:e>
                                    <m:e>
                                      <m:r>
                                        <a:rPr lang="en-US" sz="2400" i="1">
                                          <a:latin typeface="Cambria Math" panose="02040503050406030204" pitchFamily="18" charset="0"/>
                                          <a:ea typeface="Cambria Math" panose="02040503050406030204" pitchFamily="18" charset="0"/>
                                          <a:cs typeface="Arial" pitchFamily="34" charset="0"/>
                                        </a:rPr>
                                        <m:t>𝑦</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1</m:t>
                                            </m:r>
                                          </m:e>
                                          <m:e>
                                            <m:r>
                                              <a:rPr lang="en-US" sz="2400" i="1">
                                                <a:latin typeface="Cambria Math" panose="02040503050406030204" pitchFamily="18" charset="0"/>
                                                <a:ea typeface="Cambria Math" panose="02040503050406030204" pitchFamily="18" charset="0"/>
                                                <a:cs typeface="Arial" pitchFamily="34" charset="0"/>
                                              </a:rPr>
                                              <m:t>0</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0</m:t>
                                                  </m:r>
                                                </m:e>
                                                <m:e>
                                                  <m:r>
                                                    <a:rPr lang="en-US" sz="2400" i="1">
                                                      <a:latin typeface="Cambria Math" panose="02040503050406030204" pitchFamily="18" charset="0"/>
                                                      <a:ea typeface="Cambria Math" panose="02040503050406030204" pitchFamily="18" charset="0"/>
                                                      <a:cs typeface="Arial" pitchFamily="34" charset="0"/>
                                                    </a:rPr>
                                                    <m:t>0</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𝑥𝑥</m:t>
                                                        </m:r>
                                                        <m:r>
                                                          <a:rPr lang="en-US" sz="2400" i="1">
                                                            <a:latin typeface="Cambria Math" panose="02040503050406030204" pitchFamily="18" charset="0"/>
                                                            <a:ea typeface="Cambria Math" panose="02040503050406030204" pitchFamily="18" charset="0"/>
                                                            <a:cs typeface="Arial" pitchFamily="34" charset="0"/>
                                                          </a:rPr>
                                                          <m:t>′</m:t>
                                                        </m:r>
                                                      </m:e>
                                                      <m:e>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m:t>
                                                            </m:r>
                                                          </m:e>
                                                          <m:sup>
                                                            <m:r>
                                                              <a:rPr lang="en-US" sz="2400" i="1">
                                                                <a:latin typeface="Cambria Math" panose="02040503050406030204" pitchFamily="18" charset="0"/>
                                                                <a:ea typeface="Cambria Math" panose="02040503050406030204" pitchFamily="18" charset="0"/>
                                                                <a:cs typeface="Arial" pitchFamily="34" charset="0"/>
                                                              </a:rPr>
                                                              <m:t>′</m:t>
                                                            </m:r>
                                                          </m:sup>
                                                        </m:sSup>
                                                        <m:r>
                                                          <a:rPr lang="en-US" sz="2400" i="1">
                                                            <a:latin typeface="Cambria Math" panose="02040503050406030204" pitchFamily="18" charset="0"/>
                                                            <a:ea typeface="Cambria Math" panose="02040503050406030204" pitchFamily="18" charset="0"/>
                                                            <a:cs typeface="Arial" pitchFamily="34" charset="0"/>
                                                          </a:rPr>
                                                          <m:t>𝑦</m:t>
                                                        </m:r>
                                                      </m:e>
                                                      <m:e>
                                                        <m: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m:t>
                                                        </m:r>
                                                        <m:r>
                                                          <a:rPr lang="en-US" sz="2400" i="1">
                                                            <a:latin typeface="Cambria Math" panose="02040503050406030204" pitchFamily="18" charset="0"/>
                                                            <a:ea typeface="Cambria Math" panose="02040503050406030204" pitchFamily="18" charset="0"/>
                                                            <a:cs typeface="Arial" pitchFamily="34" charset="0"/>
                                                          </a:rPr>
                                                          <m:t>′</m:t>
                                                        </m:r>
                                                      </m:e>
                                                    </m:mr>
                                                  </m:m>
                                                </m:e>
                                              </m:mr>
                                            </m:m>
                                          </m:e>
                                        </m:mr>
                                      </m:m>
                                    </m:e>
                                  </m:mr>
                                </m:m>
                              </m:e>
                            </m:mr>
                            <m:mr>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a:rPr lang="en-US" sz="2400" b="0" i="1" smtClean="0">
                                          <a:latin typeface="Cambria Math" panose="02040503050406030204" pitchFamily="18" charset="0"/>
                                          <a:ea typeface="Cambria Math" panose="02040503050406030204" pitchFamily="18" charset="0"/>
                                          <a:cs typeface="Arial" pitchFamily="34" charset="0"/>
                                        </a:rPr>
                                        <m:t>0</m:t>
                                      </m:r>
                                    </m:e>
                                    <m:e>
                                      <m:r>
                                        <a:rPr lang="en-US" sz="2400" b="0" i="1" smtClean="0">
                                          <a:latin typeface="Cambria Math" panose="02040503050406030204" pitchFamily="18" charset="0"/>
                                          <a:ea typeface="Cambria Math" panose="02040503050406030204" pitchFamily="18" charset="0"/>
                                          <a:cs typeface="Arial" pitchFamily="34" charset="0"/>
                                        </a:rPr>
                                        <m:t>0</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a:rPr lang="en-US" sz="2400" b="0" i="1" smtClean="0">
                                                <a:latin typeface="Cambria Math" panose="02040503050406030204" pitchFamily="18" charset="0"/>
                                                <a:ea typeface="Cambria Math" panose="02040503050406030204" pitchFamily="18" charset="0"/>
                                                <a:cs typeface="Arial" pitchFamily="34" charset="0"/>
                                              </a:rPr>
                                              <m:t>0</m:t>
                                            </m:r>
                                          </m:e>
                                          <m:e>
                                            <m:r>
                                              <a:rPr lang="en-US" sz="2400" b="0" i="1" smtClean="0">
                                                <a:latin typeface="Cambria Math" panose="02040503050406030204" pitchFamily="18" charset="0"/>
                                                <a:ea typeface="Cambria Math" panose="02040503050406030204" pitchFamily="18" charset="0"/>
                                                <a:cs typeface="Arial" pitchFamily="34" charset="0"/>
                                              </a:rPr>
                                              <m:t>𝑥</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a:rPr lang="en-US" sz="2400" b="0" i="1" smtClean="0">
                                                      <a:latin typeface="Cambria Math" panose="02040503050406030204" pitchFamily="18" charset="0"/>
                                                      <a:ea typeface="Cambria Math" panose="02040503050406030204" pitchFamily="18" charset="0"/>
                                                      <a:cs typeface="Arial" pitchFamily="34" charset="0"/>
                                                    </a:rPr>
                                                    <m:t>𝑦</m:t>
                                                  </m:r>
                                                </m:e>
                                                <m:e>
                                                  <m:r>
                                                    <a:rPr lang="en-US" sz="2400" b="0" i="1" smtClean="0">
                                                      <a:latin typeface="Cambria Math" panose="02040503050406030204" pitchFamily="18" charset="0"/>
                                                      <a:ea typeface="Cambria Math" panose="02040503050406030204" pitchFamily="18" charset="0"/>
                                                      <a:cs typeface="Arial" pitchFamily="34" charset="0"/>
                                                    </a:rPr>
                                                    <m:t>1</m:t>
                                                  </m:r>
                                                </m:e>
                                                <m:e>
                                                  <m:m>
                                                    <m:mPr>
                                                      <m:mcs>
                                                        <m:mc>
                                                          <m:mcPr>
                                                            <m:count m:val="3"/>
                                                            <m:mcJc m:val="center"/>
                                                          </m:mcPr>
                                                        </m:mc>
                                                      </m:mcs>
                                                      <m:ctrlPr>
                                                        <a:rPr lang="en-US" sz="2400" i="1">
                                                          <a:latin typeface="Cambria Math" panose="02040503050406030204" pitchFamily="18" charset="0"/>
                                                          <a:ea typeface="Cambria Math" panose="02040503050406030204" pitchFamily="18" charset="0"/>
                                                          <a:cs typeface="Arial" pitchFamily="34" charset="0"/>
                                                        </a:rPr>
                                                      </m:ctrlPr>
                                                    </m:mPr>
                                                    <m:mr>
                                                      <m:e>
                                                        <m:r>
                                                          <m:rPr>
                                                            <m:brk m:alnAt="7"/>
                                                          </m:rPr>
                                                          <a:rPr lang="en-US" sz="2400" i="1">
                                                            <a:latin typeface="Cambria Math" panose="02040503050406030204" pitchFamily="18" charset="0"/>
                                                            <a:ea typeface="Cambria Math" panose="02040503050406030204" pitchFamily="18" charset="0"/>
                                                            <a:cs typeface="Arial" pitchFamily="34" charset="0"/>
                                                          </a:rPr>
                                                          <m:t>−</m:t>
                                                        </m:r>
                                                        <m:r>
                                                          <a:rPr lang="en-US" sz="2400" i="1">
                                                            <a:latin typeface="Cambria Math" panose="02040503050406030204" pitchFamily="18" charset="0"/>
                                                            <a:ea typeface="Cambria Math" panose="02040503050406030204" pitchFamily="18" charset="0"/>
                                                            <a:cs typeface="Arial" pitchFamily="34" charset="0"/>
                                                          </a:rPr>
                                                          <m:t>𝑥</m:t>
                                                        </m:r>
                                                        <m:r>
                                                          <a:rPr lang="en-US" sz="2400" b="0" i="1" smtClean="0">
                                                            <a:latin typeface="Cambria Math" panose="02040503050406030204" pitchFamily="18" charset="0"/>
                                                            <a:ea typeface="Cambria Math" panose="02040503050406030204" pitchFamily="18" charset="0"/>
                                                            <a:cs typeface="Arial" pitchFamily="34" charset="0"/>
                                                          </a:rPr>
                                                          <m:t>𝑦</m:t>
                                                        </m:r>
                                                        <m:r>
                                                          <a:rPr lang="en-US" sz="2400" i="1">
                                                            <a:latin typeface="Cambria Math" panose="02040503050406030204" pitchFamily="18" charset="0"/>
                                                            <a:ea typeface="Cambria Math" panose="02040503050406030204" pitchFamily="18" charset="0"/>
                                                            <a:cs typeface="Arial" pitchFamily="34" charset="0"/>
                                                          </a:rPr>
                                                          <m:t>′</m:t>
                                                        </m:r>
                                                      </m:e>
                                                      <m:e>
                                                        <m:sSup>
                                                          <m:sSupPr>
                                                            <m:ctrlPr>
                                                              <a:rPr lang="en-US" sz="2400" i="1">
                                                                <a:latin typeface="Cambria Math" panose="02040503050406030204" pitchFamily="18" charset="0"/>
                                                                <a:ea typeface="Cambria Math" panose="02040503050406030204" pitchFamily="18" charset="0"/>
                                                                <a:cs typeface="Arial" pitchFamily="34" charset="0"/>
                                                              </a:rPr>
                                                            </m:ctrlPr>
                                                          </m:sSupPr>
                                                          <m:e>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𝑦</m:t>
                                                            </m:r>
                                                          </m:e>
                                                          <m:sup>
                                                            <m:r>
                                                              <a:rPr lang="en-US" sz="2400" i="1">
                                                                <a:latin typeface="Cambria Math" panose="02040503050406030204" pitchFamily="18" charset="0"/>
                                                                <a:ea typeface="Cambria Math" panose="02040503050406030204" pitchFamily="18" charset="0"/>
                                                                <a:cs typeface="Arial" pitchFamily="34" charset="0"/>
                                                              </a:rPr>
                                                              <m:t>′</m:t>
                                                            </m:r>
                                                          </m:sup>
                                                        </m:sSup>
                                                        <m:r>
                                                          <a:rPr lang="en-US" sz="2400" i="1">
                                                            <a:latin typeface="Cambria Math" panose="02040503050406030204" pitchFamily="18" charset="0"/>
                                                            <a:ea typeface="Cambria Math" panose="02040503050406030204" pitchFamily="18" charset="0"/>
                                                            <a:cs typeface="Arial" pitchFamily="34" charset="0"/>
                                                          </a:rPr>
                                                          <m:t>𝑦</m:t>
                                                        </m:r>
                                                      </m:e>
                                                      <m:e>
                                                        <m:r>
                                                          <a:rPr lang="en-US" sz="2400" i="1">
                                                            <a:latin typeface="Cambria Math" panose="02040503050406030204" pitchFamily="18" charset="0"/>
                                                            <a:ea typeface="Cambria Math" panose="02040503050406030204" pitchFamily="18" charset="0"/>
                                                            <a:cs typeface="Arial" pitchFamily="34" charset="0"/>
                                                          </a:rPr>
                                                          <m:t>−</m:t>
                                                        </m:r>
                                                        <m:r>
                                                          <a:rPr lang="en-US" sz="2400" b="0" i="1" smtClean="0">
                                                            <a:latin typeface="Cambria Math" panose="02040503050406030204" pitchFamily="18" charset="0"/>
                                                            <a:ea typeface="Cambria Math" panose="02040503050406030204" pitchFamily="18" charset="0"/>
                                                            <a:cs typeface="Arial" pitchFamily="34" charset="0"/>
                                                          </a:rPr>
                                                          <m:t>𝑦</m:t>
                                                        </m:r>
                                                        <m:r>
                                                          <a:rPr lang="en-US" sz="2400" i="1">
                                                            <a:latin typeface="Cambria Math" panose="02040503050406030204" pitchFamily="18" charset="0"/>
                                                            <a:ea typeface="Cambria Math" panose="02040503050406030204" pitchFamily="18" charset="0"/>
                                                            <a:cs typeface="Arial" pitchFamily="34" charset="0"/>
                                                          </a:rPr>
                                                          <m:t>′</m:t>
                                                        </m:r>
                                                      </m:e>
                                                    </m:mr>
                                                  </m:m>
                                                </m:e>
                                              </m:mr>
                                            </m:m>
                                          </m:e>
                                        </m:mr>
                                      </m:m>
                                    </m:e>
                                  </m:mr>
                                </m:m>
                              </m:e>
                            </m:mr>
                          </m:m>
                        </m:e>
                      </m:d>
                      <m:d>
                        <m:dPr>
                          <m:begChr m:val="["/>
                          <m:endChr m:val="]"/>
                          <m:ctrlPr>
                            <a:rPr lang="en-US" sz="2400" i="1" smtClean="0">
                              <a:latin typeface="Cambria Math" panose="02040503050406030204" pitchFamily="18" charset="0"/>
                              <a:cs typeface="Arial" pitchFamily="34" charset="0"/>
                            </a:rPr>
                          </m:ctrlPr>
                        </m:dP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11</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12</m:t>
                                    </m:r>
                                  </m:sub>
                                </m:sSub>
                              </m:e>
                            </m:mr>
                            <m:m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13</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21</m:t>
                                          </m:r>
                                        </m:sub>
                                      </m:sSub>
                                    </m:e>
                                  </m:mr>
                                  <m:m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22</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23</m:t>
                                                </m:r>
                                              </m:sub>
                                            </m:sSub>
                                          </m:e>
                                        </m:mr>
                                        <m:mr>
                                          <m:e>
                                            <m:m>
                                              <m:mPr>
                                                <m:mcs>
                                                  <m:mc>
                                                    <m:mcPr>
                                                      <m:count m:val="1"/>
                                                      <m:mcJc m:val="center"/>
                                                    </m:mcPr>
                                                  </m:mc>
                                                </m:mcs>
                                                <m:ctrlPr>
                                                  <a:rPr lang="en-US" sz="2400" i="1" smtClean="0">
                                                    <a:latin typeface="Cambria Math" panose="02040503050406030204" pitchFamily="18" charset="0"/>
                                                    <a:cs typeface="Arial" pitchFamily="34" charset="0"/>
                                                  </a:rPr>
                                                </m:ctrlPr>
                                              </m:mP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31</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32</m:t>
                                                      </m:r>
                                                    </m:sub>
                                                  </m:sSub>
                                                </m:e>
                                              </m:mr>
                                              <m:mr>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h</m:t>
                                                      </m:r>
                                                    </m:e>
                                                    <m:sub>
                                                      <m:r>
                                                        <a:rPr lang="en-US" sz="2400" i="1">
                                                          <a:latin typeface="Cambria Math" panose="02040503050406030204" pitchFamily="18" charset="0"/>
                                                          <a:cs typeface="Arial" pitchFamily="34" charset="0"/>
                                                        </a:rPr>
                                                        <m:t>33</m:t>
                                                      </m:r>
                                                    </m:sub>
                                                  </m:sSub>
                                                </m:e>
                                              </m:mr>
                                            </m:m>
                                          </m:e>
                                        </m:mr>
                                      </m:m>
                                    </m:e>
                                  </m:mr>
                                </m:m>
                              </m:e>
                            </m:mr>
                          </m:m>
                        </m:e>
                      </m:d>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0</m:t>
                      </m:r>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3520425" y="2712959"/>
                <a:ext cx="10316633" cy="343145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7604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err="1" smtClean="0"/>
              <a:t>Homography</a:t>
            </a:r>
            <a:r>
              <a:rPr lang="en-US" dirty="0" smtClean="0"/>
              <a:t> Estimation</a:t>
            </a:r>
            <a:endParaRPr lang="en-US" dirty="0"/>
          </a:p>
        </p:txBody>
      </p:sp>
      <p:pic>
        <p:nvPicPr>
          <p:cNvPr id="9218" name="Picture 2" descr="Image result for homography ransa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6" y="2038351"/>
            <a:ext cx="5359399" cy="261887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homography rans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975" y="2038351"/>
            <a:ext cx="4790614" cy="2618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49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Line Fitting</a:t>
            </a:r>
            <a:endParaRPr lang="en-US" dirty="0"/>
          </a:p>
        </p:txBody>
      </p:sp>
      <p:cxnSp>
        <p:nvCxnSpPr>
          <p:cNvPr id="5" name="Straight Arrow Connector 4"/>
          <p:cNvCxnSpPr/>
          <p:nvPr/>
        </p:nvCxnSpPr>
        <p:spPr>
          <a:xfrm flipV="1">
            <a:off x="7442200" y="1667933"/>
            <a:ext cx="0" cy="3877734"/>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7442200" y="5528734"/>
            <a:ext cx="3928534" cy="16933"/>
          </a:xfrm>
          <a:prstGeom prst="straightConnector1">
            <a:avLst/>
          </a:prstGeom>
          <a:ln w="381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84480" y="1022805"/>
            <a:ext cx="7579360" cy="671851"/>
          </a:xfrm>
          <a:prstGeom prst="rect">
            <a:avLst/>
          </a:prstGeom>
        </p:spPr>
        <p:txBody>
          <a:bodyPr wrap="square">
            <a:spAutoFit/>
          </a:bodyPr>
          <a:lstStyle/>
          <a:p>
            <a:pPr>
              <a:lnSpc>
                <a:spcPct val="150000"/>
              </a:lnSpc>
            </a:pPr>
            <a:r>
              <a:rPr lang="en-US" sz="2800" dirty="0" smtClean="0"/>
              <a:t>Data (measurement): (</a:t>
            </a:r>
            <a:r>
              <a:rPr lang="en-US" sz="2800" i="1" dirty="0" smtClean="0"/>
              <a:t>x</a:t>
            </a:r>
            <a:r>
              <a:rPr lang="en-US" sz="2800" baseline="-25000" dirty="0" smtClean="0"/>
              <a:t>1</a:t>
            </a:r>
            <a:r>
              <a:rPr lang="en-US" sz="2800" dirty="0"/>
              <a:t>, </a:t>
            </a:r>
            <a:r>
              <a:rPr lang="en-US" sz="2800" i="1" dirty="0"/>
              <a:t>y</a:t>
            </a:r>
            <a:r>
              <a:rPr lang="en-US" sz="2800" baseline="-25000" dirty="0"/>
              <a:t>1</a:t>
            </a:r>
            <a:r>
              <a:rPr lang="en-US" sz="2800" dirty="0"/>
              <a:t>), …, (</a:t>
            </a:r>
            <a:r>
              <a:rPr lang="en-US" sz="2800" i="1" dirty="0" err="1"/>
              <a:t>x</a:t>
            </a:r>
            <a:r>
              <a:rPr lang="en-US" sz="2800" i="1" baseline="-25000" dirty="0" err="1"/>
              <a:t>n</a:t>
            </a:r>
            <a:r>
              <a:rPr lang="en-US" sz="2800" dirty="0"/>
              <a:t>, </a:t>
            </a:r>
            <a:r>
              <a:rPr lang="en-US" sz="2800" i="1" dirty="0" err="1"/>
              <a:t>y</a:t>
            </a:r>
            <a:r>
              <a:rPr lang="en-US" sz="2800" i="1" baseline="-25000" dirty="0" err="1"/>
              <a:t>n</a:t>
            </a:r>
            <a:r>
              <a:rPr lang="en-US" sz="2800" dirty="0" smtClean="0"/>
              <a:t>)</a:t>
            </a:r>
            <a:endParaRPr lang="en-US" sz="2800" dirty="0"/>
          </a:p>
        </p:txBody>
      </p:sp>
      <p:sp>
        <p:nvSpPr>
          <p:cNvPr id="10" name="Rectangle 9"/>
          <p:cNvSpPr/>
          <p:nvPr/>
        </p:nvSpPr>
        <p:spPr>
          <a:xfrm>
            <a:off x="284480" y="2126380"/>
            <a:ext cx="6096000" cy="738664"/>
          </a:xfrm>
          <a:prstGeom prst="rect">
            <a:avLst/>
          </a:prstGeom>
        </p:spPr>
        <p:txBody>
          <a:bodyPr>
            <a:spAutoFit/>
          </a:bodyPr>
          <a:lstStyle/>
          <a:p>
            <a:pPr>
              <a:lnSpc>
                <a:spcPct val="150000"/>
              </a:lnSpc>
            </a:pPr>
            <a:r>
              <a:rPr lang="en-US" sz="2800" b="1" dirty="0" smtClean="0">
                <a:solidFill>
                  <a:srgbClr val="FF0000"/>
                </a:solidFill>
              </a:rPr>
              <a:t>Known</a:t>
            </a:r>
            <a:r>
              <a:rPr lang="en-US" sz="2800" dirty="0" smtClean="0"/>
              <a:t> model: </a:t>
            </a:r>
            <a:r>
              <a:rPr lang="en-US" sz="2800" dirty="0"/>
              <a:t>Line (</a:t>
            </a:r>
            <a:r>
              <a:rPr lang="en-US" sz="2800" i="1" dirty="0" err="1"/>
              <a:t>y</a:t>
            </a:r>
            <a:r>
              <a:rPr lang="en-US" sz="2800" i="1" baseline="-25000" dirty="0" err="1"/>
              <a:t>i</a:t>
            </a:r>
            <a:r>
              <a:rPr lang="en-US" sz="2800" i="1" dirty="0"/>
              <a:t> = m</a:t>
            </a:r>
            <a:r>
              <a:rPr lang="en-US" sz="1600" i="1" dirty="0"/>
              <a:t> </a:t>
            </a:r>
            <a:r>
              <a:rPr lang="en-US" sz="2800" i="1" dirty="0"/>
              <a:t>x</a:t>
            </a:r>
            <a:r>
              <a:rPr lang="en-US" sz="2800" i="1" baseline="-25000" dirty="0"/>
              <a:t>i</a:t>
            </a:r>
            <a:r>
              <a:rPr lang="en-US" sz="2800" i="1" dirty="0"/>
              <a:t> + b</a:t>
            </a:r>
            <a:r>
              <a:rPr lang="en-US" sz="2800" dirty="0" smtClean="0"/>
              <a:t>)</a:t>
            </a:r>
            <a:endParaRPr lang="en-US" sz="2800" dirty="0"/>
          </a:p>
        </p:txBody>
      </p:sp>
      <p:sp>
        <p:nvSpPr>
          <p:cNvPr id="11" name="Rectangle 10"/>
          <p:cNvSpPr/>
          <p:nvPr/>
        </p:nvSpPr>
        <p:spPr>
          <a:xfrm>
            <a:off x="284480" y="3270874"/>
            <a:ext cx="6096000" cy="671851"/>
          </a:xfrm>
          <a:prstGeom prst="rect">
            <a:avLst/>
          </a:prstGeom>
        </p:spPr>
        <p:txBody>
          <a:bodyPr>
            <a:spAutoFit/>
          </a:bodyPr>
          <a:lstStyle/>
          <a:p>
            <a:pPr>
              <a:lnSpc>
                <a:spcPct val="150000"/>
              </a:lnSpc>
            </a:pPr>
            <a:r>
              <a:rPr lang="en-US" sz="2800" dirty="0" smtClean="0"/>
              <a:t>We will find m and b.</a:t>
            </a:r>
            <a:endParaRPr lang="en-US" sz="2800" dirty="0"/>
          </a:p>
        </p:txBody>
      </p:sp>
      <p:sp>
        <p:nvSpPr>
          <p:cNvPr id="12" name="Oval 11"/>
          <p:cNvSpPr/>
          <p:nvPr/>
        </p:nvSpPr>
        <p:spPr>
          <a:xfrm>
            <a:off x="8431954" y="4121573"/>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180407" y="4049606"/>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269307" y="3332055"/>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975427" y="3332055"/>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974581" y="2654297"/>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0528723" y="275251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639723" y="296587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0696787" y="199051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92404" y="3615689"/>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039352" y="2965872"/>
            <a:ext cx="143934" cy="1439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0957138" y="5454651"/>
            <a:ext cx="460162" cy="738664"/>
          </a:xfrm>
          <a:prstGeom prst="rect">
            <a:avLst/>
          </a:prstGeom>
        </p:spPr>
        <p:txBody>
          <a:bodyPr wrap="square">
            <a:spAutoFit/>
          </a:bodyPr>
          <a:lstStyle/>
          <a:p>
            <a:pPr>
              <a:lnSpc>
                <a:spcPct val="150000"/>
              </a:lnSpc>
            </a:pPr>
            <a:r>
              <a:rPr lang="en-US" sz="2800" dirty="0" smtClean="0"/>
              <a:t>X</a:t>
            </a:r>
            <a:endParaRPr lang="en-US" sz="2800" dirty="0"/>
          </a:p>
        </p:txBody>
      </p:sp>
      <p:sp>
        <p:nvSpPr>
          <p:cNvPr id="25" name="Rectangle 24"/>
          <p:cNvSpPr/>
          <p:nvPr/>
        </p:nvSpPr>
        <p:spPr>
          <a:xfrm>
            <a:off x="6880438" y="1499922"/>
            <a:ext cx="460162" cy="671851"/>
          </a:xfrm>
          <a:prstGeom prst="rect">
            <a:avLst/>
          </a:prstGeom>
        </p:spPr>
        <p:txBody>
          <a:bodyPr wrap="square">
            <a:spAutoFit/>
          </a:bodyPr>
          <a:lstStyle/>
          <a:p>
            <a:pPr>
              <a:lnSpc>
                <a:spcPct val="150000"/>
              </a:lnSpc>
            </a:pPr>
            <a:r>
              <a:rPr lang="en-US" sz="2800" dirty="0" smtClean="0"/>
              <a:t>Y</a:t>
            </a:r>
            <a:endParaRPr lang="en-US" sz="2800" dirty="0"/>
          </a:p>
        </p:txBody>
      </p:sp>
      <p:sp>
        <p:nvSpPr>
          <p:cNvPr id="26" name="Rectangle 25"/>
          <p:cNvSpPr/>
          <p:nvPr/>
        </p:nvSpPr>
        <p:spPr>
          <a:xfrm>
            <a:off x="10183286" y="3540738"/>
            <a:ext cx="1653115" cy="671851"/>
          </a:xfrm>
          <a:prstGeom prst="rect">
            <a:avLst/>
          </a:prstGeom>
          <a:noFill/>
        </p:spPr>
        <p:txBody>
          <a:bodyPr wrap="square">
            <a:spAutoFit/>
          </a:bodyPr>
          <a:lstStyle/>
          <a:p>
            <a:pPr>
              <a:lnSpc>
                <a:spcPct val="150000"/>
              </a:lnSpc>
            </a:pPr>
            <a:r>
              <a:rPr lang="en-US" sz="2800" dirty="0" smtClean="0">
                <a:solidFill>
                  <a:schemeClr val="accent1"/>
                </a:solidFill>
              </a:rPr>
              <a:t>Your data</a:t>
            </a:r>
            <a:endParaRPr lang="en-US" sz="2800" dirty="0">
              <a:solidFill>
                <a:schemeClr val="accent1"/>
              </a:solidFill>
            </a:endParaRPr>
          </a:p>
        </p:txBody>
      </p:sp>
      <p:sp>
        <p:nvSpPr>
          <p:cNvPr id="27" name="Rectangle 26"/>
          <p:cNvSpPr/>
          <p:nvPr/>
        </p:nvSpPr>
        <p:spPr>
          <a:xfrm>
            <a:off x="7007437" y="5283201"/>
            <a:ext cx="460162" cy="671851"/>
          </a:xfrm>
          <a:prstGeom prst="rect">
            <a:avLst/>
          </a:prstGeom>
        </p:spPr>
        <p:txBody>
          <a:bodyPr wrap="square">
            <a:spAutoFit/>
          </a:bodyPr>
          <a:lstStyle/>
          <a:p>
            <a:pPr>
              <a:lnSpc>
                <a:spcPct val="150000"/>
              </a:lnSpc>
            </a:pPr>
            <a:r>
              <a:rPr lang="en-US" sz="2800" dirty="0" smtClean="0"/>
              <a:t>0</a:t>
            </a:r>
            <a:endParaRPr lang="en-US" sz="2800" dirty="0"/>
          </a:p>
        </p:txBody>
      </p:sp>
    </p:spTree>
    <p:extLst>
      <p:ext uri="{BB962C8B-B14F-4D97-AF65-F5344CB8AC3E}">
        <p14:creationId xmlns:p14="http://schemas.microsoft.com/office/powerpoint/2010/main" val="23981467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RANSAC Song</a:t>
            </a:r>
            <a:endParaRPr lang="en-US" dirty="0"/>
          </a:p>
        </p:txBody>
      </p:sp>
      <p:pic>
        <p:nvPicPr>
          <p:cNvPr id="5" name="1YNjMxxXO-E"/>
          <p:cNvPicPr>
            <a:picLocks noRot="1" noChangeAspect="1"/>
          </p:cNvPicPr>
          <p:nvPr>
            <a:videoFile r:link="rId1"/>
          </p:nvPr>
        </p:nvPicPr>
        <p:blipFill>
          <a:blip r:embed="rId3"/>
          <a:stretch>
            <a:fillRect/>
          </a:stretch>
        </p:blipFill>
        <p:spPr>
          <a:xfrm>
            <a:off x="1170940" y="1066800"/>
            <a:ext cx="9867900" cy="5550694"/>
          </a:xfrm>
          <a:prstGeom prst="rect">
            <a:avLst/>
          </a:prstGeom>
        </p:spPr>
      </p:pic>
    </p:spTree>
    <p:extLst>
      <p:ext uri="{BB962C8B-B14F-4D97-AF65-F5344CB8AC3E}">
        <p14:creationId xmlns:p14="http://schemas.microsoft.com/office/powerpoint/2010/main" val="3775060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Slide Credits and References</a:t>
            </a:r>
            <a:endParaRPr lang="en-US" dirty="0"/>
          </a:p>
        </p:txBody>
      </p:sp>
      <p:sp>
        <p:nvSpPr>
          <p:cNvPr id="4" name="Rectangle 3"/>
          <p:cNvSpPr/>
          <p:nvPr/>
        </p:nvSpPr>
        <p:spPr>
          <a:xfrm>
            <a:off x="330200" y="1327140"/>
            <a:ext cx="6096000" cy="1200329"/>
          </a:xfrm>
          <a:prstGeom prst="rect">
            <a:avLst/>
          </a:prstGeom>
        </p:spPr>
        <p:txBody>
          <a:bodyPr>
            <a:spAutoFit/>
          </a:bodyPr>
          <a:lstStyle/>
          <a:p>
            <a:pPr marL="285750" indent="-285750">
              <a:buFont typeface="Arial" panose="020B0604020202020204" pitchFamily="34" charset="0"/>
              <a:buChar char="•"/>
            </a:pPr>
            <a:r>
              <a:rPr lang="en-US" dirty="0" smtClean="0">
                <a:latin typeface="Arial" pitchFamily="34" charset="0"/>
                <a:cs typeface="Arial" pitchFamily="34" charset="0"/>
              </a:rPr>
              <a:t>Lecture notes</a:t>
            </a:r>
            <a:r>
              <a:rPr lang="en-US" dirty="0">
                <a:latin typeface="Arial" pitchFamily="34" charset="0"/>
                <a:cs typeface="Arial" pitchFamily="34" charset="0"/>
              </a:rPr>
              <a:t>: Svetlana </a:t>
            </a:r>
            <a:r>
              <a:rPr lang="en-US" dirty="0" err="1" smtClean="0">
                <a:latin typeface="Arial" pitchFamily="34" charset="0"/>
                <a:cs typeface="Arial" pitchFamily="34" charset="0"/>
              </a:rPr>
              <a:t>Lazebnik</a:t>
            </a: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Lecture notes</a:t>
            </a:r>
            <a:r>
              <a:rPr lang="en-US" dirty="0" smtClean="0">
                <a:latin typeface="Arial" pitchFamily="34" charset="0"/>
                <a:cs typeface="Arial" pitchFamily="34" charset="0"/>
              </a:rPr>
              <a:t>:</a:t>
            </a:r>
            <a:r>
              <a:rPr lang="en-US" dirty="0">
                <a:latin typeface="Arial" pitchFamily="34" charset="0"/>
                <a:cs typeface="Arial" pitchFamily="34" charset="0"/>
              </a:rPr>
              <a:t> S. Seitz</a:t>
            </a: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Lecture notes</a:t>
            </a:r>
            <a:r>
              <a:rPr lang="en-US" dirty="0" smtClean="0">
                <a:latin typeface="Arial" pitchFamily="34" charset="0"/>
                <a:cs typeface="Arial" pitchFamily="34" charset="0"/>
              </a:rPr>
              <a:t>: </a:t>
            </a:r>
            <a:r>
              <a:rPr lang="en-US" dirty="0">
                <a:latin typeface="Arial" pitchFamily="34" charset="0"/>
                <a:cs typeface="Arial" pitchFamily="34" charset="0"/>
              </a:rPr>
              <a:t>M. </a:t>
            </a:r>
            <a:r>
              <a:rPr lang="en-US" dirty="0" err="1">
                <a:latin typeface="Arial" pitchFamily="34" charset="0"/>
                <a:cs typeface="Arial" pitchFamily="34" charset="0"/>
              </a:rPr>
              <a:t>Pollefeys</a:t>
            </a:r>
            <a:endParaRPr lang="en-US" dirty="0" smtClean="0">
              <a:latin typeface="Arial" pitchFamily="34" charset="0"/>
              <a:cs typeface="Arial" pitchFamily="34" charset="0"/>
            </a:endParaRPr>
          </a:p>
          <a:p>
            <a:pPr marL="285750" indent="-285750">
              <a:buFont typeface="Arial" panose="020B0604020202020204" pitchFamily="34" charset="0"/>
              <a:buChar char="•"/>
            </a:pPr>
            <a:r>
              <a:rPr lang="en-US" dirty="0">
                <a:latin typeface="Arial" pitchFamily="34" charset="0"/>
                <a:cs typeface="Arial" pitchFamily="34" charset="0"/>
              </a:rPr>
              <a:t>Lecture notes</a:t>
            </a:r>
            <a:r>
              <a:rPr lang="en-US" dirty="0" smtClean="0">
                <a:latin typeface="Arial" pitchFamily="34" charset="0"/>
                <a:cs typeface="Arial" pitchFamily="34" charset="0"/>
              </a:rPr>
              <a:t>: </a:t>
            </a:r>
            <a:r>
              <a:rPr lang="en-US" dirty="0">
                <a:latin typeface="Arial" pitchFamily="34" charset="0"/>
                <a:cs typeface="Arial" pitchFamily="34" charset="0"/>
              </a:rPr>
              <a:t>A. </a:t>
            </a:r>
            <a:r>
              <a:rPr lang="en-US" dirty="0" err="1" smtClean="0">
                <a:latin typeface="Arial" pitchFamily="34" charset="0"/>
                <a:cs typeface="Arial" pitchFamily="34" charset="0"/>
              </a:rPr>
              <a:t>Effros</a:t>
            </a: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38798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Least Squares Line Fitting </a:t>
            </a:r>
            <a:r>
              <a:rPr lang="en-US" dirty="0" smtClean="0"/>
              <a:t>(Approach 1)</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7518400" y="1224895"/>
            <a:ext cx="2514600" cy="1758950"/>
          </a:xfrm>
          <a:prstGeom prst="rect">
            <a:avLst/>
          </a:prstGeom>
          <a:noFill/>
          <a:ln w="9525">
            <a:noFill/>
            <a:miter lim="800000"/>
            <a:headEnd/>
            <a:tailEnd/>
          </a:ln>
        </p:spPr>
      </p:pic>
      <p:sp>
        <p:nvSpPr>
          <p:cNvPr id="4" name="Rectangle 9"/>
          <p:cNvSpPr>
            <a:spLocks noChangeArrowheads="1"/>
          </p:cNvSpPr>
          <p:nvPr/>
        </p:nvSpPr>
        <p:spPr bwMode="auto">
          <a:xfrm>
            <a:off x="8737600" y="2045632"/>
            <a:ext cx="923925" cy="457200"/>
          </a:xfrm>
          <a:prstGeom prst="rect">
            <a:avLst/>
          </a:prstGeom>
          <a:noFill/>
          <a:ln w="9525">
            <a:noFill/>
            <a:miter lim="800000"/>
            <a:headEnd/>
            <a:tailEnd/>
          </a:ln>
        </p:spPr>
        <p:txBody>
          <a:bodyPr wrap="none">
            <a:spAutoFit/>
          </a:bodyPr>
          <a:lstStyle/>
          <a:p>
            <a:r>
              <a:rPr lang="en-US" sz="2400" b="0" dirty="0">
                <a:latin typeface="Times New Roman" pitchFamily="18" charset="0"/>
              </a:rPr>
              <a:t>(</a:t>
            </a:r>
            <a:r>
              <a:rPr lang="en-US" sz="2400" b="0" i="1" dirty="0">
                <a:latin typeface="Times New Roman" pitchFamily="18" charset="0"/>
              </a:rPr>
              <a:t>x</a:t>
            </a:r>
            <a:r>
              <a:rPr lang="en-US" sz="2400" b="0" i="1" baseline="-25000" dirty="0">
                <a:latin typeface="Times New Roman" pitchFamily="18" charset="0"/>
              </a:rPr>
              <a:t>i</a:t>
            </a:r>
            <a:r>
              <a:rPr lang="en-US" sz="2400" b="0" dirty="0">
                <a:latin typeface="Times New Roman" pitchFamily="18" charset="0"/>
              </a:rPr>
              <a:t>, </a:t>
            </a:r>
            <a:r>
              <a:rPr lang="en-US" sz="2400" b="0" i="1" dirty="0" err="1">
                <a:latin typeface="Times New Roman" pitchFamily="18" charset="0"/>
              </a:rPr>
              <a:t>y</a:t>
            </a:r>
            <a:r>
              <a:rPr lang="en-US" sz="2400" b="0" i="1" baseline="-25000" dirty="0" err="1">
                <a:latin typeface="Times New Roman" pitchFamily="18" charset="0"/>
              </a:rPr>
              <a:t>i</a:t>
            </a:r>
            <a:r>
              <a:rPr lang="en-US" sz="2400" b="0" dirty="0">
                <a:latin typeface="Times New Roman" pitchFamily="18" charset="0"/>
              </a:rPr>
              <a:t>)</a:t>
            </a:r>
          </a:p>
        </p:txBody>
      </p:sp>
      <p:sp>
        <p:nvSpPr>
          <p:cNvPr id="5" name="Rectangle 10"/>
          <p:cNvSpPr>
            <a:spLocks noChangeArrowheads="1"/>
          </p:cNvSpPr>
          <p:nvPr/>
        </p:nvSpPr>
        <p:spPr bwMode="auto">
          <a:xfrm>
            <a:off x="9499600" y="1207432"/>
            <a:ext cx="1239838" cy="457200"/>
          </a:xfrm>
          <a:prstGeom prst="rect">
            <a:avLst/>
          </a:prstGeom>
          <a:noFill/>
          <a:ln w="9525">
            <a:noFill/>
            <a:miter lim="800000"/>
            <a:headEnd/>
            <a:tailEnd/>
          </a:ln>
        </p:spPr>
        <p:txBody>
          <a:bodyPr wrap="none">
            <a:spAutoFit/>
          </a:bodyPr>
          <a:lstStyle/>
          <a:p>
            <a:r>
              <a:rPr lang="en-US" sz="2400" b="0" i="1">
                <a:latin typeface="Times New Roman" pitchFamily="18" charset="0"/>
              </a:rPr>
              <a:t>y=mx+b</a:t>
            </a:r>
          </a:p>
        </p:txBody>
      </p:sp>
      <p:sp>
        <p:nvSpPr>
          <p:cNvPr id="6" name="Rectangle 5"/>
          <p:cNvSpPr/>
          <p:nvPr/>
        </p:nvSpPr>
        <p:spPr>
          <a:xfrm>
            <a:off x="284480" y="1022805"/>
            <a:ext cx="7579360" cy="2031325"/>
          </a:xfrm>
          <a:prstGeom prst="rect">
            <a:avLst/>
          </a:prstGeom>
        </p:spPr>
        <p:txBody>
          <a:bodyPr wrap="square">
            <a:spAutoFit/>
          </a:bodyPr>
          <a:lstStyle/>
          <a:p>
            <a:pPr>
              <a:lnSpc>
                <a:spcPct val="150000"/>
              </a:lnSpc>
            </a:pPr>
            <a:r>
              <a:rPr lang="en-US" sz="2800" dirty="0" smtClean="0"/>
              <a:t>Data (measurement): </a:t>
            </a:r>
            <a:r>
              <a:rPr lang="en-US" sz="2800" dirty="0"/>
              <a:t>(</a:t>
            </a:r>
            <a:r>
              <a:rPr lang="en-US" sz="2800" i="1" dirty="0"/>
              <a:t>x</a:t>
            </a:r>
            <a:r>
              <a:rPr lang="en-US" sz="2800" baseline="-25000" dirty="0"/>
              <a:t>1</a:t>
            </a:r>
            <a:r>
              <a:rPr lang="en-US" sz="2800" dirty="0"/>
              <a:t>, </a:t>
            </a:r>
            <a:r>
              <a:rPr lang="en-US" sz="2800" i="1" dirty="0"/>
              <a:t>y</a:t>
            </a:r>
            <a:r>
              <a:rPr lang="en-US" sz="2800" baseline="-25000" dirty="0"/>
              <a:t>1</a:t>
            </a:r>
            <a:r>
              <a:rPr lang="en-US" sz="2800" dirty="0"/>
              <a:t>), …, (</a:t>
            </a:r>
            <a:r>
              <a:rPr lang="en-US" sz="2800" i="1" dirty="0" err="1"/>
              <a:t>x</a:t>
            </a:r>
            <a:r>
              <a:rPr lang="en-US" sz="2800" i="1" baseline="-25000" dirty="0" err="1"/>
              <a:t>n</a:t>
            </a:r>
            <a:r>
              <a:rPr lang="en-US" sz="2800" dirty="0"/>
              <a:t>, </a:t>
            </a:r>
            <a:r>
              <a:rPr lang="en-US" sz="2800" i="1" dirty="0" err="1"/>
              <a:t>y</a:t>
            </a:r>
            <a:r>
              <a:rPr lang="en-US" sz="2800" i="1" baseline="-25000" dirty="0" err="1"/>
              <a:t>n</a:t>
            </a:r>
            <a:r>
              <a:rPr lang="en-US" sz="2800" dirty="0"/>
              <a:t>)</a:t>
            </a:r>
          </a:p>
          <a:p>
            <a:pPr>
              <a:lnSpc>
                <a:spcPct val="150000"/>
              </a:lnSpc>
            </a:pPr>
            <a:r>
              <a:rPr lang="en-US" sz="2800" u="sng" dirty="0" smtClean="0"/>
              <a:t>Model: Line (</a:t>
            </a:r>
            <a:r>
              <a:rPr lang="en-US" sz="2800" i="1" u="sng" dirty="0" err="1" smtClean="0"/>
              <a:t>y</a:t>
            </a:r>
            <a:r>
              <a:rPr lang="en-US" sz="2800" i="1" u="sng" baseline="-25000" dirty="0" err="1" smtClean="0"/>
              <a:t>i</a:t>
            </a:r>
            <a:r>
              <a:rPr lang="en-US" sz="2800" i="1" u="sng" dirty="0" smtClean="0"/>
              <a:t> </a:t>
            </a:r>
            <a:r>
              <a:rPr lang="en-US" sz="2800" i="1" u="sng" dirty="0"/>
              <a:t>= m</a:t>
            </a:r>
            <a:r>
              <a:rPr lang="en-US" sz="1600" i="1" u="sng" dirty="0" smtClean="0"/>
              <a:t> </a:t>
            </a:r>
            <a:r>
              <a:rPr lang="en-US" sz="2800" i="1" u="sng" dirty="0"/>
              <a:t>x</a:t>
            </a:r>
            <a:r>
              <a:rPr lang="en-US" sz="2800" i="1" u="sng" baseline="-25000" dirty="0"/>
              <a:t>i</a:t>
            </a:r>
            <a:r>
              <a:rPr lang="en-US" sz="2800" i="1" u="sng" dirty="0"/>
              <a:t> + </a:t>
            </a:r>
            <a:r>
              <a:rPr lang="en-US" sz="2800" i="1" u="sng" dirty="0" smtClean="0"/>
              <a:t>b</a:t>
            </a:r>
            <a:r>
              <a:rPr lang="en-US" sz="2800" u="sng" dirty="0" smtClean="0"/>
              <a:t>)</a:t>
            </a:r>
          </a:p>
          <a:p>
            <a:pPr>
              <a:lnSpc>
                <a:spcPct val="150000"/>
              </a:lnSpc>
            </a:pPr>
            <a:r>
              <a:rPr lang="en-US" sz="2800" dirty="0" smtClean="0"/>
              <a:t>Task</a:t>
            </a:r>
            <a:r>
              <a:rPr lang="en-US" sz="2800" dirty="0"/>
              <a:t>: Find (</a:t>
            </a:r>
            <a:r>
              <a:rPr lang="en-US" sz="2800" i="1" dirty="0"/>
              <a:t>m</a:t>
            </a:r>
            <a:r>
              <a:rPr lang="en-US" sz="2800" dirty="0"/>
              <a:t>, </a:t>
            </a:r>
            <a:r>
              <a:rPr lang="en-US" sz="2800" i="1" dirty="0"/>
              <a:t>b</a:t>
            </a:r>
            <a:r>
              <a:rPr lang="en-US" sz="2800" dirty="0"/>
              <a:t>) </a:t>
            </a:r>
          </a:p>
        </p:txBody>
      </p:sp>
      <p:graphicFrame>
        <p:nvGraphicFramePr>
          <p:cNvPr id="7" name="Object 8"/>
          <p:cNvGraphicFramePr>
            <a:graphicFrameLocks noChangeAspect="1"/>
          </p:cNvGraphicFramePr>
          <p:nvPr>
            <p:extLst>
              <p:ext uri="{D42A27DB-BD31-4B8C-83A1-F6EECF244321}">
                <p14:modId xmlns:p14="http://schemas.microsoft.com/office/powerpoint/2010/main" val="776537430"/>
              </p:ext>
            </p:extLst>
          </p:nvPr>
        </p:nvGraphicFramePr>
        <p:xfrm>
          <a:off x="2120900" y="3254612"/>
          <a:ext cx="3124200" cy="619125"/>
        </p:xfrm>
        <a:graphic>
          <a:graphicData uri="http://schemas.openxmlformats.org/presentationml/2006/ole">
            <mc:AlternateContent xmlns:mc="http://schemas.openxmlformats.org/markup-compatibility/2006">
              <mc:Choice xmlns:v="urn:schemas-microsoft-com:vml" Requires="v">
                <p:oleObj spid="_x0000_s7214" name="Equation" r:id="rId4" imgW="1473120" imgH="291960" progId="Equation.3">
                  <p:embed/>
                </p:oleObj>
              </mc:Choice>
              <mc:Fallback>
                <p:oleObj name="Equation" r:id="rId4" imgW="1473120" imgH="291960" progId="Equation.3">
                  <p:embed/>
                  <p:pic>
                    <p:nvPicPr>
                      <p:cNvPr id="10" name="Object 8"/>
                      <p:cNvPicPr>
                        <a:picLocks noChangeAspect="1" noChangeArrowheads="1"/>
                      </p:cNvPicPr>
                      <p:nvPr/>
                    </p:nvPicPr>
                    <p:blipFill>
                      <a:blip r:embed="rId5"/>
                      <a:srcRect/>
                      <a:stretch>
                        <a:fillRect/>
                      </a:stretch>
                    </p:blipFill>
                    <p:spPr bwMode="auto">
                      <a:xfrm>
                        <a:off x="2120900" y="3254612"/>
                        <a:ext cx="3124200" cy="619125"/>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284480" y="3163587"/>
            <a:ext cx="1606465" cy="671851"/>
          </a:xfrm>
          <a:prstGeom prst="rect">
            <a:avLst/>
          </a:prstGeom>
        </p:spPr>
        <p:txBody>
          <a:bodyPr wrap="none">
            <a:spAutoFit/>
          </a:bodyPr>
          <a:lstStyle/>
          <a:p>
            <a:pPr>
              <a:lnSpc>
                <a:spcPct val="150000"/>
              </a:lnSpc>
            </a:pPr>
            <a:r>
              <a:rPr lang="en-US" sz="2800" dirty="0" smtClean="0"/>
              <a:t>Minimize </a:t>
            </a:r>
            <a:endParaRPr lang="en-US" sz="2800" dirty="0"/>
          </a:p>
        </p:txBody>
      </p:sp>
      <mc:AlternateContent xmlns:mc="http://schemas.openxmlformats.org/markup-compatibility/2006" xmlns:a14="http://schemas.microsoft.com/office/drawing/2010/main">
        <mc:Choice Requires="a14">
          <p:sp>
            <p:nvSpPr>
              <p:cNvPr id="9" name="TextBox 8"/>
              <p:cNvSpPr txBox="1"/>
              <p:nvPr/>
            </p:nvSpPr>
            <p:spPr>
              <a:xfrm>
                <a:off x="439620" y="5630458"/>
                <a:ext cx="3842206"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cs typeface="Arial" pitchFamily="34" charset="0"/>
                            </a:rPr>
                          </m:ctrlPr>
                        </m:fPr>
                        <m:num>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𝐸</m:t>
                          </m:r>
                          <m:r>
                            <a:rPr lang="en-US" sz="2000" b="0" i="1" smtClean="0">
                              <a:latin typeface="Cambria Math" panose="02040503050406030204" pitchFamily="18" charset="0"/>
                              <a:ea typeface="Cambria Math" panose="02040503050406030204" pitchFamily="18" charset="0"/>
                              <a:cs typeface="Arial" pitchFamily="34" charset="0"/>
                            </a:rPr>
                            <m:t>)</m:t>
                          </m:r>
                        </m:num>
                        <m:den>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𝑏</m:t>
                          </m:r>
                        </m:den>
                      </m:f>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2</m:t>
                      </m:r>
                      <m:nary>
                        <m:naryPr>
                          <m:chr m:val="∑"/>
                          <m:ctrlPr>
                            <a:rPr lang="en-US" sz="2000" b="0" i="1" smtClean="0">
                              <a:latin typeface="Cambria Math" panose="02040503050406030204" pitchFamily="18" charset="0"/>
                              <a:cs typeface="Arial" pitchFamily="34" charset="0"/>
                            </a:rPr>
                          </m:ctrlPr>
                        </m:naryPr>
                        <m:sub>
                          <m:r>
                            <m:rPr>
                              <m:brk m:alnAt="23"/>
                            </m:rPr>
                            <a:rPr lang="en-US" sz="2000" b="0" i="1" smtClean="0">
                              <a:latin typeface="Cambria Math" panose="02040503050406030204" pitchFamily="18" charset="0"/>
                              <a:cs typeface="Arial" pitchFamily="34" charset="0"/>
                            </a:rPr>
                            <m:t>𝑖</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1</m:t>
                          </m:r>
                        </m:sub>
                        <m:sup>
                          <m:r>
                            <a:rPr lang="en-US" sz="2000" b="0" i="1" smtClean="0">
                              <a:latin typeface="Cambria Math" panose="02040503050406030204" pitchFamily="18" charset="0"/>
                              <a:cs typeface="Arial" pitchFamily="34" charset="0"/>
                            </a:rPr>
                            <m:t>𝑛</m:t>
                          </m:r>
                        </m:sup>
                        <m:e>
                          <m:d>
                            <m:dPr>
                              <m:begChr m:val="["/>
                              <m:endChr m:val="]"/>
                              <m:ctrlPr>
                                <a:rPr lang="en-US" sz="2000" b="0" i="1" smtClean="0">
                                  <a:latin typeface="Cambria Math" panose="02040503050406030204" pitchFamily="18" charset="0"/>
                                  <a:cs typeface="Arial" pitchFamily="34" charset="0"/>
                                </a:rPr>
                              </m:ctrlPr>
                            </m:d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𝑏</m:t>
                              </m:r>
                            </m:e>
                          </m:d>
                        </m:e>
                      </m:nary>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0</m:t>
                      </m:r>
                    </m:oMath>
                  </m:oMathPara>
                </a14:m>
                <a:endParaRPr lang="en-US" sz="2000" dirty="0" smtClean="0">
                  <a:latin typeface="Arial" pitchFamily="34" charset="0"/>
                  <a:cs typeface="Arial"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39620" y="5630458"/>
                <a:ext cx="3842206" cy="84029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39620" y="4496983"/>
                <a:ext cx="4058740"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cs typeface="Arial" pitchFamily="34" charset="0"/>
                            </a:rPr>
                          </m:ctrlPr>
                        </m:fPr>
                        <m:num>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𝐸</m:t>
                          </m:r>
                          <m:r>
                            <a:rPr lang="en-US" sz="2000" b="0" i="1" smtClean="0">
                              <a:latin typeface="Cambria Math" panose="02040503050406030204" pitchFamily="18" charset="0"/>
                              <a:ea typeface="Cambria Math" panose="02040503050406030204" pitchFamily="18" charset="0"/>
                              <a:cs typeface="Arial" pitchFamily="34" charset="0"/>
                            </a:rPr>
                            <m:t>)</m:t>
                          </m:r>
                        </m:num>
                        <m:den>
                          <m:r>
                            <a:rPr lang="en-US" sz="2000" i="1" smtClean="0">
                              <a:latin typeface="Cambria Math" panose="02040503050406030204" pitchFamily="18" charset="0"/>
                              <a:ea typeface="Cambria Math" panose="02040503050406030204" pitchFamily="18" charset="0"/>
                              <a:cs typeface="Arial" pitchFamily="34" charset="0"/>
                            </a:rPr>
                            <m:t>𝜕</m:t>
                          </m:r>
                          <m:r>
                            <a:rPr lang="en-US" sz="2000" b="0" i="1" smtClean="0">
                              <a:latin typeface="Cambria Math" panose="02040503050406030204" pitchFamily="18" charset="0"/>
                              <a:ea typeface="Cambria Math" panose="02040503050406030204" pitchFamily="18" charset="0"/>
                              <a:cs typeface="Arial" pitchFamily="34" charset="0"/>
                            </a:rPr>
                            <m:t>𝑚</m:t>
                          </m:r>
                        </m:den>
                      </m:f>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2</m:t>
                      </m:r>
                      <m:nary>
                        <m:naryPr>
                          <m:chr m:val="∑"/>
                          <m:ctrlPr>
                            <a:rPr lang="en-US" sz="2000" b="0" i="1" smtClean="0">
                              <a:latin typeface="Cambria Math" panose="02040503050406030204" pitchFamily="18" charset="0"/>
                              <a:cs typeface="Arial" pitchFamily="34" charset="0"/>
                            </a:rPr>
                          </m:ctrlPr>
                        </m:naryPr>
                        <m:sub>
                          <m:r>
                            <m:rPr>
                              <m:brk m:alnAt="23"/>
                            </m:rPr>
                            <a:rPr lang="en-US" sz="2000" b="0" i="1" smtClean="0">
                              <a:latin typeface="Cambria Math" panose="02040503050406030204" pitchFamily="18" charset="0"/>
                              <a:cs typeface="Arial" pitchFamily="34" charset="0"/>
                            </a:rPr>
                            <m:t>𝑖</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1</m:t>
                          </m:r>
                        </m:sub>
                        <m:sup>
                          <m:r>
                            <a:rPr lang="en-US" sz="2000" b="0" i="1" smtClean="0">
                              <a:latin typeface="Cambria Math" panose="02040503050406030204" pitchFamily="18" charset="0"/>
                              <a:cs typeface="Arial" pitchFamily="34" charset="0"/>
                            </a:rPr>
                            <m:t>𝑛</m:t>
                          </m:r>
                        </m:sup>
                        <m:e>
                          <m:d>
                            <m:dPr>
                              <m:begChr m:val="["/>
                              <m:endChr m:val="]"/>
                              <m:ctrlPr>
                                <a:rPr lang="en-US" sz="2000" b="0" i="1" smtClean="0">
                                  <a:latin typeface="Cambria Math" panose="02040503050406030204" pitchFamily="18" charset="0"/>
                                  <a:cs typeface="Arial" pitchFamily="34" charset="0"/>
                                </a:rPr>
                              </m:ctrlPr>
                            </m:d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𝑏</m:t>
                              </m:r>
                            </m:e>
                          </m:d>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0</m:t>
                      </m:r>
                    </m:oMath>
                  </m:oMathPara>
                </a14:m>
                <a:endParaRPr lang="en-US" sz="2000" dirty="0" smtClean="0">
                  <a:latin typeface="Arial" pitchFamily="34" charset="0"/>
                  <a:cs typeface="Arial"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39620" y="4496983"/>
                <a:ext cx="4058740" cy="84029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746330" y="4496983"/>
                <a:ext cx="245881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nb</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746330" y="4496983"/>
                <a:ext cx="2458815" cy="84029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746330" y="5567061"/>
                <a:ext cx="322979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b</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b="0" i="1" smtClean="0">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b="0" i="1" smtClean="0">
                                  <a:latin typeface="Cambria Math" panose="02040503050406030204" pitchFamily="18" charset="0"/>
                                  <a:cs typeface="Arial" pitchFamily="34" charset="0"/>
                                </a:rPr>
                                <m:t>2</m:t>
                              </m:r>
                            </m:sup>
                          </m:sSubSup>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6746330" y="5567061"/>
                <a:ext cx="3229795" cy="84029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0080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Least Squares Line Fitting (Approach 1</a:t>
            </a:r>
            <a:r>
              <a:rPr lang="en-US" dirty="0" smtClean="0"/>
              <a:t>)</a:t>
            </a:r>
            <a:r>
              <a:rPr lang="en-US" dirty="0"/>
              <a:t> </a:t>
            </a:r>
            <a:r>
              <a:rPr lang="en-US" dirty="0" smtClean="0"/>
              <a:t>(Continue)</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74155" y="1351807"/>
                <a:ext cx="245881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nb</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74155" y="1351807"/>
                <a:ext cx="2458815" cy="84029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74155" y="2421885"/>
                <a:ext cx="3229795"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cs typeface="Arial" pitchFamily="34" charset="0"/>
                        </a:rPr>
                        <m:t>b</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𝑚</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b="0" i="1" smtClean="0">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b="0" i="1" smtClean="0">
                                  <a:latin typeface="Cambria Math" panose="02040503050406030204" pitchFamily="18" charset="0"/>
                                  <a:cs typeface="Arial" pitchFamily="34" charset="0"/>
                                </a:rPr>
                                <m:t>2</m:t>
                              </m:r>
                            </m:sup>
                          </m:sSubSup>
                        </m:e>
                      </m:nary>
                      <m:r>
                        <a:rPr lang="en-US" sz="2000" b="0" i="1" smtClean="0">
                          <a:latin typeface="Cambria Math" panose="02040503050406030204" pitchFamily="18" charset="0"/>
                          <a:cs typeface="Arial" pitchFamily="34" charset="0"/>
                        </a:rPr>
                        <m:t>=</m:t>
                      </m:r>
                      <m:nary>
                        <m:naryPr>
                          <m:chr m:val="∑"/>
                          <m:ctrlPr>
                            <a:rPr lang="en-US" sz="2000" i="1">
                              <a:latin typeface="Cambria Math" panose="02040503050406030204" pitchFamily="18" charset="0"/>
                              <a:cs typeface="Arial" pitchFamily="34" charset="0"/>
                            </a:rPr>
                          </m:ctrlPr>
                        </m:naryPr>
                        <m:sub>
                          <m:r>
                            <m:rPr>
                              <m:brk m:alnAt="23"/>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b="0" i="1" smtClean="0">
                                  <a:latin typeface="Cambria Math" panose="02040503050406030204" pitchFamily="18" charset="0"/>
                                  <a:cs typeface="Arial" pitchFamily="34" charset="0"/>
                                </a:rPr>
                              </m:ctrlPr>
                            </m:sSubPr>
                            <m:e>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𝑥</m:t>
                                  </m:r>
                                </m:e>
                                <m:sub>
                                  <m:r>
                                    <a:rPr lang="en-US" sz="2000" b="0" i="1" smtClean="0">
                                      <a:latin typeface="Cambria Math" panose="02040503050406030204" pitchFamily="18" charset="0"/>
                                      <a:cs typeface="Arial" pitchFamily="34" charset="0"/>
                                    </a:rPr>
                                    <m:t>𝑖</m:t>
                                  </m:r>
                                </m:sub>
                              </m:sSub>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oMath>
                  </m:oMathPara>
                </a14:m>
                <a:endParaRPr lang="en-US" sz="2000" dirty="0" smtClean="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74155" y="2421885"/>
                <a:ext cx="3229795" cy="84029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593930" y="1565232"/>
                <a:ext cx="4364785" cy="12537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cs typeface="Arial" pitchFamily="34" charset="0"/>
                            </a:rPr>
                          </m:ctrlPr>
                        </m:dPr>
                        <m:e>
                          <m:m>
                            <m:mPr>
                              <m:mcs>
                                <m:mc>
                                  <m:mcPr>
                                    <m:count m:val="2"/>
                                    <m:mcJc m:val="center"/>
                                  </m:mcPr>
                                </m:mc>
                              </m:mcs>
                              <m:ctrlPr>
                                <a:rPr lang="en-US" sz="2000" b="0" i="1" smtClean="0">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e>
                                <m:r>
                                  <a:rPr lang="en-US" sz="2000" b="0" i="1" smtClean="0">
                                    <a:latin typeface="Cambria Math" panose="02040503050406030204" pitchFamily="18" charset="0"/>
                                    <a:cs typeface="Arial" pitchFamily="34" charset="0"/>
                                  </a:rPr>
                                  <m:t>𝑛</m:t>
                                </m:r>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i="1">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i="1">
                                            <a:latin typeface="Cambria Math" panose="02040503050406030204" pitchFamily="18" charset="0"/>
                                            <a:cs typeface="Arial" pitchFamily="34" charset="0"/>
                                          </a:rPr>
                                          <m:t>2</m:t>
                                        </m:r>
                                      </m:sup>
                                    </m:sSubSup>
                                  </m:e>
                                </m:nary>
                              </m:e>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mr>
                          </m:m>
                        </m:e>
                      </m:d>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b="0" i="1" smtClean="0">
                                  <a:latin typeface="Cambria Math" panose="02040503050406030204" pitchFamily="18" charset="0"/>
                                  <a:cs typeface="Arial" pitchFamily="34" charset="0"/>
                                </a:rPr>
                              </m:ctrlPr>
                            </m:mPr>
                            <m:mr>
                              <m:e>
                                <m:r>
                                  <a:rPr lang="en-US" sz="2000" b="0" i="1" smtClean="0">
                                    <a:latin typeface="Cambria Math" panose="02040503050406030204" pitchFamily="18" charset="0"/>
                                    <a:cs typeface="Arial" pitchFamily="34" charset="0"/>
                                  </a:rPr>
                                  <m:t>𝑚</m:t>
                                </m:r>
                              </m:e>
                            </m:mr>
                            <m:mr>
                              <m:e>
                                <m:r>
                                  <a:rPr lang="en-US" sz="2000" b="0" i="1" smtClean="0">
                                    <a:latin typeface="Cambria Math" panose="02040503050406030204" pitchFamily="18" charset="0"/>
                                    <a:cs typeface="Arial" pitchFamily="34" charset="0"/>
                                  </a:rPr>
                                  <m:t>𝑏</m:t>
                                </m:r>
                              </m:e>
                            </m:mr>
                          </m:m>
                        </m:e>
                      </m:d>
                      <m:r>
                        <a:rPr lang="en-US" sz="2000" b="0" i="1" smtClean="0">
                          <a:latin typeface="Cambria Math" panose="02040503050406030204" pitchFamily="18" charset="0"/>
                          <a:cs typeface="Arial" pitchFamily="34" charset="0"/>
                        </a:rPr>
                        <m:t>=</m:t>
                      </m:r>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b="0" i="1" smtClean="0">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i="1">
                                            <a:latin typeface="Cambria Math" panose="02040503050406030204" pitchFamily="18" charset="0"/>
                                            <a:cs typeface="Arial" pitchFamily="34" charset="0"/>
                                          </a:rPr>
                                          <m:t>𝑖</m:t>
                                        </m:r>
                                      </m:sub>
                                    </m:sSub>
                                  </m:e>
                                </m:nary>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sSub>
                                      <m:sSubPr>
                                        <m:ctrlPr>
                                          <a:rPr lang="en-US" sz="2000" b="0" i="1" smtClean="0">
                                            <a:latin typeface="Cambria Math" panose="02040503050406030204" pitchFamily="18" charset="0"/>
                                            <a:cs typeface="Arial" pitchFamily="34" charset="0"/>
                                          </a:rPr>
                                        </m:ctrlPr>
                                      </m:sSubPr>
                                      <m:e>
                                        <m:r>
                                          <a:rPr lang="en-US" sz="2000" b="0" i="1" smtClean="0">
                                            <a:latin typeface="Cambria Math" panose="02040503050406030204" pitchFamily="18" charset="0"/>
                                            <a:cs typeface="Arial" pitchFamily="34" charset="0"/>
                                          </a:rPr>
                                          <m:t>𝑦</m:t>
                                        </m:r>
                                      </m:e>
                                      <m:sub>
                                        <m:r>
                                          <a:rPr lang="en-US" sz="2000" b="0" i="1" smtClean="0">
                                            <a:latin typeface="Cambria Math" panose="02040503050406030204" pitchFamily="18" charset="0"/>
                                            <a:cs typeface="Arial" pitchFamily="34" charset="0"/>
                                          </a:rPr>
                                          <m:t>𝑖</m:t>
                                        </m:r>
                                      </m:sub>
                                    </m:sSub>
                                  </m:e>
                                </m:nary>
                              </m:e>
                            </m:mr>
                          </m:m>
                        </m:e>
                      </m:d>
                    </m:oMath>
                  </m:oMathPara>
                </a14:m>
                <a:endParaRPr lang="en-US" sz="2000" dirty="0" smtClean="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593930" y="1565232"/>
                <a:ext cx="4364785" cy="12537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1300" y="4250518"/>
                <a:ext cx="4676793" cy="13138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b="0" i="1" smtClean="0">
                                  <a:latin typeface="Cambria Math" panose="02040503050406030204" pitchFamily="18" charset="0"/>
                                  <a:cs typeface="Arial" pitchFamily="34" charset="0"/>
                                </a:rPr>
                              </m:ctrlPr>
                            </m:mPr>
                            <m:mr>
                              <m:e>
                                <m:r>
                                  <a:rPr lang="en-US" sz="2000" b="0" i="1" smtClean="0">
                                    <a:latin typeface="Cambria Math" panose="02040503050406030204" pitchFamily="18" charset="0"/>
                                    <a:cs typeface="Arial" pitchFamily="34" charset="0"/>
                                  </a:rPr>
                                  <m:t>𝑚</m:t>
                                </m:r>
                              </m:e>
                            </m:mr>
                            <m:mr>
                              <m:e>
                                <m:r>
                                  <a:rPr lang="en-US" sz="2000" b="0" i="1" smtClean="0">
                                    <a:latin typeface="Cambria Math" panose="02040503050406030204" pitchFamily="18" charset="0"/>
                                    <a:cs typeface="Arial" pitchFamily="34" charset="0"/>
                                  </a:rPr>
                                  <m:t>𝑏</m:t>
                                </m:r>
                              </m:e>
                            </m:mr>
                          </m:m>
                        </m:e>
                      </m:d>
                      <m:r>
                        <a:rPr lang="en-US" sz="2000" b="0" i="1" smtClean="0">
                          <a:latin typeface="Cambria Math" panose="02040503050406030204" pitchFamily="18" charset="0"/>
                          <a:cs typeface="Arial" pitchFamily="34" charset="0"/>
                        </a:rPr>
                        <m:t>=</m:t>
                      </m:r>
                      <m:sSup>
                        <m:sSupPr>
                          <m:ctrlPr>
                            <a:rPr lang="en-US" sz="2000" i="1" smtClean="0">
                              <a:latin typeface="Cambria Math" panose="02040503050406030204" pitchFamily="18" charset="0"/>
                              <a:cs typeface="Arial" pitchFamily="34" charset="0"/>
                            </a:rPr>
                          </m:ctrlPr>
                        </m:sSupPr>
                        <m:e>
                          <m:d>
                            <m:dPr>
                              <m:begChr m:val="["/>
                              <m:endChr m:val="]"/>
                              <m:ctrlPr>
                                <a:rPr lang="en-US" sz="2000" i="1">
                                  <a:latin typeface="Cambria Math" panose="02040503050406030204" pitchFamily="18" charset="0"/>
                                  <a:cs typeface="Arial" pitchFamily="34" charset="0"/>
                                </a:rPr>
                              </m:ctrlPr>
                            </m:dPr>
                            <m:e>
                              <m:m>
                                <m:mPr>
                                  <m:mcs>
                                    <m:mc>
                                      <m:mcPr>
                                        <m:count m:val="2"/>
                                        <m:mcJc m:val="center"/>
                                      </m:mcPr>
                                    </m:mc>
                                  </m:mcs>
                                  <m:ctrlPr>
                                    <a:rPr lang="en-US" sz="2000" i="1">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e>
                                    <m:r>
                                      <a:rPr lang="en-US" sz="2000" i="1">
                                        <a:latin typeface="Cambria Math" panose="02040503050406030204" pitchFamily="18" charset="0"/>
                                        <a:cs typeface="Arial" pitchFamily="34" charset="0"/>
                                      </a:rPr>
                                      <m:t>𝑛</m:t>
                                    </m:r>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Sup>
                                          <m:sSubSupPr>
                                            <m:ctrlPr>
                                              <a:rPr lang="en-US" sz="2000" i="1">
                                                <a:latin typeface="Cambria Math" panose="02040503050406030204" pitchFamily="18" charset="0"/>
                                                <a:cs typeface="Arial" pitchFamily="34" charset="0"/>
                                              </a:rPr>
                                            </m:ctrlPr>
                                          </m:sSubSup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up>
                                            <m:r>
                                              <a:rPr lang="en-US" sz="2000" i="1">
                                                <a:latin typeface="Cambria Math" panose="02040503050406030204" pitchFamily="18" charset="0"/>
                                                <a:cs typeface="Arial" pitchFamily="34" charset="0"/>
                                              </a:rPr>
                                              <m:t>2</m:t>
                                            </m:r>
                                          </m:sup>
                                        </m:sSubSup>
                                      </m:e>
                                    </m:nary>
                                  </m:e>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e>
                                    </m:nary>
                                  </m:e>
                                </m:mr>
                              </m:m>
                            </m:e>
                          </m:d>
                        </m:e>
                        <m:sup>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1</m:t>
                          </m:r>
                        </m:sup>
                      </m:sSup>
                      <m:d>
                        <m:dPr>
                          <m:begChr m:val="["/>
                          <m:endChr m:val="]"/>
                          <m:ctrlPr>
                            <a:rPr lang="en-US" sz="2000" b="0" i="1" smtClean="0">
                              <a:latin typeface="Cambria Math" panose="02040503050406030204" pitchFamily="18" charset="0"/>
                              <a:cs typeface="Arial" pitchFamily="34" charset="0"/>
                            </a:rPr>
                          </m:ctrlPr>
                        </m:dPr>
                        <m:e>
                          <m:m>
                            <m:mPr>
                              <m:mcs>
                                <m:mc>
                                  <m:mcPr>
                                    <m:count m:val="1"/>
                                    <m:mcJc m:val="center"/>
                                  </m:mcPr>
                                </m:mc>
                              </m:mcs>
                              <m:ctrlPr>
                                <a:rPr lang="en-US" sz="2000" i="1">
                                  <a:latin typeface="Cambria Math" panose="02040503050406030204" pitchFamily="18" charset="0"/>
                                  <a:cs typeface="Arial" pitchFamily="34" charset="0"/>
                                </a:rPr>
                              </m:ctrlPr>
                            </m:mP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𝑦</m:t>
                                        </m:r>
                                      </m:e>
                                      <m:sub>
                                        <m:r>
                                          <a:rPr lang="en-US" sz="2000" i="1">
                                            <a:latin typeface="Cambria Math" panose="02040503050406030204" pitchFamily="18" charset="0"/>
                                            <a:cs typeface="Arial" pitchFamily="34" charset="0"/>
                                          </a:rPr>
                                          <m:t>𝑖</m:t>
                                        </m:r>
                                      </m:sub>
                                    </m:sSub>
                                  </m:e>
                                </m:nary>
                              </m:e>
                            </m:mr>
                            <m:mr>
                              <m:e>
                                <m:nary>
                                  <m:naryPr>
                                    <m:chr m:val="∑"/>
                                    <m:limLoc m:val="subSup"/>
                                    <m:ctrlPr>
                                      <a:rPr lang="en-US" sz="2000" i="1">
                                        <a:latin typeface="Cambria Math" panose="02040503050406030204" pitchFamily="18" charset="0"/>
                                        <a:cs typeface="Arial" pitchFamily="34" charset="0"/>
                                      </a:rPr>
                                    </m:ctrlPr>
                                  </m:naryPr>
                                  <m:sub>
                                    <m:r>
                                      <m:rPr>
                                        <m:brk m:alnAt="25"/>
                                      </m:rPr>
                                      <a:rPr lang="en-US" sz="2000" i="1">
                                        <a:latin typeface="Cambria Math" panose="02040503050406030204" pitchFamily="18" charset="0"/>
                                        <a:cs typeface="Arial" pitchFamily="34" charset="0"/>
                                      </a:rPr>
                                      <m:t>𝑖</m:t>
                                    </m:r>
                                    <m:r>
                                      <a:rPr lang="en-US" sz="2000" i="1">
                                        <a:latin typeface="Cambria Math" panose="02040503050406030204" pitchFamily="18" charset="0"/>
                                        <a:cs typeface="Arial" pitchFamily="34" charset="0"/>
                                      </a:rPr>
                                      <m:t>=</m:t>
                                    </m:r>
                                    <m:r>
                                      <a:rPr lang="en-US" sz="2000" i="1">
                                        <a:latin typeface="Cambria Math" panose="02040503050406030204" pitchFamily="18" charset="0"/>
                                        <a:cs typeface="Arial" pitchFamily="34" charset="0"/>
                                      </a:rPr>
                                      <m:t>1</m:t>
                                    </m:r>
                                  </m:sub>
                                  <m:sup>
                                    <m:r>
                                      <a:rPr lang="en-US" sz="2000" i="1">
                                        <a:latin typeface="Cambria Math" panose="02040503050406030204" pitchFamily="18" charset="0"/>
                                        <a:cs typeface="Arial" pitchFamily="34" charset="0"/>
                                      </a:rPr>
                                      <m:t>𝑛</m:t>
                                    </m:r>
                                  </m:sup>
                                  <m:e>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𝑥</m:t>
                                        </m:r>
                                      </m:e>
                                      <m:sub>
                                        <m:r>
                                          <a:rPr lang="en-US" sz="2000" i="1">
                                            <a:latin typeface="Cambria Math" panose="02040503050406030204" pitchFamily="18" charset="0"/>
                                            <a:cs typeface="Arial" pitchFamily="34" charset="0"/>
                                          </a:rPr>
                                          <m:t>𝑖</m:t>
                                        </m:r>
                                      </m:sub>
                                    </m:sSub>
                                    <m:sSub>
                                      <m:sSubPr>
                                        <m:ctrlPr>
                                          <a:rPr lang="en-US" sz="2000" i="1">
                                            <a:latin typeface="Cambria Math" panose="02040503050406030204" pitchFamily="18" charset="0"/>
                                            <a:cs typeface="Arial" pitchFamily="34" charset="0"/>
                                          </a:rPr>
                                        </m:ctrlPr>
                                      </m:sSubPr>
                                      <m:e>
                                        <m:r>
                                          <a:rPr lang="en-US" sz="2000" i="1">
                                            <a:latin typeface="Cambria Math" panose="02040503050406030204" pitchFamily="18" charset="0"/>
                                            <a:cs typeface="Arial" pitchFamily="34" charset="0"/>
                                          </a:rPr>
                                          <m:t>𝑦</m:t>
                                        </m:r>
                                      </m:e>
                                      <m:sub>
                                        <m:r>
                                          <a:rPr lang="en-US" sz="2000" i="1">
                                            <a:latin typeface="Cambria Math" panose="02040503050406030204" pitchFamily="18" charset="0"/>
                                            <a:cs typeface="Arial" pitchFamily="34" charset="0"/>
                                          </a:rPr>
                                          <m:t>𝑖</m:t>
                                        </m:r>
                                      </m:sub>
                                    </m:sSub>
                                  </m:e>
                                </m:nary>
                              </m:e>
                            </m:mr>
                          </m:m>
                        </m:e>
                      </m:d>
                    </m:oMath>
                  </m:oMathPara>
                </a14:m>
                <a:endParaRPr lang="en-US" sz="2000"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1300" y="4250518"/>
                <a:ext cx="4676793" cy="1313886"/>
              </a:xfrm>
              <a:prstGeom prst="rect">
                <a:avLst/>
              </a:prstGeom>
              <a:blipFill>
                <a:blip r:embed="rId6"/>
                <a:stretch>
                  <a:fillRect/>
                </a:stretch>
              </a:blipFill>
            </p:spPr>
            <p:txBody>
              <a:bodyPr/>
              <a:lstStyle/>
              <a:p>
                <a:r>
                  <a:rPr lang="en-US">
                    <a:noFill/>
                  </a:rPr>
                  <a:t> </a:t>
                </a:r>
              </a:p>
            </p:txBody>
          </p:sp>
        </mc:Fallback>
      </mc:AlternateContent>
      <p:sp>
        <p:nvSpPr>
          <p:cNvPr id="7" name="Right Arrow 6"/>
          <p:cNvSpPr/>
          <p:nvPr/>
        </p:nvSpPr>
        <p:spPr>
          <a:xfrm>
            <a:off x="5066773" y="2058752"/>
            <a:ext cx="616477" cy="2667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p:cNvSpPr txBox="1"/>
              <p:nvPr/>
            </p:nvSpPr>
            <p:spPr>
              <a:xfrm>
                <a:off x="6000115" y="3693326"/>
                <a:ext cx="5124450" cy="9219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cs typeface="Arial" pitchFamily="34" charset="0"/>
                        </a:rPr>
                        <m:t>m</m:t>
                      </m:r>
                      <m:r>
                        <a:rPr lang="en-US" sz="2400" b="0" i="0"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nary>
                            <m:naryPr>
                              <m:chr m:val="∑"/>
                              <m:limLoc m:val="subSup"/>
                              <m:ctrlPr>
                                <a:rPr lang="en-US" sz="2400" i="1" smtClean="0">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𝑛</m:t>
                              </m:r>
                              <m:r>
                                <a:rPr lang="en-US" sz="2400" b="0" i="1" smtClean="0">
                                  <a:latin typeface="Cambria Math" panose="02040503050406030204" pitchFamily="18" charset="0"/>
                                  <a:cs typeface="Arial" pitchFamily="34" charset="0"/>
                                </a:rPr>
                                <m:t>(</m:t>
                              </m:r>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b="0" i="1" smtClean="0">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e>
                              </m:nary>
                              <m:r>
                                <a:rPr lang="en-US" sz="2400" b="0" i="1" smtClean="0">
                                  <a:latin typeface="Cambria Math" panose="02040503050406030204" pitchFamily="18" charset="0"/>
                                  <a:cs typeface="Arial" pitchFamily="34" charset="0"/>
                                </a:rPr>
                                <m:t>)</m:t>
                              </m:r>
                            </m:e>
                          </m:nary>
                        </m:num>
                        <m:den>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2</m:t>
                                  </m:r>
                                </m:sup>
                              </m:sSubSup>
                            </m:e>
                          </m:nary>
                          <m:r>
                            <a:rPr lang="en-US" sz="2400" b="0" i="1" smtClean="0">
                              <a:latin typeface="Cambria Math" panose="02040503050406030204" pitchFamily="18" charset="0"/>
                              <a:cs typeface="Arial" pitchFamily="34" charset="0"/>
                            </a:rPr>
                            <m:t>−</m:t>
                          </m:r>
                          <m:sSup>
                            <m:sSupPr>
                              <m:ctrlPr>
                                <a:rPr lang="en-US" sz="2400" b="0" i="1" smtClean="0">
                                  <a:latin typeface="Cambria Math" panose="02040503050406030204" pitchFamily="18" charset="0"/>
                                  <a:cs typeface="Arial" pitchFamily="34" charset="0"/>
                                </a:rPr>
                              </m:ctrlPr>
                            </m:sSupPr>
                            <m:e>
                              <m:r>
                                <a:rPr lang="en-US" sz="2400" b="0" i="1" smtClean="0">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𝑛</m:t>
                              </m:r>
                              <m:d>
                                <m:dPr>
                                  <m:ctrlPr>
                                    <a:rPr lang="en-US" sz="2400" b="0" i="1" smtClean="0">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e>
                              </m:d>
                            </m:e>
                            <m:sup>
                              <m:r>
                                <a:rPr lang="en-US" sz="2400" b="0" i="1" smtClean="0">
                                  <a:latin typeface="Cambria Math" panose="02040503050406030204" pitchFamily="18" charset="0"/>
                                  <a:cs typeface="Arial" pitchFamily="34" charset="0"/>
                                </a:rPr>
                                <m:t>2</m:t>
                              </m:r>
                            </m:sup>
                          </m:sSup>
                        </m:den>
                      </m:f>
                    </m:oMath>
                  </m:oMathPara>
                </a14:m>
                <a:endParaRPr lang="en-US" sz="2400" dirty="0" smtClean="0">
                  <a:latin typeface="Arial" pitchFamily="34" charset="0"/>
                  <a:cs typeface="Arial"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000115" y="3693326"/>
                <a:ext cx="5124450" cy="92191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72101" y="5084561"/>
                <a:ext cx="6596380" cy="9596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cs typeface="Arial" pitchFamily="34" charset="0"/>
                        </a:rPr>
                        <m:t>b</m:t>
                      </m:r>
                      <m:r>
                        <a:rPr lang="en-US" sz="2400" b="0" i="0" smtClean="0">
                          <a:latin typeface="Cambria Math" panose="02040503050406030204" pitchFamily="18" charset="0"/>
                          <a:cs typeface="Arial" pitchFamily="34" charset="0"/>
                        </a:rPr>
                        <m:t>=</m:t>
                      </m:r>
                      <m:f>
                        <m:fPr>
                          <m:ctrlPr>
                            <a:rPr lang="en-US" sz="2400" b="0" i="1" smtClean="0">
                              <a:latin typeface="Cambria Math" panose="02040503050406030204" pitchFamily="18" charset="0"/>
                              <a:cs typeface="Arial" pitchFamily="34" charset="0"/>
                            </a:rPr>
                          </m:ctrlPr>
                        </m:fPr>
                        <m:num>
                          <m:r>
                            <a:rPr lang="en-US" sz="2400" i="1">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𝑛</m:t>
                          </m:r>
                          <m:d>
                            <m:dPr>
                              <m:ctrlPr>
                                <a:rPr lang="en-US" sz="2400" i="1">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e>
                              </m:nary>
                            </m:e>
                          </m:d>
                          <m:d>
                            <m:dPr>
                              <m:ctrlPr>
                                <a:rPr lang="en-US" sz="2400" i="1">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2</m:t>
                                      </m:r>
                                    </m:sup>
                                  </m:sSubSup>
                                </m:e>
                              </m:nary>
                            </m:e>
                          </m:d>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1</m:t>
                          </m:r>
                          <m:r>
                            <a:rPr lang="en-US" sz="2400" b="0" i="1" smtClean="0">
                              <a:latin typeface="Cambria Math" panose="02040503050406030204" pitchFamily="18" charset="0"/>
                              <a:cs typeface="Arial" pitchFamily="34" charset="0"/>
                            </a:rPr>
                            <m:t>/</m:t>
                          </m:r>
                          <m:r>
                            <a:rPr lang="en-US" sz="2400" b="0" i="1" smtClean="0">
                              <a:latin typeface="Cambria Math" panose="02040503050406030204" pitchFamily="18" charset="0"/>
                              <a:cs typeface="Arial" pitchFamily="34" charset="0"/>
                            </a:rPr>
                            <m:t>𝑛</m:t>
                          </m:r>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𝑦</m:t>
                                  </m:r>
                                </m:e>
                                <m:sub>
                                  <m:r>
                                    <a:rPr lang="en-US" sz="2400" i="1">
                                      <a:latin typeface="Cambria Math" panose="02040503050406030204" pitchFamily="18" charset="0"/>
                                      <a:cs typeface="Arial" pitchFamily="34" charset="0"/>
                                    </a:rPr>
                                    <m:t>𝑖</m:t>
                                  </m:r>
                                </m:sub>
                              </m:sSub>
                            </m:e>
                          </m:nary>
                        </m:num>
                        <m:den>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Sup>
                                <m:sSubSupPr>
                                  <m:ctrlPr>
                                    <a:rPr lang="en-US" sz="2400" i="1">
                                      <a:latin typeface="Cambria Math" panose="02040503050406030204" pitchFamily="18" charset="0"/>
                                      <a:cs typeface="Arial" pitchFamily="34" charset="0"/>
                                    </a:rPr>
                                  </m:ctrlPr>
                                </m:sSubSup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up>
                                  <m:r>
                                    <a:rPr lang="en-US" sz="2400" i="1">
                                      <a:latin typeface="Cambria Math" panose="02040503050406030204" pitchFamily="18" charset="0"/>
                                      <a:cs typeface="Arial" pitchFamily="34" charset="0"/>
                                    </a:rPr>
                                    <m:t>2</m:t>
                                  </m:r>
                                </m:sup>
                              </m:sSubSup>
                            </m:e>
                          </m:nary>
                          <m:r>
                            <a:rPr lang="en-US" sz="2400" i="1">
                              <a:latin typeface="Cambria Math" panose="02040503050406030204" pitchFamily="18" charset="0"/>
                              <a:cs typeface="Arial" pitchFamily="34" charset="0"/>
                            </a:rPr>
                            <m:t>−</m:t>
                          </m:r>
                          <m:sSup>
                            <m:sSupPr>
                              <m:ctrlPr>
                                <a:rPr lang="en-US" sz="2400" i="1">
                                  <a:latin typeface="Cambria Math" panose="02040503050406030204" pitchFamily="18" charset="0"/>
                                  <a:cs typeface="Arial" pitchFamily="34" charset="0"/>
                                </a:rPr>
                              </m:ctrlPr>
                            </m:sSupPr>
                            <m:e>
                              <m:r>
                                <a:rPr lang="en-US" sz="2400" i="1">
                                  <a:latin typeface="Cambria Math" panose="02040503050406030204" pitchFamily="18" charset="0"/>
                                  <a:cs typeface="Arial" pitchFamily="34" charset="0"/>
                                </a:rPr>
                                <m:t>1</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𝑛</m:t>
                              </m:r>
                              <m:d>
                                <m:dPr>
                                  <m:ctrlPr>
                                    <a:rPr lang="en-US" sz="2400" i="1">
                                      <a:latin typeface="Cambria Math" panose="02040503050406030204" pitchFamily="18" charset="0"/>
                                      <a:cs typeface="Arial" pitchFamily="34" charset="0"/>
                                    </a:rPr>
                                  </m:ctrlPr>
                                </m:dPr>
                                <m:e>
                                  <m:nary>
                                    <m:naryPr>
                                      <m:chr m:val="∑"/>
                                      <m:limLoc m:val="subSup"/>
                                      <m:ctrlPr>
                                        <a:rPr lang="en-US" sz="2400" i="1">
                                          <a:latin typeface="Cambria Math" panose="02040503050406030204" pitchFamily="18" charset="0"/>
                                          <a:cs typeface="Arial" pitchFamily="34" charset="0"/>
                                        </a:rPr>
                                      </m:ctrlPr>
                                    </m:naryPr>
                                    <m:sub>
                                      <m:r>
                                        <m:rPr>
                                          <m:brk m:alnAt="25"/>
                                        </m:rPr>
                                        <a:rPr lang="en-US" sz="2400" i="1">
                                          <a:latin typeface="Cambria Math" panose="02040503050406030204" pitchFamily="18" charset="0"/>
                                          <a:cs typeface="Arial" pitchFamily="34" charset="0"/>
                                        </a:rPr>
                                        <m:t>𝑖</m:t>
                                      </m:r>
                                      <m:r>
                                        <a:rPr lang="en-US" sz="2400" i="1">
                                          <a:latin typeface="Cambria Math" panose="02040503050406030204" pitchFamily="18" charset="0"/>
                                          <a:cs typeface="Arial" pitchFamily="34" charset="0"/>
                                        </a:rPr>
                                        <m:t>=</m:t>
                                      </m:r>
                                      <m:r>
                                        <a:rPr lang="en-US" sz="2400" i="1">
                                          <a:latin typeface="Cambria Math" panose="02040503050406030204" pitchFamily="18" charset="0"/>
                                          <a:cs typeface="Arial" pitchFamily="34" charset="0"/>
                                        </a:rPr>
                                        <m:t>1</m:t>
                                      </m:r>
                                    </m:sub>
                                    <m:sup>
                                      <m:r>
                                        <a:rPr lang="en-US" sz="2400" i="1">
                                          <a:latin typeface="Cambria Math" panose="02040503050406030204" pitchFamily="18" charset="0"/>
                                          <a:cs typeface="Arial" pitchFamily="34" charset="0"/>
                                        </a:rPr>
                                        <m:t>𝑛</m:t>
                                      </m:r>
                                    </m:sup>
                                    <m:e>
                                      <m:sSub>
                                        <m:sSubPr>
                                          <m:ctrlPr>
                                            <a:rPr lang="en-US" sz="2400" i="1">
                                              <a:latin typeface="Cambria Math" panose="02040503050406030204" pitchFamily="18" charset="0"/>
                                              <a:cs typeface="Arial" pitchFamily="34" charset="0"/>
                                            </a:rPr>
                                          </m:ctrlPr>
                                        </m:sSubPr>
                                        <m:e>
                                          <m:r>
                                            <a:rPr lang="en-US" sz="2400" i="1">
                                              <a:latin typeface="Cambria Math" panose="02040503050406030204" pitchFamily="18" charset="0"/>
                                              <a:cs typeface="Arial" pitchFamily="34" charset="0"/>
                                            </a:rPr>
                                            <m:t>𝑥</m:t>
                                          </m:r>
                                        </m:e>
                                        <m:sub>
                                          <m:r>
                                            <a:rPr lang="en-US" sz="2400" i="1">
                                              <a:latin typeface="Cambria Math" panose="02040503050406030204" pitchFamily="18" charset="0"/>
                                              <a:cs typeface="Arial" pitchFamily="34" charset="0"/>
                                            </a:rPr>
                                            <m:t>𝑖</m:t>
                                          </m:r>
                                        </m:sub>
                                      </m:sSub>
                                    </m:e>
                                  </m:nary>
                                </m:e>
                              </m:d>
                            </m:e>
                            <m:sup>
                              <m:r>
                                <a:rPr lang="en-US" sz="2400" i="1">
                                  <a:latin typeface="Cambria Math" panose="02040503050406030204" pitchFamily="18" charset="0"/>
                                  <a:cs typeface="Arial" pitchFamily="34" charset="0"/>
                                </a:rPr>
                                <m:t>2</m:t>
                              </m:r>
                            </m:sup>
                          </m:sSup>
                        </m:den>
                      </m:f>
                    </m:oMath>
                  </m:oMathPara>
                </a14:m>
                <a:endParaRPr lang="en-US" sz="2400"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372101" y="5084561"/>
                <a:ext cx="6596380" cy="959686"/>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5688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Least Squares Line Fitting (Approach 2)</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7518400" y="1224895"/>
            <a:ext cx="2514600" cy="1758950"/>
          </a:xfrm>
          <a:prstGeom prst="rect">
            <a:avLst/>
          </a:prstGeom>
          <a:noFill/>
          <a:ln w="9525">
            <a:noFill/>
            <a:miter lim="800000"/>
            <a:headEnd/>
            <a:tailEnd/>
          </a:ln>
        </p:spPr>
      </p:pic>
      <p:sp>
        <p:nvSpPr>
          <p:cNvPr id="4" name="Rectangle 9"/>
          <p:cNvSpPr>
            <a:spLocks noChangeArrowheads="1"/>
          </p:cNvSpPr>
          <p:nvPr/>
        </p:nvSpPr>
        <p:spPr bwMode="auto">
          <a:xfrm>
            <a:off x="8737600" y="2045632"/>
            <a:ext cx="923925" cy="457200"/>
          </a:xfrm>
          <a:prstGeom prst="rect">
            <a:avLst/>
          </a:prstGeom>
          <a:noFill/>
          <a:ln w="9525">
            <a:noFill/>
            <a:miter lim="800000"/>
            <a:headEnd/>
            <a:tailEnd/>
          </a:ln>
        </p:spPr>
        <p:txBody>
          <a:bodyPr wrap="none">
            <a:spAutoFit/>
          </a:bodyPr>
          <a:lstStyle/>
          <a:p>
            <a:r>
              <a:rPr lang="en-US" sz="2400" b="0" dirty="0">
                <a:latin typeface="Times New Roman" pitchFamily="18" charset="0"/>
              </a:rPr>
              <a:t>(</a:t>
            </a:r>
            <a:r>
              <a:rPr lang="en-US" sz="2400" b="0" i="1" dirty="0">
                <a:latin typeface="Times New Roman" pitchFamily="18" charset="0"/>
              </a:rPr>
              <a:t>x</a:t>
            </a:r>
            <a:r>
              <a:rPr lang="en-US" sz="2400" b="0" i="1" baseline="-25000" dirty="0">
                <a:latin typeface="Times New Roman" pitchFamily="18" charset="0"/>
              </a:rPr>
              <a:t>i</a:t>
            </a:r>
            <a:r>
              <a:rPr lang="en-US" sz="2400" b="0" dirty="0">
                <a:latin typeface="Times New Roman" pitchFamily="18" charset="0"/>
              </a:rPr>
              <a:t>, </a:t>
            </a:r>
            <a:r>
              <a:rPr lang="en-US" sz="2400" b="0" i="1" dirty="0" err="1">
                <a:latin typeface="Times New Roman" pitchFamily="18" charset="0"/>
              </a:rPr>
              <a:t>y</a:t>
            </a:r>
            <a:r>
              <a:rPr lang="en-US" sz="2400" b="0" i="1" baseline="-25000" dirty="0" err="1">
                <a:latin typeface="Times New Roman" pitchFamily="18" charset="0"/>
              </a:rPr>
              <a:t>i</a:t>
            </a:r>
            <a:r>
              <a:rPr lang="en-US" sz="2400" b="0" dirty="0">
                <a:latin typeface="Times New Roman" pitchFamily="18" charset="0"/>
              </a:rPr>
              <a:t>)</a:t>
            </a:r>
          </a:p>
        </p:txBody>
      </p:sp>
      <p:sp>
        <p:nvSpPr>
          <p:cNvPr id="5" name="Rectangle 10"/>
          <p:cNvSpPr>
            <a:spLocks noChangeArrowheads="1"/>
          </p:cNvSpPr>
          <p:nvPr/>
        </p:nvSpPr>
        <p:spPr bwMode="auto">
          <a:xfrm>
            <a:off x="9499600" y="1207432"/>
            <a:ext cx="1239838" cy="457200"/>
          </a:xfrm>
          <a:prstGeom prst="rect">
            <a:avLst/>
          </a:prstGeom>
          <a:noFill/>
          <a:ln w="9525">
            <a:noFill/>
            <a:miter lim="800000"/>
            <a:headEnd/>
            <a:tailEnd/>
          </a:ln>
        </p:spPr>
        <p:txBody>
          <a:bodyPr wrap="none">
            <a:spAutoFit/>
          </a:bodyPr>
          <a:lstStyle/>
          <a:p>
            <a:r>
              <a:rPr lang="en-US" sz="2400" b="0" i="1">
                <a:latin typeface="Times New Roman" pitchFamily="18" charset="0"/>
              </a:rPr>
              <a:t>y=mx+b</a:t>
            </a:r>
          </a:p>
        </p:txBody>
      </p:sp>
      <p:sp>
        <p:nvSpPr>
          <p:cNvPr id="6" name="Rectangle 5"/>
          <p:cNvSpPr/>
          <p:nvPr/>
        </p:nvSpPr>
        <p:spPr>
          <a:xfrm>
            <a:off x="284480" y="1022805"/>
            <a:ext cx="7579360" cy="2031325"/>
          </a:xfrm>
          <a:prstGeom prst="rect">
            <a:avLst/>
          </a:prstGeom>
        </p:spPr>
        <p:txBody>
          <a:bodyPr wrap="square">
            <a:spAutoFit/>
          </a:bodyPr>
          <a:lstStyle/>
          <a:p>
            <a:pPr>
              <a:lnSpc>
                <a:spcPct val="150000"/>
              </a:lnSpc>
            </a:pPr>
            <a:r>
              <a:rPr lang="en-US" sz="2800" dirty="0" smtClean="0"/>
              <a:t>Data (measurement): </a:t>
            </a:r>
            <a:r>
              <a:rPr lang="en-US" sz="2800" dirty="0"/>
              <a:t>(</a:t>
            </a:r>
            <a:r>
              <a:rPr lang="en-US" sz="2800" i="1" dirty="0"/>
              <a:t>x</a:t>
            </a:r>
            <a:r>
              <a:rPr lang="en-US" sz="2800" baseline="-25000" dirty="0"/>
              <a:t>1</a:t>
            </a:r>
            <a:r>
              <a:rPr lang="en-US" sz="2800" dirty="0"/>
              <a:t>, </a:t>
            </a:r>
            <a:r>
              <a:rPr lang="en-US" sz="2800" i="1" dirty="0"/>
              <a:t>y</a:t>
            </a:r>
            <a:r>
              <a:rPr lang="en-US" sz="2800" baseline="-25000" dirty="0"/>
              <a:t>1</a:t>
            </a:r>
            <a:r>
              <a:rPr lang="en-US" sz="2800" dirty="0"/>
              <a:t>), …, (</a:t>
            </a:r>
            <a:r>
              <a:rPr lang="en-US" sz="2800" i="1" dirty="0" err="1"/>
              <a:t>x</a:t>
            </a:r>
            <a:r>
              <a:rPr lang="en-US" sz="2800" i="1" baseline="-25000" dirty="0" err="1"/>
              <a:t>n</a:t>
            </a:r>
            <a:r>
              <a:rPr lang="en-US" sz="2800" dirty="0"/>
              <a:t>, </a:t>
            </a:r>
            <a:r>
              <a:rPr lang="en-US" sz="2800" i="1" dirty="0" err="1"/>
              <a:t>y</a:t>
            </a:r>
            <a:r>
              <a:rPr lang="en-US" sz="2800" i="1" baseline="-25000" dirty="0" err="1"/>
              <a:t>n</a:t>
            </a:r>
            <a:r>
              <a:rPr lang="en-US" sz="2800" dirty="0"/>
              <a:t>)</a:t>
            </a:r>
          </a:p>
          <a:p>
            <a:pPr>
              <a:lnSpc>
                <a:spcPct val="150000"/>
              </a:lnSpc>
            </a:pPr>
            <a:r>
              <a:rPr lang="en-US" sz="2800" u="sng" dirty="0" smtClean="0"/>
              <a:t>Model: Line (</a:t>
            </a:r>
            <a:r>
              <a:rPr lang="en-US" sz="2800" i="1" u="sng" dirty="0" err="1" smtClean="0"/>
              <a:t>y</a:t>
            </a:r>
            <a:r>
              <a:rPr lang="en-US" sz="2800" i="1" u="sng" baseline="-25000" dirty="0" err="1" smtClean="0"/>
              <a:t>i</a:t>
            </a:r>
            <a:r>
              <a:rPr lang="en-US" sz="2800" i="1" u="sng" dirty="0" smtClean="0"/>
              <a:t> </a:t>
            </a:r>
            <a:r>
              <a:rPr lang="en-US" sz="2800" i="1" u="sng" dirty="0"/>
              <a:t>= m</a:t>
            </a:r>
            <a:r>
              <a:rPr lang="en-US" sz="1600" i="1" u="sng" dirty="0" smtClean="0"/>
              <a:t> </a:t>
            </a:r>
            <a:r>
              <a:rPr lang="en-US" sz="2800" i="1" u="sng" dirty="0"/>
              <a:t>x</a:t>
            </a:r>
            <a:r>
              <a:rPr lang="en-US" sz="2800" i="1" u="sng" baseline="-25000" dirty="0"/>
              <a:t>i</a:t>
            </a:r>
            <a:r>
              <a:rPr lang="en-US" sz="2800" i="1" u="sng" dirty="0"/>
              <a:t> + </a:t>
            </a:r>
            <a:r>
              <a:rPr lang="en-US" sz="2800" i="1" u="sng" dirty="0" smtClean="0"/>
              <a:t>b</a:t>
            </a:r>
            <a:r>
              <a:rPr lang="en-US" sz="2800" u="sng" dirty="0" smtClean="0"/>
              <a:t>)</a:t>
            </a:r>
          </a:p>
          <a:p>
            <a:pPr>
              <a:lnSpc>
                <a:spcPct val="150000"/>
              </a:lnSpc>
            </a:pPr>
            <a:r>
              <a:rPr lang="en-US" sz="2800" dirty="0" smtClean="0"/>
              <a:t>Task</a:t>
            </a:r>
            <a:r>
              <a:rPr lang="en-US" sz="2800" dirty="0"/>
              <a:t>: Find (</a:t>
            </a:r>
            <a:r>
              <a:rPr lang="en-US" sz="2800" i="1" dirty="0"/>
              <a:t>m</a:t>
            </a:r>
            <a:r>
              <a:rPr lang="en-US" sz="2800" dirty="0"/>
              <a:t>, </a:t>
            </a:r>
            <a:r>
              <a:rPr lang="en-US" sz="2800" i="1" dirty="0"/>
              <a:t>b</a:t>
            </a:r>
            <a:r>
              <a:rPr lang="en-US" sz="2800" dirty="0"/>
              <a:t>) </a:t>
            </a:r>
          </a:p>
        </p:txBody>
      </p:sp>
      <p:graphicFrame>
        <p:nvGraphicFramePr>
          <p:cNvPr id="8" name="Object 6"/>
          <p:cNvGraphicFramePr>
            <a:graphicFrameLocks noChangeAspect="1"/>
          </p:cNvGraphicFramePr>
          <p:nvPr>
            <p:extLst>
              <p:ext uri="{D42A27DB-BD31-4B8C-83A1-F6EECF244321}">
                <p14:modId xmlns:p14="http://schemas.microsoft.com/office/powerpoint/2010/main" val="3474071956"/>
              </p:ext>
            </p:extLst>
          </p:nvPr>
        </p:nvGraphicFramePr>
        <p:xfrm>
          <a:off x="355600" y="4200008"/>
          <a:ext cx="7620000" cy="1390650"/>
        </p:xfrm>
        <a:graphic>
          <a:graphicData uri="http://schemas.openxmlformats.org/presentationml/2006/ole">
            <mc:AlternateContent xmlns:mc="http://schemas.openxmlformats.org/markup-compatibility/2006">
              <mc:Choice xmlns:v="urn:schemas-microsoft-com:vml" Requires="v">
                <p:oleObj spid="_x0000_s1253" name="Equation" r:id="rId4" imgW="3898800" imgH="711000" progId="Equation.3">
                  <p:embed/>
                </p:oleObj>
              </mc:Choice>
              <mc:Fallback>
                <p:oleObj name="Equation" r:id="rId4" imgW="3898800" imgH="711000" progId="Equation.3">
                  <p:embed/>
                  <p:pic>
                    <p:nvPicPr>
                      <p:cNvPr id="3075" name="Object 6"/>
                      <p:cNvPicPr>
                        <a:picLocks noChangeAspect="1" noChangeArrowheads="1"/>
                      </p:cNvPicPr>
                      <p:nvPr/>
                    </p:nvPicPr>
                    <p:blipFill>
                      <a:blip r:embed="rId5"/>
                      <a:srcRect/>
                      <a:stretch>
                        <a:fillRect/>
                      </a:stretch>
                    </p:blipFill>
                    <p:spPr bwMode="auto">
                      <a:xfrm>
                        <a:off x="355600" y="4200008"/>
                        <a:ext cx="7620000" cy="13906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1489702925"/>
              </p:ext>
            </p:extLst>
          </p:nvPr>
        </p:nvGraphicFramePr>
        <p:xfrm>
          <a:off x="2120900" y="3254612"/>
          <a:ext cx="3124200" cy="619125"/>
        </p:xfrm>
        <a:graphic>
          <a:graphicData uri="http://schemas.openxmlformats.org/presentationml/2006/ole">
            <mc:AlternateContent xmlns:mc="http://schemas.openxmlformats.org/markup-compatibility/2006">
              <mc:Choice xmlns:v="urn:schemas-microsoft-com:vml" Requires="v">
                <p:oleObj spid="_x0000_s1254" name="Equation" r:id="rId6" imgW="1473120" imgH="291960" progId="Equation.3">
                  <p:embed/>
                </p:oleObj>
              </mc:Choice>
              <mc:Fallback>
                <p:oleObj name="Equation" r:id="rId6" imgW="1473120" imgH="291960" progId="Equation.3">
                  <p:embed/>
                  <p:pic>
                    <p:nvPicPr>
                      <p:cNvPr id="307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0900" y="3254612"/>
                        <a:ext cx="3124200" cy="619125"/>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12" name="Object 11"/>
          <p:cNvGraphicFramePr>
            <a:graphicFrameLocks noGrp="1" noChangeAspect="1"/>
          </p:cNvGraphicFramePr>
          <p:nvPr>
            <p:extLst>
              <p:ext uri="{D42A27DB-BD31-4B8C-83A1-F6EECF244321}">
                <p14:modId xmlns:p14="http://schemas.microsoft.com/office/powerpoint/2010/main" val="4046942478"/>
              </p:ext>
            </p:extLst>
          </p:nvPr>
        </p:nvGraphicFramePr>
        <p:xfrm>
          <a:off x="355600" y="5916929"/>
          <a:ext cx="7877915" cy="533400"/>
        </p:xfrm>
        <a:graphic>
          <a:graphicData uri="http://schemas.openxmlformats.org/presentationml/2006/ole">
            <mc:AlternateContent xmlns:mc="http://schemas.openxmlformats.org/markup-compatibility/2006">
              <mc:Choice xmlns:v="urn:schemas-microsoft-com:vml" Requires="v">
                <p:oleObj spid="_x0000_s1255" name="Equation" r:id="rId8" imgW="4127400" imgH="279360" progId="Equation.3">
                  <p:embed/>
                </p:oleObj>
              </mc:Choice>
              <mc:Fallback>
                <p:oleObj name="Equation" r:id="rId8" imgW="4127400" imgH="279360" progId="Equation.3">
                  <p:embed/>
                  <p:pic>
                    <p:nvPicPr>
                      <p:cNvPr id="2" name="Object 1"/>
                      <p:cNvPicPr>
                        <a:picLocks noGrp="1" noChangeAspect="1" noChangeArrowheads="1"/>
                      </p:cNvPicPr>
                      <p:nvPr/>
                    </p:nvPicPr>
                    <p:blipFill>
                      <a:blip r:embed="rId9"/>
                      <a:srcRect/>
                      <a:stretch>
                        <a:fillRect/>
                      </a:stretch>
                    </p:blipFill>
                    <p:spPr bwMode="auto">
                      <a:xfrm>
                        <a:off x="355600" y="5916929"/>
                        <a:ext cx="7877915" cy="533400"/>
                      </a:xfrm>
                      <a:prstGeom prst="rect">
                        <a:avLst/>
                      </a:prstGeom>
                      <a:noFill/>
                      <a:ln>
                        <a:noFill/>
                      </a:ln>
                    </p:spPr>
                  </p:pic>
                </p:oleObj>
              </mc:Fallback>
            </mc:AlternateContent>
          </a:graphicData>
        </a:graphic>
      </p:graphicFrame>
      <p:sp>
        <p:nvSpPr>
          <p:cNvPr id="13" name="Rectangle 12"/>
          <p:cNvSpPr/>
          <p:nvPr/>
        </p:nvSpPr>
        <p:spPr>
          <a:xfrm>
            <a:off x="284480" y="3163587"/>
            <a:ext cx="1606465" cy="671851"/>
          </a:xfrm>
          <a:prstGeom prst="rect">
            <a:avLst/>
          </a:prstGeom>
        </p:spPr>
        <p:txBody>
          <a:bodyPr wrap="none">
            <a:spAutoFit/>
          </a:bodyPr>
          <a:lstStyle/>
          <a:p>
            <a:pPr>
              <a:lnSpc>
                <a:spcPct val="150000"/>
              </a:lnSpc>
            </a:pPr>
            <a:r>
              <a:rPr lang="en-US" sz="2800" dirty="0" smtClean="0"/>
              <a:t>Minimize </a:t>
            </a:r>
            <a:endParaRPr lang="en-US" sz="2800" dirty="0"/>
          </a:p>
        </p:txBody>
      </p:sp>
    </p:spTree>
    <p:extLst>
      <p:ext uri="{BB962C8B-B14F-4D97-AF65-F5344CB8AC3E}">
        <p14:creationId xmlns:p14="http://schemas.microsoft.com/office/powerpoint/2010/main" val="271236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Least </a:t>
            </a:r>
            <a:r>
              <a:rPr lang="en-US" dirty="0"/>
              <a:t>Squares Line </a:t>
            </a:r>
            <a:r>
              <a:rPr lang="en-US" dirty="0" smtClean="0"/>
              <a:t>Fitting</a:t>
            </a:r>
            <a:r>
              <a:rPr lang="en-US" dirty="0"/>
              <a:t> (Approach 2</a:t>
            </a:r>
            <a:r>
              <a:rPr lang="en-US" dirty="0" smtClean="0"/>
              <a:t>) (Continue)</a:t>
            </a:r>
            <a:endParaRPr lang="en-US" dirty="0"/>
          </a:p>
        </p:txBody>
      </p:sp>
      <p:graphicFrame>
        <p:nvGraphicFramePr>
          <p:cNvPr id="3" name="Object 5"/>
          <p:cNvGraphicFramePr>
            <a:graphicFrameLocks noChangeAspect="1"/>
          </p:cNvGraphicFramePr>
          <p:nvPr>
            <p:extLst>
              <p:ext uri="{D42A27DB-BD31-4B8C-83A1-F6EECF244321}">
                <p14:modId xmlns:p14="http://schemas.microsoft.com/office/powerpoint/2010/main" val="219993778"/>
              </p:ext>
            </p:extLst>
          </p:nvPr>
        </p:nvGraphicFramePr>
        <p:xfrm>
          <a:off x="355600" y="2352040"/>
          <a:ext cx="3181350" cy="776288"/>
        </p:xfrm>
        <a:graphic>
          <a:graphicData uri="http://schemas.openxmlformats.org/presentationml/2006/ole">
            <mc:AlternateContent xmlns:mc="http://schemas.openxmlformats.org/markup-compatibility/2006">
              <mc:Choice xmlns:v="urn:schemas-microsoft-com:vml" Requires="v">
                <p:oleObj spid="_x0000_s2335" name="Equation" r:id="rId3" imgW="1612800" imgH="393480" progId="Equation.3">
                  <p:embed/>
                </p:oleObj>
              </mc:Choice>
              <mc:Fallback>
                <p:oleObj name="Equation" r:id="rId3" imgW="1612800" imgH="393480" progId="Equation.3">
                  <p:embed/>
                  <p:pic>
                    <p:nvPicPr>
                      <p:cNvPr id="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00" y="2352040"/>
                        <a:ext cx="3181350" cy="77628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4" name="Object 3"/>
          <p:cNvGraphicFramePr>
            <a:graphicFrameLocks noGrp="1" noChangeAspect="1"/>
          </p:cNvGraphicFramePr>
          <p:nvPr>
            <p:extLst>
              <p:ext uri="{D42A27DB-BD31-4B8C-83A1-F6EECF244321}">
                <p14:modId xmlns:p14="http://schemas.microsoft.com/office/powerpoint/2010/main" val="1177535823"/>
              </p:ext>
            </p:extLst>
          </p:nvPr>
        </p:nvGraphicFramePr>
        <p:xfrm>
          <a:off x="355600" y="1283969"/>
          <a:ext cx="7877915" cy="533400"/>
        </p:xfrm>
        <a:graphic>
          <a:graphicData uri="http://schemas.openxmlformats.org/presentationml/2006/ole">
            <mc:AlternateContent xmlns:mc="http://schemas.openxmlformats.org/markup-compatibility/2006">
              <mc:Choice xmlns:v="urn:schemas-microsoft-com:vml" Requires="v">
                <p:oleObj spid="_x0000_s2336" name="Equation" r:id="rId5" imgW="4127400" imgH="279360" progId="Equation.3">
                  <p:embed/>
                </p:oleObj>
              </mc:Choice>
              <mc:Fallback>
                <p:oleObj name="Equation" r:id="rId5" imgW="4127400" imgH="279360" progId="Equation.3">
                  <p:embed/>
                  <p:pic>
                    <p:nvPicPr>
                      <p:cNvPr id="12" name="Object 11"/>
                      <p:cNvPicPr>
                        <a:picLocks noGrp="1" noChangeAspect="1" noChangeArrowheads="1"/>
                      </p:cNvPicPr>
                      <p:nvPr/>
                    </p:nvPicPr>
                    <p:blipFill>
                      <a:blip r:embed="rId6"/>
                      <a:srcRect/>
                      <a:stretch>
                        <a:fillRect/>
                      </a:stretch>
                    </p:blipFill>
                    <p:spPr bwMode="auto">
                      <a:xfrm>
                        <a:off x="355600" y="1283969"/>
                        <a:ext cx="7877915" cy="533400"/>
                      </a:xfrm>
                      <a:prstGeom prst="rect">
                        <a:avLst/>
                      </a:prstGeom>
                      <a:noFill/>
                      <a:ln>
                        <a:noFill/>
                      </a:ln>
                    </p:spPr>
                  </p:pic>
                </p:oleObj>
              </mc:Fallback>
            </mc:AlternateContent>
          </a:graphicData>
        </a:graphic>
      </p:graphicFrame>
      <p:sp>
        <p:nvSpPr>
          <p:cNvPr id="5" name="Text Box 7"/>
          <p:cNvSpPr txBox="1">
            <a:spLocks noChangeArrowheads="1"/>
          </p:cNvSpPr>
          <p:nvPr/>
        </p:nvSpPr>
        <p:spPr bwMode="auto">
          <a:xfrm>
            <a:off x="355600" y="3550798"/>
            <a:ext cx="8092440" cy="461665"/>
          </a:xfrm>
          <a:prstGeom prst="rect">
            <a:avLst/>
          </a:prstGeom>
          <a:noFill/>
          <a:ln w="9525">
            <a:noFill/>
            <a:miter lim="800000"/>
            <a:headEnd/>
            <a:tailEnd/>
          </a:ln>
        </p:spPr>
        <p:txBody>
          <a:bodyPr wrap="square">
            <a:spAutoFit/>
          </a:bodyPr>
          <a:lstStyle/>
          <a:p>
            <a:r>
              <a:rPr lang="en-US" sz="2400" b="0" i="1" dirty="0" smtClean="0"/>
              <a:t>L</a:t>
            </a:r>
            <a:r>
              <a:rPr lang="en-US" sz="2400" b="0" dirty="0" smtClean="0"/>
              <a:t>east </a:t>
            </a:r>
            <a:r>
              <a:rPr lang="en-US" sz="2400" b="0" dirty="0"/>
              <a:t>squares solution to </a:t>
            </a:r>
            <a:r>
              <a:rPr lang="en-US" sz="2400" b="0" i="1" dirty="0" smtClean="0">
                <a:latin typeface="Times New Roman" pitchFamily="18" charset="0"/>
              </a:rPr>
              <a:t>XB=Y</a:t>
            </a:r>
            <a:endParaRPr lang="en-US" sz="2400" b="0" i="1" dirty="0">
              <a:latin typeface="Times New Roman" pitchFamily="18" charset="0"/>
            </a:endParaRPr>
          </a:p>
        </p:txBody>
      </p:sp>
      <p:graphicFrame>
        <p:nvGraphicFramePr>
          <p:cNvPr id="6" name="Object 11"/>
          <p:cNvGraphicFramePr>
            <a:graphicFrameLocks noChangeAspect="1"/>
          </p:cNvGraphicFramePr>
          <p:nvPr>
            <p:extLst>
              <p:ext uri="{D42A27DB-BD31-4B8C-83A1-F6EECF244321}">
                <p14:modId xmlns:p14="http://schemas.microsoft.com/office/powerpoint/2010/main" val="502148809"/>
              </p:ext>
            </p:extLst>
          </p:nvPr>
        </p:nvGraphicFramePr>
        <p:xfrm>
          <a:off x="4145280" y="2539365"/>
          <a:ext cx="1905000" cy="401638"/>
        </p:xfrm>
        <a:graphic>
          <a:graphicData uri="http://schemas.openxmlformats.org/presentationml/2006/ole">
            <mc:AlternateContent xmlns:mc="http://schemas.openxmlformats.org/markup-compatibility/2006">
              <mc:Choice xmlns:v="urn:schemas-microsoft-com:vml" Requires="v">
                <p:oleObj spid="_x0000_s2337" name="Equation" r:id="rId7" imgW="901440" imgH="190440" progId="Equation.3">
                  <p:embed/>
                </p:oleObj>
              </mc:Choice>
              <mc:Fallback>
                <p:oleObj name="Equation" r:id="rId7" imgW="901440" imgH="190440" progId="Equation.3">
                  <p:embed/>
                  <p:pic>
                    <p:nvPicPr>
                      <p:cNvPr id="11"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5280" y="2539365"/>
                        <a:ext cx="1905000" cy="401638"/>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31997314"/>
              </p:ext>
            </p:extLst>
          </p:nvPr>
        </p:nvGraphicFramePr>
        <p:xfrm>
          <a:off x="6050280" y="3794636"/>
          <a:ext cx="5783263" cy="1390650"/>
        </p:xfrm>
        <a:graphic>
          <a:graphicData uri="http://schemas.openxmlformats.org/presentationml/2006/ole">
            <mc:AlternateContent xmlns:mc="http://schemas.openxmlformats.org/markup-compatibility/2006">
              <mc:Choice xmlns:v="urn:schemas-microsoft-com:vml" Requires="v">
                <p:oleObj spid="_x0000_s2338" name="Equation" r:id="rId9" imgW="2958840" imgH="711000" progId="Equation.3">
                  <p:embed/>
                </p:oleObj>
              </mc:Choice>
              <mc:Fallback>
                <p:oleObj name="Equation" r:id="rId9" imgW="2958840" imgH="711000" progId="Equation.3">
                  <p:embed/>
                  <p:pic>
                    <p:nvPicPr>
                      <p:cNvPr id="8" name="Object 6"/>
                      <p:cNvPicPr>
                        <a:picLocks noChangeAspect="1" noChangeArrowheads="1"/>
                      </p:cNvPicPr>
                      <p:nvPr/>
                    </p:nvPicPr>
                    <p:blipFill>
                      <a:blip r:embed="rId10"/>
                      <a:srcRect/>
                      <a:stretch>
                        <a:fillRect/>
                      </a:stretch>
                    </p:blipFill>
                    <p:spPr bwMode="auto">
                      <a:xfrm>
                        <a:off x="6050280" y="3794636"/>
                        <a:ext cx="5783263" cy="13906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Rectangle 7"/>
              <p:cNvSpPr/>
              <p:nvPr/>
            </p:nvSpPr>
            <p:spPr>
              <a:xfrm>
                <a:off x="784615" y="5613596"/>
                <a:ext cx="179927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ea typeface="Cambria Math" panose="02040503050406030204" pitchFamily="18" charset="0"/>
                        </a:rPr>
                        <m:t>≈</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𝑋</m:t>
                          </m:r>
                        </m:e>
                        <m:sup>
                          <m:r>
                            <a:rPr lang="en-US" sz="3200" b="0" i="1" smtClean="0">
                              <a:latin typeface="Cambria Math" panose="02040503050406030204" pitchFamily="18" charset="0"/>
                              <a:ea typeface="Cambria Math" panose="02040503050406030204" pitchFamily="18" charset="0"/>
                            </a:rPr>
                            <m:t>∗</m:t>
                          </m:r>
                        </m:sup>
                      </m:sSup>
                      <m:r>
                        <a:rPr lang="en-US" sz="3200" b="0" i="1" smtClean="0">
                          <a:latin typeface="Cambria Math" panose="02040503050406030204" pitchFamily="18" charset="0"/>
                          <a:ea typeface="Cambria Math" panose="02040503050406030204" pitchFamily="18" charset="0"/>
                        </a:rPr>
                        <m:t>𝑌</m:t>
                      </m:r>
                    </m:oMath>
                  </m:oMathPara>
                </a14:m>
                <a:endParaRPr lang="en-US" sz="3200" i="1" dirty="0">
                  <a:latin typeface="Times New Roman"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784615" y="5613596"/>
                <a:ext cx="1799275"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97823" y="5613595"/>
                <a:ext cx="4072525" cy="584775"/>
              </a:xfrm>
              <a:prstGeom prst="rect">
                <a:avLst/>
              </a:prstGeom>
            </p:spPr>
            <p:txBody>
              <a:bodyPr wrap="none">
                <a:spAutoFit/>
              </a:bodyPr>
              <a:lstStyle/>
              <a:p>
                <a:r>
                  <a:rPr lang="en-US" sz="3200" dirty="0" smtClean="0">
                    <a:latin typeface="Times New Roman" pitchFamily="18" charset="0"/>
                  </a:rPr>
                  <a:t>where </a:t>
                </a:r>
                <a14:m>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panose="02040503050406030204" pitchFamily="18" charset="0"/>
                          </a:rPr>
                          <m:t>𝑋</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𝑋</m:t>
                                </m:r>
                              </m:e>
                              <m:sup>
                                <m:r>
                                  <a:rPr lang="en-US" sz="3200" i="1">
                                    <a:latin typeface="Cambria Math" panose="02040503050406030204" pitchFamily="18" charset="0"/>
                                  </a:rPr>
                                  <m:t>′</m:t>
                                </m:r>
                              </m:sup>
                            </m:sSup>
                            <m:r>
                              <a:rPr lang="en-US" sz="3200" i="1">
                                <a:latin typeface="Cambria Math" panose="02040503050406030204" pitchFamily="18" charset="0"/>
                              </a:rPr>
                              <m:t>𝑋</m:t>
                            </m:r>
                          </m:e>
                        </m:d>
                      </m:e>
                      <m:sup>
                        <m:r>
                          <a:rPr lang="en-US" sz="3200" b="0" i="1" smtClean="0">
                            <a:latin typeface="Cambria Math" panose="02040503050406030204" pitchFamily="18" charset="0"/>
                          </a:rPr>
                          <m:t>−</m:t>
                        </m:r>
                        <m:r>
                          <a:rPr lang="en-US" sz="3200" b="0" i="1" smtClean="0">
                            <a:latin typeface="Cambria Math" panose="02040503050406030204" pitchFamily="18" charset="0"/>
                          </a:rPr>
                          <m:t>1</m:t>
                        </m:r>
                      </m:sup>
                    </m:sSup>
                    <m:r>
                      <a:rPr lang="en-US" sz="3200" b="0" i="1" smtClean="0">
                        <a:latin typeface="Cambria Math" panose="02040503050406030204" pitchFamily="18" charset="0"/>
                      </a:rPr>
                      <m:t>𝑋</m:t>
                    </m:r>
                    <m:r>
                      <a:rPr lang="en-US" sz="3200" b="0" i="1" smtClean="0">
                        <a:latin typeface="Cambria Math" panose="02040503050406030204" pitchFamily="18" charset="0"/>
                      </a:rPr>
                      <m:t>′</m:t>
                    </m:r>
                  </m:oMath>
                </a14:m>
                <a:endParaRPr lang="en-US" sz="3200" dirty="0">
                  <a:latin typeface="Times New Roman"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597823" y="5613595"/>
                <a:ext cx="4072525" cy="584775"/>
              </a:xfrm>
              <a:prstGeom prst="rect">
                <a:avLst/>
              </a:prstGeom>
              <a:blipFill>
                <a:blip r:embed="rId12"/>
                <a:stretch>
                  <a:fillRect l="-3743" t="-14583" b="-32292"/>
                </a:stretch>
              </a:blipFill>
            </p:spPr>
            <p:txBody>
              <a:bodyPr/>
              <a:lstStyle/>
              <a:p>
                <a:r>
                  <a:rPr lang="en-US">
                    <a:noFill/>
                  </a:rPr>
                  <a:t> </a:t>
                </a:r>
              </a:p>
            </p:txBody>
          </p:sp>
        </mc:Fallback>
      </mc:AlternateContent>
      <p:sp>
        <p:nvSpPr>
          <p:cNvPr id="10" name="Rectangle 9"/>
          <p:cNvSpPr/>
          <p:nvPr/>
        </p:nvSpPr>
        <p:spPr>
          <a:xfrm>
            <a:off x="8448040" y="6198370"/>
            <a:ext cx="2534668" cy="584775"/>
          </a:xfrm>
          <a:prstGeom prst="rect">
            <a:avLst/>
          </a:prstGeom>
        </p:spPr>
        <p:txBody>
          <a:bodyPr wrap="none">
            <a:spAutoFit/>
          </a:bodyPr>
          <a:lstStyle/>
          <a:p>
            <a:r>
              <a:rPr lang="en-US" sz="3200" dirty="0" smtClean="0">
                <a:latin typeface="Times New Roman" pitchFamily="18" charset="0"/>
              </a:rPr>
              <a:t>pseudoinverse</a:t>
            </a:r>
            <a:endParaRPr lang="en-US" sz="3200" dirty="0">
              <a:latin typeface="Times New Roman" pitchFamily="18" charset="0"/>
            </a:endParaRPr>
          </a:p>
        </p:txBody>
      </p:sp>
    </p:spTree>
    <p:extLst>
      <p:ext uri="{BB962C8B-B14F-4D97-AF65-F5344CB8AC3E}">
        <p14:creationId xmlns:p14="http://schemas.microsoft.com/office/powerpoint/2010/main" val="399856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if There are Outliers in Your Data </a:t>
            </a:r>
            <a:endParaRPr lang="en-US" dirty="0"/>
          </a:p>
        </p:txBody>
      </p:sp>
      <p:pic>
        <p:nvPicPr>
          <p:cNvPr id="9" name="Picture 8"/>
          <p:cNvPicPr>
            <a:picLocks noChangeAspect="1"/>
          </p:cNvPicPr>
          <p:nvPr/>
        </p:nvPicPr>
        <p:blipFill>
          <a:blip r:embed="rId2"/>
          <a:stretch>
            <a:fillRect/>
          </a:stretch>
        </p:blipFill>
        <p:spPr>
          <a:xfrm>
            <a:off x="620830" y="1104985"/>
            <a:ext cx="10948869" cy="5445832"/>
          </a:xfrm>
          <a:prstGeom prst="rect">
            <a:avLst/>
          </a:prstGeom>
        </p:spPr>
      </p:pic>
    </p:spTree>
    <p:extLst>
      <p:ext uri="{BB962C8B-B14F-4D97-AF65-F5344CB8AC3E}">
        <p14:creationId xmlns:p14="http://schemas.microsoft.com/office/powerpoint/2010/main" val="4094912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What if There are Outliers in Your Data </a:t>
            </a:r>
            <a:r>
              <a:rPr lang="en-US" dirty="0" smtClean="0"/>
              <a:t> (Continue)</a:t>
            </a:r>
            <a:endParaRPr lang="en-US" dirty="0"/>
          </a:p>
        </p:txBody>
      </p:sp>
      <p:pic>
        <p:nvPicPr>
          <p:cNvPr id="5" name="Picture 4"/>
          <p:cNvPicPr>
            <a:picLocks noChangeAspect="1"/>
          </p:cNvPicPr>
          <p:nvPr/>
        </p:nvPicPr>
        <p:blipFill>
          <a:blip r:embed="rId2"/>
          <a:stretch>
            <a:fillRect/>
          </a:stretch>
        </p:blipFill>
        <p:spPr>
          <a:xfrm>
            <a:off x="626442" y="1104987"/>
            <a:ext cx="10956896" cy="5449824"/>
          </a:xfrm>
          <a:prstGeom prst="rect">
            <a:avLst/>
          </a:prstGeom>
        </p:spPr>
      </p:pic>
    </p:spTree>
    <p:extLst>
      <p:ext uri="{BB962C8B-B14F-4D97-AF65-F5344CB8AC3E}">
        <p14:creationId xmlns:p14="http://schemas.microsoft.com/office/powerpoint/2010/main" val="3883603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Uwaterloo_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Uwaterloo_Theme" id="{F7BD0320-7428-483A-9DFB-560F4F77CD51}" vid="{FB630A13-1CAF-4B8C-927A-D2F553D6B205}"/>
    </a:ext>
  </a:extLst>
</a:theme>
</file>

<file path=ppt/theme/theme2.xml><?xml version="1.0" encoding="utf-8"?>
<a:theme xmlns:a="http://schemas.openxmlformats.org/drawingml/2006/main" name="Uwaterloo">
  <a:themeElements>
    <a:clrScheme name="Custom 7">
      <a:dk1>
        <a:srgbClr val="000000"/>
      </a:dk1>
      <a:lt1>
        <a:srgbClr val="FFFFFF"/>
      </a:lt1>
      <a:dk2>
        <a:srgbClr val="757575"/>
      </a:dk2>
      <a:lt2>
        <a:srgbClr val="D6D6D6"/>
      </a:lt2>
      <a:accent1>
        <a:srgbClr val="8000B3"/>
      </a:accent1>
      <a:accent2>
        <a:srgbClr val="0C0C0C"/>
      </a:accent2>
      <a:accent3>
        <a:srgbClr val="BD33DA"/>
      </a:accent3>
      <a:accent4>
        <a:srgbClr val="CFB3E6"/>
      </a:accent4>
      <a:accent5>
        <a:srgbClr val="57058A"/>
      </a:accent5>
      <a:accent6>
        <a:srgbClr val="F1F1F1"/>
      </a:accent6>
      <a:hlink>
        <a:srgbClr val="57058A"/>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engineering_16x9" id="{13A97B2F-F17F-6849-9F82-B721B10E3869}" vid="{A4E74281-1FF5-2047-BC63-3BF2D22759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Uwaterloo_Theme</Template>
  <TotalTime>3269</TotalTime>
  <Words>671</Words>
  <Application>Microsoft Office PowerPoint</Application>
  <PresentationFormat>Widescreen</PresentationFormat>
  <Paragraphs>119</Paragraphs>
  <Slides>31</Slides>
  <Notes>2</Notes>
  <HiddenSlides>0</HiddenSlides>
  <MMClips>1</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1" baseType="lpstr">
      <vt:lpstr>Arial</vt:lpstr>
      <vt:lpstr>Calibri</vt:lpstr>
      <vt:lpstr>Cambria Math</vt:lpstr>
      <vt:lpstr>Georgia</vt:lpstr>
      <vt:lpstr>Impact</vt:lpstr>
      <vt:lpstr>Times New Roman</vt:lpstr>
      <vt:lpstr>Wingdings</vt:lpstr>
      <vt:lpstr>Uwaterloo_Theme</vt:lpstr>
      <vt:lpstr>Uwaterloo</vt:lpstr>
      <vt:lpstr>Equation</vt:lpstr>
      <vt:lpstr>RANSAC- RANdom Sample Consensus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Waterloo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Chul Min Yeum</dc:creator>
  <cp:lastModifiedBy>Chul Min Yeum</cp:lastModifiedBy>
  <cp:revision>91</cp:revision>
  <dcterms:created xsi:type="dcterms:W3CDTF">2018-10-10T19:11:49Z</dcterms:created>
  <dcterms:modified xsi:type="dcterms:W3CDTF">2020-02-19T17:41:03Z</dcterms:modified>
</cp:coreProperties>
</file>