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6"/>
  </p:notesMasterIdLst>
  <p:sldIdLst>
    <p:sldId id="256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82267" autoAdjust="0"/>
  </p:normalViewPr>
  <p:slideViewPr>
    <p:cSldViewPr snapToGrid="0">
      <p:cViewPr>
        <p:scale>
          <a:sx n="125" d="100"/>
          <a:sy n="125" d="100"/>
        </p:scale>
        <p:origin x="151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_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605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utomobil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Azure Tutorial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CIVE 497 – CIVE 700: Smart Structure Technology</a:t>
            </a: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2020-03-11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Automobile Data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299448" y="6301042"/>
            <a:ext cx="499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https://archive.ics.uci.edu/ml/datasets/automobile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3" y="1127488"/>
            <a:ext cx="116869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23654"/>
                </a:solidFill>
              </a:rPr>
              <a:t>Data Set Information</a:t>
            </a:r>
            <a:r>
              <a:rPr lang="en-US" b="1" dirty="0" smtClean="0">
                <a:solidFill>
                  <a:srgbClr val="123654"/>
                </a:solidFill>
              </a:rPr>
              <a:t>:</a:t>
            </a:r>
          </a:p>
          <a:p>
            <a:endParaRPr lang="en-US" dirty="0">
              <a:solidFill>
                <a:srgbClr val="123654"/>
              </a:solidFill>
            </a:endParaRPr>
          </a:p>
          <a:p>
            <a:r>
              <a:rPr lang="en-US" dirty="0">
                <a:solidFill>
                  <a:srgbClr val="123654"/>
                </a:solidFill>
              </a:rPr>
              <a:t>This data set consists of three types of entities: </a:t>
            </a:r>
            <a:endParaRPr lang="en-US" dirty="0" smtClean="0">
              <a:solidFill>
                <a:srgbClr val="123654"/>
              </a:solidFill>
            </a:endParaRPr>
          </a:p>
          <a:p>
            <a:r>
              <a:rPr lang="en-US" dirty="0">
                <a:solidFill>
                  <a:srgbClr val="123654"/>
                </a:solidFill>
              </a:rPr>
              <a:t>	</a:t>
            </a:r>
            <a:r>
              <a:rPr lang="en-US" dirty="0" smtClean="0">
                <a:solidFill>
                  <a:srgbClr val="123654"/>
                </a:solidFill>
              </a:rPr>
              <a:t>(</a:t>
            </a:r>
            <a:r>
              <a:rPr lang="en-US" dirty="0">
                <a:solidFill>
                  <a:srgbClr val="123654"/>
                </a:solidFill>
              </a:rPr>
              <a:t>a) the specification of an auto in terms of various characteristics, </a:t>
            </a:r>
            <a:endParaRPr lang="en-US" dirty="0" smtClean="0">
              <a:solidFill>
                <a:srgbClr val="123654"/>
              </a:solidFill>
            </a:endParaRPr>
          </a:p>
          <a:p>
            <a:r>
              <a:rPr lang="en-US" dirty="0">
                <a:solidFill>
                  <a:srgbClr val="123654"/>
                </a:solidFill>
              </a:rPr>
              <a:t>	</a:t>
            </a:r>
            <a:r>
              <a:rPr lang="en-US" dirty="0" smtClean="0">
                <a:solidFill>
                  <a:srgbClr val="123654"/>
                </a:solidFill>
              </a:rPr>
              <a:t>(</a:t>
            </a:r>
            <a:r>
              <a:rPr lang="en-US" dirty="0">
                <a:solidFill>
                  <a:srgbClr val="123654"/>
                </a:solidFill>
              </a:rPr>
              <a:t>b) its assigned insurance risk rating, </a:t>
            </a:r>
            <a:endParaRPr lang="en-US" dirty="0" smtClean="0">
              <a:solidFill>
                <a:srgbClr val="123654"/>
              </a:solidFill>
            </a:endParaRPr>
          </a:p>
          <a:p>
            <a:r>
              <a:rPr lang="en-US" dirty="0" smtClean="0">
                <a:solidFill>
                  <a:srgbClr val="123654"/>
                </a:solidFill>
              </a:rPr>
              <a:t>	(</a:t>
            </a:r>
            <a:r>
              <a:rPr lang="en-US" dirty="0">
                <a:solidFill>
                  <a:srgbClr val="123654"/>
                </a:solidFill>
              </a:rPr>
              <a:t>c) its normalized losses in use as compared to other cars. </a:t>
            </a:r>
            <a:endParaRPr lang="en-US" dirty="0" smtClean="0">
              <a:solidFill>
                <a:srgbClr val="123654"/>
              </a:solidFill>
            </a:endParaRPr>
          </a:p>
          <a:p>
            <a:endParaRPr lang="en-US" dirty="0">
              <a:solidFill>
                <a:srgbClr val="123654"/>
              </a:solidFill>
            </a:endParaRPr>
          </a:p>
          <a:p>
            <a:r>
              <a:rPr lang="en-US" dirty="0" smtClean="0">
                <a:solidFill>
                  <a:srgbClr val="123654"/>
                </a:solidFill>
              </a:rPr>
              <a:t>The </a:t>
            </a:r>
            <a:r>
              <a:rPr lang="en-US" dirty="0">
                <a:solidFill>
                  <a:srgbClr val="123654"/>
                </a:solidFill>
              </a:rPr>
              <a:t>second rating corresponds to the degree to which the auto is more risky than its price indicates. Cars are initially assigned a risk factor symbol associated with its price. Then, if it is more risky (or less), this symbol is adjusted by moving it up (or down) the scale. </a:t>
            </a:r>
            <a:r>
              <a:rPr lang="en-US" dirty="0" err="1">
                <a:solidFill>
                  <a:srgbClr val="123654"/>
                </a:solidFill>
              </a:rPr>
              <a:t>Actuarians</a:t>
            </a:r>
            <a:r>
              <a:rPr lang="en-US" dirty="0">
                <a:solidFill>
                  <a:srgbClr val="123654"/>
                </a:solidFill>
              </a:rPr>
              <a:t> call this process "</a:t>
            </a:r>
            <a:r>
              <a:rPr lang="en-US" dirty="0" err="1">
                <a:solidFill>
                  <a:srgbClr val="123654"/>
                </a:solidFill>
              </a:rPr>
              <a:t>symboling</a:t>
            </a:r>
            <a:r>
              <a:rPr lang="en-US" dirty="0">
                <a:solidFill>
                  <a:srgbClr val="123654"/>
                </a:solidFill>
              </a:rPr>
              <a:t>". A value of +3 indicates that the auto is risky, -3 that it is probably pretty safe.</a:t>
            </a:r>
            <a:br>
              <a:rPr lang="en-US" dirty="0">
                <a:solidFill>
                  <a:srgbClr val="123654"/>
                </a:solidFill>
              </a:rPr>
            </a:br>
            <a:r>
              <a:rPr lang="en-US" dirty="0">
                <a:solidFill>
                  <a:srgbClr val="123654"/>
                </a:solidFill>
              </a:rPr>
              <a:t/>
            </a:r>
            <a:br>
              <a:rPr lang="en-US" dirty="0">
                <a:solidFill>
                  <a:srgbClr val="123654"/>
                </a:solidFill>
              </a:rPr>
            </a:br>
            <a:r>
              <a:rPr lang="en-US" dirty="0">
                <a:solidFill>
                  <a:srgbClr val="123654"/>
                </a:solidFill>
              </a:rPr>
              <a:t>The third factor is the relative average loss payment per insured vehicle year. This value is normalized for all autos within a particular size classification (two-door small, station wagons, sports/</a:t>
            </a:r>
            <a:r>
              <a:rPr lang="en-US" dirty="0" err="1">
                <a:solidFill>
                  <a:srgbClr val="123654"/>
                </a:solidFill>
              </a:rPr>
              <a:t>speciality</a:t>
            </a:r>
            <a:r>
              <a:rPr lang="en-US" dirty="0">
                <a:solidFill>
                  <a:srgbClr val="123654"/>
                </a:solidFill>
              </a:rPr>
              <a:t>, etc...), and represents the average loss per car per year.</a:t>
            </a:r>
            <a:br>
              <a:rPr lang="en-US" dirty="0">
                <a:solidFill>
                  <a:srgbClr val="123654"/>
                </a:solidFill>
              </a:rPr>
            </a:br>
            <a:r>
              <a:rPr lang="en-US" dirty="0">
                <a:solidFill>
                  <a:srgbClr val="123654"/>
                </a:solidFill>
              </a:rPr>
              <a:t/>
            </a:r>
            <a:br>
              <a:rPr lang="en-US" dirty="0">
                <a:solidFill>
                  <a:srgbClr val="123654"/>
                </a:solidFill>
              </a:rPr>
            </a:br>
            <a:r>
              <a:rPr lang="en-US" dirty="0">
                <a:solidFill>
                  <a:srgbClr val="123654"/>
                </a:solidFill>
              </a:rPr>
              <a:t>Note: Several of the attributes in the database could be used as a "class" attribute.</a:t>
            </a:r>
          </a:p>
        </p:txBody>
      </p:sp>
    </p:spTree>
    <p:extLst>
      <p:ext uri="{BB962C8B-B14F-4D97-AF65-F5344CB8AC3E}">
        <p14:creationId xmlns:p14="http://schemas.microsoft.com/office/powerpoint/2010/main" val="381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Attribute Information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237" y="1159935"/>
            <a:ext cx="11686903" cy="5520266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dirty="0"/>
              <a:t>1. </a:t>
            </a:r>
            <a:r>
              <a:rPr lang="en-US" dirty="0" err="1"/>
              <a:t>symboling</a:t>
            </a:r>
            <a:r>
              <a:rPr lang="en-US" dirty="0"/>
              <a:t>: -3, -2, -1, 0, 1, 2, 3.</a:t>
            </a:r>
            <a:br>
              <a:rPr lang="en-US" dirty="0"/>
            </a:br>
            <a:r>
              <a:rPr lang="en-US" dirty="0"/>
              <a:t>2. normalized-losses: continuous from 65 to 256.</a:t>
            </a:r>
            <a:br>
              <a:rPr lang="en-US" dirty="0"/>
            </a:br>
            <a:r>
              <a:rPr lang="en-US" dirty="0"/>
              <a:t>3. make:</a:t>
            </a:r>
            <a:br>
              <a:rPr lang="en-US" dirty="0"/>
            </a:br>
            <a:r>
              <a:rPr lang="en-US" dirty="0" err="1"/>
              <a:t>alfa-romero</a:t>
            </a:r>
            <a:r>
              <a:rPr lang="en-US" dirty="0"/>
              <a:t>, </a:t>
            </a:r>
            <a:r>
              <a:rPr lang="en-US" dirty="0" err="1"/>
              <a:t>audi</a:t>
            </a:r>
            <a:r>
              <a:rPr lang="en-US" dirty="0"/>
              <a:t>, </a:t>
            </a:r>
            <a:r>
              <a:rPr lang="en-US" dirty="0" err="1"/>
              <a:t>bmw</a:t>
            </a:r>
            <a:r>
              <a:rPr lang="en-US" dirty="0"/>
              <a:t>, </a:t>
            </a:r>
            <a:r>
              <a:rPr lang="en-US" dirty="0" err="1"/>
              <a:t>chevrolet</a:t>
            </a:r>
            <a:r>
              <a:rPr lang="en-US" dirty="0"/>
              <a:t>, dodge, </a:t>
            </a:r>
            <a:r>
              <a:rPr lang="en-US" dirty="0" err="1"/>
              <a:t>honda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isuzu</a:t>
            </a:r>
            <a:r>
              <a:rPr lang="en-US" dirty="0"/>
              <a:t>, jaguar, </a:t>
            </a:r>
            <a:r>
              <a:rPr lang="en-US" dirty="0" err="1"/>
              <a:t>mazda</a:t>
            </a:r>
            <a:r>
              <a:rPr lang="en-US" dirty="0"/>
              <a:t>, </a:t>
            </a:r>
            <a:r>
              <a:rPr lang="en-US" dirty="0" err="1"/>
              <a:t>mercedes-benz</a:t>
            </a:r>
            <a:r>
              <a:rPr lang="en-US" dirty="0"/>
              <a:t>, mercury,</a:t>
            </a:r>
            <a:br>
              <a:rPr lang="en-US" dirty="0"/>
            </a:br>
            <a:r>
              <a:rPr lang="en-US" dirty="0" err="1"/>
              <a:t>mitsubishi</a:t>
            </a:r>
            <a:r>
              <a:rPr lang="en-US" dirty="0"/>
              <a:t>, </a:t>
            </a:r>
            <a:r>
              <a:rPr lang="en-US" dirty="0" err="1"/>
              <a:t>nissan</a:t>
            </a:r>
            <a:r>
              <a:rPr lang="en-US" dirty="0"/>
              <a:t>, </a:t>
            </a:r>
            <a:r>
              <a:rPr lang="en-US" dirty="0" err="1"/>
              <a:t>peugot</a:t>
            </a:r>
            <a:r>
              <a:rPr lang="en-US" dirty="0"/>
              <a:t>, </a:t>
            </a:r>
            <a:r>
              <a:rPr lang="en-US" dirty="0" err="1"/>
              <a:t>plymouth</a:t>
            </a:r>
            <a:r>
              <a:rPr lang="en-US" dirty="0"/>
              <a:t>, </a:t>
            </a:r>
            <a:r>
              <a:rPr lang="en-US" dirty="0" err="1"/>
              <a:t>porsche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renault</a:t>
            </a:r>
            <a:r>
              <a:rPr lang="en-US" dirty="0"/>
              <a:t>, </a:t>
            </a:r>
            <a:r>
              <a:rPr lang="en-US" dirty="0" err="1"/>
              <a:t>saab</a:t>
            </a:r>
            <a:r>
              <a:rPr lang="en-US" dirty="0"/>
              <a:t>, </a:t>
            </a:r>
            <a:r>
              <a:rPr lang="en-US" dirty="0" err="1"/>
              <a:t>subaru</a:t>
            </a:r>
            <a:r>
              <a:rPr lang="en-US" dirty="0"/>
              <a:t>, </a:t>
            </a:r>
            <a:r>
              <a:rPr lang="en-US" dirty="0" err="1"/>
              <a:t>toyota</a:t>
            </a:r>
            <a:r>
              <a:rPr lang="en-US" dirty="0"/>
              <a:t>, </a:t>
            </a:r>
            <a:r>
              <a:rPr lang="en-US" dirty="0" err="1"/>
              <a:t>volkswagen</a:t>
            </a:r>
            <a:r>
              <a:rPr lang="en-US" dirty="0"/>
              <a:t>, </a:t>
            </a:r>
            <a:r>
              <a:rPr lang="en-US" dirty="0" err="1"/>
              <a:t>volvo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4. fuel-type: diesel, gas.</a:t>
            </a:r>
            <a:br>
              <a:rPr lang="en-US" dirty="0"/>
            </a:br>
            <a:r>
              <a:rPr lang="en-US" dirty="0"/>
              <a:t>5. aspiration: </a:t>
            </a:r>
            <a:r>
              <a:rPr lang="en-US" dirty="0" err="1"/>
              <a:t>std</a:t>
            </a:r>
            <a:r>
              <a:rPr lang="en-US" dirty="0"/>
              <a:t>, turbo.</a:t>
            </a:r>
            <a:br>
              <a:rPr lang="en-US" dirty="0"/>
            </a:br>
            <a:r>
              <a:rPr lang="en-US" dirty="0"/>
              <a:t>6. </a:t>
            </a:r>
            <a:r>
              <a:rPr lang="en-US" dirty="0" err="1"/>
              <a:t>num</a:t>
            </a:r>
            <a:r>
              <a:rPr lang="en-US" dirty="0"/>
              <a:t>-of-doors: four, two.</a:t>
            </a:r>
            <a:br>
              <a:rPr lang="en-US" dirty="0"/>
            </a:br>
            <a:r>
              <a:rPr lang="en-US" dirty="0"/>
              <a:t>7. body-style: hardtop, wagon, sedan, hatchback, convertible.</a:t>
            </a:r>
            <a:br>
              <a:rPr lang="en-US" dirty="0"/>
            </a:br>
            <a:r>
              <a:rPr lang="en-US" dirty="0"/>
              <a:t>8. drive-wheels: 4wd, </a:t>
            </a:r>
            <a:r>
              <a:rPr lang="en-US" dirty="0" err="1"/>
              <a:t>fwd</a:t>
            </a:r>
            <a:r>
              <a:rPr lang="en-US" dirty="0"/>
              <a:t>, </a:t>
            </a:r>
            <a:r>
              <a:rPr lang="en-US" dirty="0" err="1"/>
              <a:t>rwd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9. engine-location: front, rear.</a:t>
            </a:r>
            <a:br>
              <a:rPr lang="en-US" dirty="0"/>
            </a:br>
            <a:r>
              <a:rPr lang="en-US" dirty="0"/>
              <a:t>10. wheel-base: continuous from 86.6 120.9.</a:t>
            </a:r>
            <a:br>
              <a:rPr lang="en-US" dirty="0"/>
            </a:br>
            <a:r>
              <a:rPr lang="en-US" dirty="0"/>
              <a:t>11. length: continuous from 141.1 to 208.1.</a:t>
            </a:r>
            <a:br>
              <a:rPr lang="en-US" dirty="0"/>
            </a:br>
            <a:r>
              <a:rPr lang="en-US" dirty="0"/>
              <a:t>12. width: continuous from 60.3 to 72.3.</a:t>
            </a:r>
            <a:br>
              <a:rPr lang="en-US" dirty="0"/>
            </a:br>
            <a:r>
              <a:rPr lang="en-US" dirty="0"/>
              <a:t>13. height: continuous from 47.8 to 59.8.</a:t>
            </a:r>
            <a:br>
              <a:rPr lang="en-US" dirty="0"/>
            </a:br>
            <a:r>
              <a:rPr lang="en-US" dirty="0"/>
              <a:t>14. curb-weight: continuous from 1488 to 4066.</a:t>
            </a:r>
            <a:br>
              <a:rPr lang="en-US" dirty="0"/>
            </a:br>
            <a:r>
              <a:rPr lang="en-US" dirty="0"/>
              <a:t>15. engine-type: </a:t>
            </a:r>
            <a:r>
              <a:rPr lang="en-US" dirty="0" err="1"/>
              <a:t>dohc</a:t>
            </a:r>
            <a:r>
              <a:rPr lang="en-US" dirty="0"/>
              <a:t>, </a:t>
            </a:r>
            <a:r>
              <a:rPr lang="en-US" dirty="0" err="1"/>
              <a:t>dohcv</a:t>
            </a:r>
            <a:r>
              <a:rPr lang="en-US" dirty="0"/>
              <a:t>, l, </a:t>
            </a:r>
            <a:r>
              <a:rPr lang="en-US" dirty="0" err="1"/>
              <a:t>ohc</a:t>
            </a:r>
            <a:r>
              <a:rPr lang="en-US" dirty="0"/>
              <a:t>, </a:t>
            </a:r>
            <a:r>
              <a:rPr lang="en-US" dirty="0" err="1"/>
              <a:t>ohcf</a:t>
            </a:r>
            <a:r>
              <a:rPr lang="en-US" dirty="0"/>
              <a:t>, </a:t>
            </a:r>
            <a:r>
              <a:rPr lang="en-US" dirty="0" err="1"/>
              <a:t>ohcv</a:t>
            </a:r>
            <a:r>
              <a:rPr lang="en-US" dirty="0"/>
              <a:t>, rotor.</a:t>
            </a:r>
            <a:br>
              <a:rPr lang="en-US" dirty="0"/>
            </a:br>
            <a:r>
              <a:rPr lang="en-US" dirty="0"/>
              <a:t>16. </a:t>
            </a:r>
            <a:r>
              <a:rPr lang="en-US" dirty="0" err="1"/>
              <a:t>num</a:t>
            </a:r>
            <a:r>
              <a:rPr lang="en-US" dirty="0"/>
              <a:t>-of-cylinders: eight, five, four, six, three, twelve, two.</a:t>
            </a:r>
            <a:br>
              <a:rPr lang="en-US" dirty="0"/>
            </a:br>
            <a:r>
              <a:rPr lang="en-US" dirty="0"/>
              <a:t>17. engine-size: continuous from 61 to 326.</a:t>
            </a:r>
            <a:br>
              <a:rPr lang="en-US" dirty="0"/>
            </a:br>
            <a:r>
              <a:rPr lang="en-US" dirty="0"/>
              <a:t>18. fuel-system: 1bbl, 2bbl, 4bbl, </a:t>
            </a:r>
            <a:r>
              <a:rPr lang="en-US" dirty="0" err="1"/>
              <a:t>idi</a:t>
            </a:r>
            <a:r>
              <a:rPr lang="en-US" dirty="0"/>
              <a:t>, </a:t>
            </a:r>
            <a:r>
              <a:rPr lang="en-US" dirty="0" err="1"/>
              <a:t>mfi</a:t>
            </a:r>
            <a:r>
              <a:rPr lang="en-US" dirty="0"/>
              <a:t>, </a:t>
            </a:r>
            <a:r>
              <a:rPr lang="en-US" dirty="0" err="1"/>
              <a:t>mpfi</a:t>
            </a:r>
            <a:r>
              <a:rPr lang="en-US" dirty="0"/>
              <a:t>, </a:t>
            </a:r>
            <a:r>
              <a:rPr lang="en-US" dirty="0" err="1"/>
              <a:t>spdi</a:t>
            </a:r>
            <a:r>
              <a:rPr lang="en-US" dirty="0"/>
              <a:t>, </a:t>
            </a:r>
            <a:r>
              <a:rPr lang="en-US" dirty="0" err="1"/>
              <a:t>spfi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19. bore: continuous from 2.54 to 3.94.</a:t>
            </a:r>
            <a:br>
              <a:rPr lang="en-US" dirty="0"/>
            </a:br>
            <a:r>
              <a:rPr lang="en-US" dirty="0"/>
              <a:t>20. stroke: continuous from 2.07 to 4.17.</a:t>
            </a:r>
            <a:br>
              <a:rPr lang="en-US" dirty="0"/>
            </a:br>
            <a:r>
              <a:rPr lang="en-US" dirty="0"/>
              <a:t>21. compression-ratio: continuous from 7 to 23.</a:t>
            </a:r>
            <a:br>
              <a:rPr lang="en-US" dirty="0"/>
            </a:br>
            <a:r>
              <a:rPr lang="en-US" dirty="0"/>
              <a:t>22. horsepower: continuous from 48 to 288.</a:t>
            </a:r>
            <a:br>
              <a:rPr lang="en-US" dirty="0"/>
            </a:br>
            <a:r>
              <a:rPr lang="en-US" dirty="0"/>
              <a:t>23. peak-rpm: continuous from 4150 to 6600.</a:t>
            </a:r>
            <a:br>
              <a:rPr lang="en-US" dirty="0"/>
            </a:br>
            <a:r>
              <a:rPr lang="en-US" dirty="0"/>
              <a:t>24. city-mpg: continuous from 13 to 49.</a:t>
            </a:r>
            <a:br>
              <a:rPr lang="en-US" dirty="0"/>
            </a:br>
            <a:r>
              <a:rPr lang="en-US" dirty="0"/>
              <a:t>25. highway-mpg: continuous from 16 to 54.</a:t>
            </a:r>
            <a:br>
              <a:rPr lang="en-US" dirty="0"/>
            </a:br>
            <a:r>
              <a:rPr lang="en-US" dirty="0"/>
              <a:t>26. price: continuous from 5118 to 45400.</a:t>
            </a:r>
            <a:endParaRPr lang="en-US" dirty="0">
              <a:solidFill>
                <a:srgbClr val="1236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64607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4426</TotalTime>
  <Words>72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Georgia</vt:lpstr>
      <vt:lpstr>Impact</vt:lpstr>
      <vt:lpstr>Wingdings</vt:lpstr>
      <vt:lpstr>Uwaterloo_Theme</vt:lpstr>
      <vt:lpstr>Uwaterloo</vt:lpstr>
      <vt:lpstr>Azure Tutorial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89</cp:revision>
  <dcterms:created xsi:type="dcterms:W3CDTF">2018-10-10T19:11:49Z</dcterms:created>
  <dcterms:modified xsi:type="dcterms:W3CDTF">2020-03-12T12:05:21Z</dcterms:modified>
</cp:coreProperties>
</file>