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4"/>
  </p:notesMasterIdLst>
  <p:sldIdLst>
    <p:sldId id="256" r:id="rId3"/>
    <p:sldId id="264" r:id="rId4"/>
    <p:sldId id="265" r:id="rId5"/>
    <p:sldId id="269" r:id="rId6"/>
    <p:sldId id="273" r:id="rId7"/>
    <p:sldId id="268" r:id="rId8"/>
    <p:sldId id="274" r:id="rId9"/>
    <p:sldId id="277" r:id="rId10"/>
    <p:sldId id="271" r:id="rId11"/>
    <p:sldId id="27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B3E6"/>
    <a:srgbClr val="8000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6" autoAdjust="0"/>
    <p:restoredTop sz="80524" autoAdjust="0"/>
  </p:normalViewPr>
  <p:slideViewPr>
    <p:cSldViewPr snapToGrid="0">
      <p:cViewPr varScale="1">
        <p:scale>
          <a:sx n="134" d="100"/>
          <a:sy n="134" d="100"/>
        </p:scale>
        <p:origin x="1340" y="64"/>
      </p:cViewPr>
      <p:guideLst>
        <p:guide orient="horz" pos="2304"/>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75988-E810-4ED2-807B-BBB9B433CF26}" type="datetimeFigureOut">
              <a:rPr lang="en-US" smtClean="0"/>
              <a:t>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ADC8-2C19-4BE8-86D5-BC195D32109F}" type="slidenum">
              <a:rPr lang="en-US" smtClean="0"/>
              <a:t>‹#›</a:t>
            </a:fld>
            <a:endParaRPr lang="en-US"/>
          </a:p>
        </p:txBody>
      </p:sp>
    </p:spTree>
    <p:extLst>
      <p:ext uri="{BB962C8B-B14F-4D97-AF65-F5344CB8AC3E}">
        <p14:creationId xmlns:p14="http://schemas.microsoft.com/office/powerpoint/2010/main" val="220437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an introductory course.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2</a:t>
            </a:fld>
            <a:endParaRPr lang="en-US"/>
          </a:p>
        </p:txBody>
      </p:sp>
    </p:spTree>
    <p:extLst>
      <p:ext uri="{BB962C8B-B14F-4D97-AF65-F5344CB8AC3E}">
        <p14:creationId xmlns:p14="http://schemas.microsoft.com/office/powerpoint/2010/main" val="176236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What do we need?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6</a:t>
            </a:fld>
            <a:endParaRPr lang="en-US"/>
          </a:p>
        </p:txBody>
      </p:sp>
    </p:spTree>
    <p:extLst>
      <p:ext uri="{BB962C8B-B14F-4D97-AF65-F5344CB8AC3E}">
        <p14:creationId xmlns:p14="http://schemas.microsoft.com/office/powerpoint/2010/main" val="268113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http://www.virtuesforlife.com/10-great-life-lessons-from-albert-einstein/ </a:t>
            </a:r>
            <a:endParaRPr lang="en-US" dirty="0"/>
          </a:p>
        </p:txBody>
      </p:sp>
      <p:sp>
        <p:nvSpPr>
          <p:cNvPr id="4" name="Slide Number Placeholder 3"/>
          <p:cNvSpPr>
            <a:spLocks noGrp="1"/>
          </p:cNvSpPr>
          <p:nvPr>
            <p:ph type="sldNum" sz="quarter" idx="10"/>
          </p:nvPr>
        </p:nvSpPr>
        <p:spPr/>
        <p:txBody>
          <a:bodyPr/>
          <a:lstStyle/>
          <a:p>
            <a:fld id="{DE44ADC8-2C19-4BE8-86D5-BC195D32109F}" type="slidenum">
              <a:rPr lang="en-US" smtClean="0"/>
              <a:t>11</a:t>
            </a:fld>
            <a:endParaRPr lang="en-US"/>
          </a:p>
        </p:txBody>
      </p:sp>
    </p:spTree>
    <p:extLst>
      <p:ext uri="{BB962C8B-B14F-4D97-AF65-F5344CB8AC3E}">
        <p14:creationId xmlns:p14="http://schemas.microsoft.com/office/powerpoint/2010/main" val="1654995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1/10/2019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FB3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7AF136-2503-4070-8FCE-EC8E7FCDC687}"/>
              </a:ext>
            </a:extLst>
          </p:cNvPr>
          <p:cNvSpPr/>
          <p:nvPr userDrawn="1"/>
        </p:nvSpPr>
        <p:spPr>
          <a:xfrm>
            <a:off x="0" y="0"/>
            <a:ext cx="12192000" cy="6858000"/>
          </a:xfrm>
          <a:prstGeom prst="rect">
            <a:avLst/>
          </a:prstGeom>
          <a:solidFill>
            <a:srgbClr val="CFB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lide Number Placeholder 13"/>
          <p:cNvSpPr txBox="1">
            <a:spLocks/>
          </p:cNvSpPr>
          <p:nvPr userDrawn="1"/>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882983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 id="2147483666" r:id="rId4"/>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github.com/chulminy/CIVE497-CIVE700/compare/b80b422..cfbbc73"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youtube.com/watch?v=G2PJdmG2I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ckoverflow.com/questions/9843609/view-markdown-files-offline" TargetMode="External"/><Relationship Id="rId2" Type="http://schemas.openxmlformats.org/officeDocument/2006/relationships/hyperlink" Target="https://help.github.com/articles/be-soci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ulminy/CIVE497-CIVE700#guideline-for-the-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mputervisionblog.wordpress.com/2012/02/10/the-most-cited-papers-in-computer-vision/" TargetMode="External"/><Relationship Id="rId2" Type="http://schemas.openxmlformats.org/officeDocument/2006/relationships/hyperlink" Target="https://computervisionblog.wordpress.com/2016/06/19/the-most-cited-papers-in-computer-vision-and-deep-learni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ctrTitle"/>
          </p:nvPr>
        </p:nvSpPr>
        <p:spPr>
          <a:xfrm>
            <a:off x="452740" y="1521700"/>
            <a:ext cx="10286380" cy="1793000"/>
          </a:xfrm>
        </p:spPr>
        <p:txBody>
          <a:bodyPr/>
          <a:lstStyle/>
          <a:p>
            <a:r>
              <a:rPr lang="en-US" dirty="0" smtClean="0"/>
              <a:t>Course Syllabus:</a:t>
            </a:r>
            <a:r>
              <a:rPr lang="en-US" dirty="0"/>
              <a:t/>
            </a:r>
            <a:br>
              <a:rPr lang="en-US" dirty="0"/>
            </a:br>
            <a:r>
              <a:rPr lang="en-US" dirty="0" smtClean="0"/>
              <a:t>CIVE </a:t>
            </a:r>
            <a:r>
              <a:rPr lang="en-US" dirty="0"/>
              <a:t>497 – CIVE 700</a:t>
            </a:r>
          </a:p>
        </p:txBody>
      </p:sp>
      <p:sp>
        <p:nvSpPr>
          <p:cNvPr id="8"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6"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11"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2018-01-06</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To Use Tools</a:t>
            </a:r>
            <a:endParaRPr lang="en-US" dirty="0"/>
          </a:p>
        </p:txBody>
      </p:sp>
      <p:pic>
        <p:nvPicPr>
          <p:cNvPr id="1026" name="Picture 2" descr="Image result for matla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283" y="1354666"/>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rkdownp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526" y="1282090"/>
            <a:ext cx="2875492" cy="20595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githu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88375" y="1481667"/>
            <a:ext cx="3122587" cy="16393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char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1683" y="428017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3000" y="3911813"/>
            <a:ext cx="6096000" cy="646331"/>
          </a:xfrm>
          <a:prstGeom prst="rect">
            <a:avLst/>
          </a:prstGeom>
        </p:spPr>
        <p:txBody>
          <a:bodyPr>
            <a:spAutoFit/>
          </a:bodyPr>
          <a:lstStyle/>
          <a:p>
            <a:r>
              <a:rPr lang="en-US" dirty="0">
                <a:hlinkClick r:id="rId6"/>
              </a:rPr>
              <a:t>https://github.com/</a:t>
            </a:r>
            <a:r>
              <a:rPr lang="en-US" dirty="0" err="1">
                <a:hlinkClick r:id="rId6"/>
              </a:rPr>
              <a:t>chulminy</a:t>
            </a:r>
            <a:r>
              <a:rPr lang="en-US" dirty="0">
                <a:hlinkClick r:id="rId6"/>
              </a:rPr>
              <a:t>/CIVE497-CIVE700/compare/b80b422..</a:t>
            </a:r>
            <a:r>
              <a:rPr lang="en-US" dirty="0" smtClean="0">
                <a:hlinkClick r:id="rId6"/>
              </a:rPr>
              <a:t>cfbbc73</a:t>
            </a:r>
            <a:r>
              <a:rPr lang="en-US" dirty="0" smtClean="0"/>
              <a:t> </a:t>
            </a:r>
            <a:endParaRPr lang="en-US" dirty="0"/>
          </a:p>
        </p:txBody>
      </p:sp>
    </p:spTree>
    <p:extLst>
      <p:ext uri="{BB962C8B-B14F-4D97-AF65-F5344CB8AC3E}">
        <p14:creationId xmlns:p14="http://schemas.microsoft.com/office/powerpoint/2010/main" val="2382809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Remark</a:t>
            </a:r>
            <a:endParaRPr lang="en-US" dirty="0"/>
          </a:p>
        </p:txBody>
      </p:sp>
      <p:sp>
        <p:nvSpPr>
          <p:cNvPr id="3" name="Rectangle 2"/>
          <p:cNvSpPr/>
          <p:nvPr/>
        </p:nvSpPr>
        <p:spPr>
          <a:xfrm>
            <a:off x="2606977" y="1191104"/>
            <a:ext cx="6995826" cy="2308324"/>
          </a:xfrm>
          <a:prstGeom prst="rect">
            <a:avLst/>
          </a:prstGeom>
        </p:spPr>
        <p:txBody>
          <a:bodyPr wrap="none">
            <a:spAutoFit/>
          </a:bodyPr>
          <a:lstStyle/>
          <a:p>
            <a:pPr>
              <a:lnSpc>
                <a:spcPct val="150000"/>
              </a:lnSpc>
            </a:pPr>
            <a:r>
              <a:rPr lang="en-US" sz="3200" dirty="0" smtClean="0"/>
              <a:t>It is </a:t>
            </a:r>
            <a:r>
              <a:rPr lang="en-US" sz="3200" dirty="0"/>
              <a:t>not that I’m so </a:t>
            </a:r>
            <a:r>
              <a:rPr lang="en-US" sz="3200" dirty="0" smtClean="0"/>
              <a:t>smart.</a:t>
            </a:r>
          </a:p>
          <a:p>
            <a:pPr>
              <a:lnSpc>
                <a:spcPct val="150000"/>
              </a:lnSpc>
            </a:pPr>
            <a:r>
              <a:rPr lang="en-US" sz="3200" dirty="0" smtClean="0"/>
              <a:t>It is </a:t>
            </a:r>
            <a:r>
              <a:rPr lang="en-US" sz="3200" dirty="0"/>
              <a:t>just that I stay with problems </a:t>
            </a:r>
            <a:r>
              <a:rPr lang="en-US" sz="3200" dirty="0" smtClean="0"/>
              <a:t>longer.</a:t>
            </a:r>
            <a:endParaRPr lang="en-US" sz="3200" dirty="0"/>
          </a:p>
          <a:p>
            <a:pPr algn="r">
              <a:lnSpc>
                <a:spcPct val="150000"/>
              </a:lnSpc>
            </a:pPr>
            <a:r>
              <a:rPr lang="en-US" sz="3200" dirty="0" smtClean="0"/>
              <a:t>- Albert Einstein</a:t>
            </a:r>
          </a:p>
        </p:txBody>
      </p:sp>
      <p:pic>
        <p:nvPicPr>
          <p:cNvPr id="1026" name="Picture 2" descr="Image result for container ketchup innov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7042" y="4288367"/>
            <a:ext cx="285750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26872" y="5175263"/>
            <a:ext cx="5037020" cy="369332"/>
          </a:xfrm>
          <a:prstGeom prst="rect">
            <a:avLst/>
          </a:prstGeom>
        </p:spPr>
        <p:txBody>
          <a:bodyPr wrap="none">
            <a:spAutoFit/>
          </a:bodyPr>
          <a:lstStyle/>
          <a:p>
            <a:r>
              <a:rPr lang="en-US" dirty="0">
                <a:hlinkClick r:id="rId4"/>
              </a:rPr>
              <a:t>https://</a:t>
            </a:r>
            <a:r>
              <a:rPr lang="en-US" dirty="0" smtClean="0">
                <a:hlinkClick r:id="rId4"/>
              </a:rPr>
              <a:t>www.youtube.com/watch?v=G2PJdmG2ICA</a:t>
            </a:r>
            <a:r>
              <a:rPr lang="en-US" dirty="0" smtClean="0"/>
              <a:t> </a:t>
            </a:r>
            <a:endParaRPr lang="en-US" dirty="0"/>
          </a:p>
        </p:txBody>
      </p:sp>
    </p:spTree>
    <p:extLst>
      <p:ext uri="{BB962C8B-B14F-4D97-AF65-F5344CB8AC3E}">
        <p14:creationId xmlns:p14="http://schemas.microsoft.com/office/powerpoint/2010/main" val="3095670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Description</a:t>
            </a:r>
            <a:endParaRPr lang="en-US" dirty="0"/>
          </a:p>
        </p:txBody>
      </p:sp>
      <p:sp>
        <p:nvSpPr>
          <p:cNvPr id="3" name="Rectangle 2"/>
          <p:cNvSpPr/>
          <p:nvPr/>
        </p:nvSpPr>
        <p:spPr>
          <a:xfrm>
            <a:off x="327660" y="1268194"/>
            <a:ext cx="11554460" cy="4619854"/>
          </a:xfrm>
          <a:prstGeom prst="rect">
            <a:avLst/>
          </a:prstGeom>
        </p:spPr>
        <p:txBody>
          <a:bodyPr wrap="square">
            <a:spAutoFit/>
          </a:bodyPr>
          <a:lstStyle/>
          <a:p>
            <a:pPr>
              <a:lnSpc>
                <a:spcPct val="150000"/>
              </a:lnSpc>
            </a:pPr>
            <a:r>
              <a:rPr lang="en-US" dirty="0"/>
              <a:t>This course offers an introduction to the emerging </a:t>
            </a:r>
            <a:r>
              <a:rPr lang="en-US" b="1" dirty="0"/>
              <a:t>smart structure technologies</a:t>
            </a:r>
            <a:r>
              <a:rPr lang="en-US" dirty="0"/>
              <a:t> in civil engineering. Smart structures integrate sensing, actuation, data processing and analysis, and control capabilities so that a structure can sense and respond to its changing external conditions in a rapid and automated manner. Among several topics in smart structure, this course focuses on </a:t>
            </a:r>
            <a:r>
              <a:rPr lang="en-US" b="1" u="sng" dirty="0">
                <a:solidFill>
                  <a:srgbClr val="FF0000"/>
                </a:solidFill>
              </a:rPr>
              <a:t>structural assessment</a:t>
            </a:r>
            <a:r>
              <a:rPr lang="en-US" dirty="0"/>
              <a:t> using optical sensor data by implementing state-of-art image processing and computer vision techniques. As a special topic, basic concepts in machine learning, neural networks, convolutional neural networks (deep learning) are covered and relevant applications in civil engineering are introduced. An application-based learning approach is emphasized and tasks are designed in such a way that students implement smart structure technology to address contemporary problems in civil engineering. In addition, one of the deliverable for this course will be a research project, in which student will have an opportunity to design a technique with a potential application to smart structures</a:t>
            </a:r>
            <a:r>
              <a:rPr lang="en-US" u="sng" dirty="0"/>
              <a:t>. This course is specially designed to suit the interest of </a:t>
            </a:r>
            <a:r>
              <a:rPr lang="en-US" b="1" u="sng" dirty="0"/>
              <a:t>graduate students</a:t>
            </a:r>
            <a:r>
              <a:rPr lang="en-US" u="sng" dirty="0"/>
              <a:t> and </a:t>
            </a:r>
            <a:r>
              <a:rPr lang="en-US" b="1" u="sng" dirty="0"/>
              <a:t>senior undergraduate students</a:t>
            </a:r>
            <a:r>
              <a:rPr lang="en-US" u="sng" dirty="0"/>
              <a:t> who may pursue graduate studies.</a:t>
            </a:r>
            <a:endParaRPr lang="en-US" u="sng" dirty="0">
              <a:cs typeface="Arial" pitchFamily="34" charset="0"/>
            </a:endParaRPr>
          </a:p>
        </p:txBody>
      </p:sp>
    </p:spTree>
    <p:extLst>
      <p:ext uri="{BB962C8B-B14F-4D97-AF65-F5344CB8AC3E}">
        <p14:creationId xmlns:p14="http://schemas.microsoft.com/office/powerpoint/2010/main" val="491666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Objectives</a:t>
            </a:r>
            <a:endParaRPr lang="en-US" dirty="0"/>
          </a:p>
        </p:txBody>
      </p:sp>
      <p:sp>
        <p:nvSpPr>
          <p:cNvPr id="3" name="TextBox 2"/>
          <p:cNvSpPr txBox="1"/>
          <p:nvPr/>
        </p:nvSpPr>
        <p:spPr>
          <a:xfrm>
            <a:off x="241300" y="1257300"/>
            <a:ext cx="11686540" cy="4893647"/>
          </a:xfrm>
          <a:prstGeom prst="rect">
            <a:avLst/>
          </a:prstGeom>
          <a:noFill/>
        </p:spPr>
        <p:txBody>
          <a:bodyPr wrap="square" rtlCol="0">
            <a:spAutoFit/>
          </a:bodyPr>
          <a:lstStyle/>
          <a:p>
            <a:r>
              <a:rPr lang="en-US" sz="2400" dirty="0">
                <a:cs typeface="Arial" pitchFamily="34" charset="0"/>
              </a:rPr>
              <a:t>By the end of this course, students should be able to</a:t>
            </a: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r>
              <a:rPr lang="en-US" sz="2400" dirty="0">
                <a:cs typeface="Arial" pitchFamily="34" charset="0"/>
              </a:rPr>
              <a:t>Describe smart structure technology and its application in civil engineering</a:t>
            </a:r>
          </a:p>
          <a:p>
            <a:pPr marL="342900" indent="-342900">
              <a:buFont typeface="Arial" panose="020B0604020202020204" pitchFamily="34" charset="0"/>
              <a:buChar char="•"/>
            </a:pPr>
            <a:r>
              <a:rPr lang="en-US" sz="2400" dirty="0">
                <a:cs typeface="Arial" pitchFamily="34" charset="0"/>
              </a:rPr>
              <a:t>Explain the </a:t>
            </a:r>
            <a:r>
              <a:rPr lang="en-US" sz="2400" b="1" dirty="0">
                <a:solidFill>
                  <a:srgbClr val="FF0000"/>
                </a:solidFill>
                <a:cs typeface="Arial" pitchFamily="34" charset="0"/>
              </a:rPr>
              <a:t>working principle </a:t>
            </a:r>
            <a:r>
              <a:rPr lang="en-US" sz="2400" dirty="0">
                <a:cs typeface="Arial" pitchFamily="34" charset="0"/>
              </a:rPr>
              <a:t>of an accelerometer and digital camera, and their data acquisition process</a:t>
            </a:r>
          </a:p>
          <a:p>
            <a:pPr marL="342900" indent="-342900">
              <a:buFont typeface="Arial" panose="020B0604020202020204" pitchFamily="34" charset="0"/>
              <a:buChar char="•"/>
            </a:pPr>
            <a:r>
              <a:rPr lang="en-US" sz="2400" dirty="0">
                <a:cs typeface="Arial" pitchFamily="34" charset="0"/>
              </a:rPr>
              <a:t>Interpret the concept of image processing techniques through signal processing theory</a:t>
            </a:r>
          </a:p>
          <a:p>
            <a:pPr marL="342900" indent="-342900">
              <a:buFont typeface="Arial" panose="020B0604020202020204" pitchFamily="34" charset="0"/>
              <a:buChar char="•"/>
            </a:pPr>
            <a:r>
              <a:rPr lang="en-US" sz="2400" dirty="0">
                <a:cs typeface="Arial" pitchFamily="34" charset="0"/>
              </a:rPr>
              <a:t>Develop programs (MATLAB or Python) to process and analyze 2D and 3D optical data for structural assessment</a:t>
            </a:r>
          </a:p>
          <a:p>
            <a:pPr marL="342900" indent="-342900">
              <a:buFont typeface="Arial" panose="020B0604020202020204" pitchFamily="34" charset="0"/>
              <a:buChar char="•"/>
            </a:pPr>
            <a:r>
              <a:rPr lang="en-US" sz="2400" dirty="0">
                <a:cs typeface="Arial" pitchFamily="34" charset="0"/>
              </a:rPr>
              <a:t>Demonstrate how to implement machine learning algorithms in solving real-world problems</a:t>
            </a:r>
          </a:p>
          <a:p>
            <a:pPr marL="342900" indent="-342900">
              <a:buFont typeface="Arial" panose="020B0604020202020204" pitchFamily="34" charset="0"/>
              <a:buChar char="•"/>
            </a:pPr>
            <a:r>
              <a:rPr lang="en-US" sz="2400" dirty="0">
                <a:cs typeface="Arial" pitchFamily="34" charset="0"/>
              </a:rPr>
              <a:t>Employ deep convolutional neural network for image classification</a:t>
            </a:r>
          </a:p>
          <a:p>
            <a:pPr marL="342900" indent="-342900">
              <a:buFont typeface="Arial" panose="020B0604020202020204" pitchFamily="34" charset="0"/>
              <a:buChar char="•"/>
            </a:pPr>
            <a:r>
              <a:rPr lang="en-US" sz="2400" b="1" u="sng" dirty="0">
                <a:solidFill>
                  <a:srgbClr val="FF0000"/>
                </a:solidFill>
                <a:cs typeface="Arial" pitchFamily="34" charset="0"/>
              </a:rPr>
              <a:t>Devise innovative smart structure technology for civil engineering applications and research</a:t>
            </a:r>
            <a:endParaRPr lang="en-US" sz="2400" b="1" u="sng" dirty="0" smtClean="0">
              <a:solidFill>
                <a:srgbClr val="FF0000"/>
              </a:solidFill>
              <a:cs typeface="Arial" pitchFamily="34" charset="0"/>
            </a:endParaRPr>
          </a:p>
        </p:txBody>
      </p:sp>
    </p:spTree>
    <p:extLst>
      <p:ext uri="{BB962C8B-B14F-4D97-AF65-F5344CB8AC3E}">
        <p14:creationId xmlns:p14="http://schemas.microsoft.com/office/powerpoint/2010/main" val="1350863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Prerequisite</a:t>
            </a:r>
            <a:endParaRPr lang="en-US" dirty="0"/>
          </a:p>
        </p:txBody>
      </p:sp>
      <p:sp>
        <p:nvSpPr>
          <p:cNvPr id="4" name="Rectangle 3"/>
          <p:cNvSpPr/>
          <p:nvPr/>
        </p:nvSpPr>
        <p:spPr>
          <a:xfrm>
            <a:off x="241300" y="1421537"/>
            <a:ext cx="11727180" cy="1015663"/>
          </a:xfrm>
          <a:prstGeom prst="rect">
            <a:avLst/>
          </a:prstGeom>
        </p:spPr>
        <p:txBody>
          <a:bodyPr wrap="square">
            <a:spAutoFit/>
          </a:bodyPr>
          <a:lstStyle/>
          <a:p>
            <a:r>
              <a:rPr lang="en-US" sz="2000" dirty="0"/>
              <a:t>This course requires basic knowledge in linear algebra, probability, and signal processing and skills at a sufficient level of a non-trivial computer programming (with </a:t>
            </a:r>
            <a:r>
              <a:rPr lang="en-US" sz="2000" b="1" u="sng" dirty="0"/>
              <a:t>MATLAB </a:t>
            </a:r>
            <a:r>
              <a:rPr lang="en-US" sz="2000" dirty="0"/>
              <a:t>or </a:t>
            </a:r>
            <a:r>
              <a:rPr lang="en-US" sz="2000" b="1" u="sng" dirty="0"/>
              <a:t>Python</a:t>
            </a:r>
            <a:r>
              <a:rPr lang="en-US" sz="2000" dirty="0"/>
              <a:t>). Students also need to know how to use </a:t>
            </a:r>
            <a:r>
              <a:rPr lang="en-US" sz="2000" b="1" u="sng" dirty="0"/>
              <a:t>Markdown</a:t>
            </a:r>
            <a:r>
              <a:rPr lang="en-US" sz="2000" dirty="0"/>
              <a:t>. </a:t>
            </a:r>
          </a:p>
        </p:txBody>
      </p:sp>
      <p:sp>
        <p:nvSpPr>
          <p:cNvPr id="5" name="Rectangle 4"/>
          <p:cNvSpPr/>
          <p:nvPr/>
        </p:nvSpPr>
        <p:spPr>
          <a:xfrm>
            <a:off x="241300" y="2764434"/>
            <a:ext cx="11677650" cy="335906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err="1" smtClean="0"/>
              <a:t>Github</a:t>
            </a:r>
            <a:r>
              <a:rPr lang="en-US" sz="2400" dirty="0" smtClean="0"/>
              <a:t> </a:t>
            </a:r>
          </a:p>
          <a:p>
            <a:pPr marL="342900" indent="-342900">
              <a:lnSpc>
                <a:spcPct val="150000"/>
              </a:lnSpc>
              <a:buFont typeface="Arial" panose="020B0604020202020204" pitchFamily="34" charset="0"/>
              <a:buChar char="•"/>
            </a:pPr>
            <a:r>
              <a:rPr lang="en-US" sz="2400" dirty="0" err="1" smtClean="0"/>
              <a:t>Matlab</a:t>
            </a:r>
            <a:r>
              <a:rPr lang="en-US" sz="2400" dirty="0"/>
              <a:t> </a:t>
            </a:r>
            <a:r>
              <a:rPr lang="en-US" sz="2400" dirty="0" smtClean="0"/>
              <a:t>and Python</a:t>
            </a:r>
          </a:p>
          <a:p>
            <a:pPr marL="342900" indent="-342900">
              <a:lnSpc>
                <a:spcPct val="150000"/>
              </a:lnSpc>
              <a:buFont typeface="Arial" panose="020B0604020202020204" pitchFamily="34" charset="0"/>
              <a:buChar char="•"/>
            </a:pPr>
            <a:r>
              <a:rPr lang="en-US" sz="2400" dirty="0" err="1" smtClean="0"/>
              <a:t>Matlab</a:t>
            </a:r>
            <a:r>
              <a:rPr lang="en-US" sz="2400" dirty="0" smtClean="0"/>
              <a:t> live editor</a:t>
            </a:r>
          </a:p>
          <a:p>
            <a:pPr marL="342900" indent="-342900">
              <a:lnSpc>
                <a:spcPct val="150000"/>
              </a:lnSpc>
              <a:buFont typeface="Arial" panose="020B0604020202020204" pitchFamily="34" charset="0"/>
              <a:buChar char="•"/>
            </a:pPr>
            <a:r>
              <a:rPr lang="en-US" sz="2400" dirty="0" smtClean="0"/>
              <a:t>Power points </a:t>
            </a:r>
          </a:p>
          <a:p>
            <a:pPr marL="342900" indent="-342900">
              <a:lnSpc>
                <a:spcPct val="150000"/>
              </a:lnSpc>
              <a:buFont typeface="Arial" panose="020B0604020202020204" pitchFamily="34" charset="0"/>
              <a:buChar char="•"/>
            </a:pPr>
            <a:r>
              <a:rPr lang="en-US" sz="2400" dirty="0" smtClean="0"/>
              <a:t>Markdown editor</a:t>
            </a:r>
          </a:p>
          <a:p>
            <a:pPr marL="342900"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060405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Class Tips</a:t>
            </a:r>
            <a:endParaRPr lang="en-US" dirty="0"/>
          </a:p>
        </p:txBody>
      </p:sp>
      <p:sp>
        <p:nvSpPr>
          <p:cNvPr id="3" name="TextBox 2"/>
          <p:cNvSpPr txBox="1"/>
          <p:nvPr/>
        </p:nvSpPr>
        <p:spPr>
          <a:xfrm>
            <a:off x="241300" y="1168400"/>
            <a:ext cx="1168654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Complete </a:t>
            </a:r>
            <a:r>
              <a:rPr lang="en-US" sz="2400" dirty="0" smtClean="0"/>
              <a:t>tutorials !!</a:t>
            </a:r>
            <a:endParaRPr lang="en-US" sz="2400" dirty="0"/>
          </a:p>
          <a:p>
            <a:pPr marL="342900" indent="-342900">
              <a:buFont typeface="Arial" panose="020B0604020202020204" pitchFamily="34" charset="0"/>
              <a:buChar char="•"/>
            </a:pPr>
            <a:r>
              <a:rPr lang="en-US" sz="2400" dirty="0" smtClean="0">
                <a:cs typeface="Arial" pitchFamily="34" charset="0"/>
              </a:rPr>
              <a:t>All computation will be made through the course website. (You will no see any update on LEARN and get an email from them.) </a:t>
            </a:r>
          </a:p>
          <a:p>
            <a:pPr marL="342900" indent="-342900">
              <a:buFont typeface="Arial" panose="020B0604020202020204" pitchFamily="34" charset="0"/>
              <a:buChar char="•"/>
            </a:pPr>
            <a:r>
              <a:rPr lang="en-US" sz="2400" dirty="0" smtClean="0">
                <a:cs typeface="Arial" pitchFamily="34" charset="0"/>
              </a:rPr>
              <a:t>Bring your laptop into the class and run tutorials. </a:t>
            </a:r>
          </a:p>
          <a:p>
            <a:pPr marL="342900" indent="-342900">
              <a:buFont typeface="Arial" panose="020B0604020202020204" pitchFamily="34" charset="0"/>
              <a:buChar char="•"/>
            </a:pPr>
            <a:r>
              <a:rPr lang="en-US" sz="2400" dirty="0" smtClean="0">
                <a:cs typeface="Arial" pitchFamily="34" charset="0"/>
              </a:rPr>
              <a:t>Ask as many questions as you can through the course website.</a:t>
            </a:r>
          </a:p>
          <a:p>
            <a:pPr marL="342900" indent="-342900">
              <a:buFont typeface="Arial" panose="020B0604020202020204" pitchFamily="34" charset="0"/>
              <a:buChar char="•"/>
            </a:pPr>
            <a:r>
              <a:rPr lang="en-US" sz="2400" dirty="0" smtClean="0">
                <a:cs typeface="Arial" pitchFamily="34" charset="0"/>
              </a:rPr>
              <a:t>Must submit the task assignments (there is no default score). The instructor and CA will help you finish the assignments.</a:t>
            </a:r>
          </a:p>
          <a:p>
            <a:pPr marL="342900" indent="-342900">
              <a:buFont typeface="Arial" panose="020B0604020202020204" pitchFamily="34" charset="0"/>
              <a:buChar char="•"/>
            </a:pPr>
            <a:r>
              <a:rPr lang="en-US" sz="2400" dirty="0" smtClean="0">
                <a:cs typeface="Arial" pitchFamily="34" charset="0"/>
              </a:rPr>
              <a:t>Get your project idea from the course and the instructor's prior research</a:t>
            </a:r>
          </a:p>
          <a:p>
            <a:pPr marL="342900" indent="-342900">
              <a:buFont typeface="Arial" panose="020B0604020202020204" pitchFamily="34" charset="0"/>
              <a:buChar char="•"/>
            </a:pPr>
            <a:r>
              <a:rPr lang="en-US" sz="2400" dirty="0" smtClean="0">
                <a:cs typeface="Arial" pitchFamily="34" charset="0"/>
              </a:rPr>
              <a:t>Make friends who are good at </a:t>
            </a:r>
            <a:r>
              <a:rPr lang="en-US" sz="2400" dirty="0" smtClean="0">
                <a:cs typeface="Arial" pitchFamily="34" charset="0"/>
              </a:rPr>
              <a:t>coding</a:t>
            </a:r>
            <a:r>
              <a:rPr lang="en-US" sz="2400" dirty="0">
                <a:cs typeface="Arial" pitchFamily="34" charset="0"/>
              </a:rPr>
              <a:t> </a:t>
            </a:r>
            <a:r>
              <a:rPr lang="en-US" sz="2400" dirty="0" smtClean="0">
                <a:cs typeface="Arial" pitchFamily="34" charset="0"/>
              </a:rPr>
              <a:t>and become your research partner. </a:t>
            </a:r>
            <a:endParaRPr lang="en-US" sz="2400" dirty="0" smtClean="0">
              <a:cs typeface="Arial" pitchFamily="34" charset="0"/>
            </a:endParaRPr>
          </a:p>
          <a:p>
            <a:pPr marL="342900" indent="-342900">
              <a:buFont typeface="Arial" panose="020B0604020202020204" pitchFamily="34" charset="0"/>
              <a:buChar char="•"/>
            </a:pPr>
            <a:endParaRPr lang="en-US" sz="2400" dirty="0" smtClean="0">
              <a:cs typeface="Arial" pitchFamily="34" charset="0"/>
            </a:endParaRPr>
          </a:p>
          <a:p>
            <a:pPr marL="342900" indent="-342900">
              <a:buFont typeface="Arial" panose="020B0604020202020204" pitchFamily="34" charset="0"/>
              <a:buChar char="•"/>
            </a:pPr>
            <a:endParaRPr lang="en-US" sz="2400" dirty="0">
              <a:cs typeface="Arial" pitchFamily="34" charset="0"/>
            </a:endParaRPr>
          </a:p>
          <a:p>
            <a:pPr marL="342900" indent="-342900">
              <a:buFont typeface="Arial" panose="020B0604020202020204" pitchFamily="34" charset="0"/>
              <a:buChar char="•"/>
            </a:pPr>
            <a:endParaRPr lang="en-US" sz="2400" b="1" dirty="0" smtClean="0">
              <a:cs typeface="Arial" pitchFamily="34" charset="0"/>
            </a:endParaRPr>
          </a:p>
        </p:txBody>
      </p:sp>
      <p:sp>
        <p:nvSpPr>
          <p:cNvPr id="4" name="TextBox 3"/>
          <p:cNvSpPr txBox="1"/>
          <p:nvPr/>
        </p:nvSpPr>
        <p:spPr>
          <a:xfrm>
            <a:off x="241300" y="5774267"/>
            <a:ext cx="11686540" cy="584775"/>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cs typeface="Arial" pitchFamily="34" charset="0"/>
                <a:hlinkClick r:id="rId2"/>
              </a:rPr>
              <a:t>https://help.github.com/articles/be-social/</a:t>
            </a:r>
            <a:r>
              <a:rPr lang="en-US" sz="1600" dirty="0" smtClean="0">
                <a:cs typeface="Arial" pitchFamily="34" charset="0"/>
              </a:rPr>
              <a:t>  </a:t>
            </a:r>
          </a:p>
          <a:p>
            <a:pPr marL="342900" indent="-342900">
              <a:buFont typeface="Arial" panose="020B0604020202020204" pitchFamily="34" charset="0"/>
              <a:buChar char="•"/>
            </a:pPr>
            <a:r>
              <a:rPr lang="en-US" sz="1600" dirty="0" smtClean="0">
                <a:cs typeface="Arial" pitchFamily="34" charset="0"/>
                <a:hlinkClick r:id="rId3"/>
              </a:rPr>
              <a:t>https</a:t>
            </a:r>
            <a:r>
              <a:rPr lang="en-US" sz="1600" dirty="0">
                <a:cs typeface="Arial" pitchFamily="34" charset="0"/>
                <a:hlinkClick r:id="rId3"/>
              </a:rPr>
              <a:t>://</a:t>
            </a:r>
            <a:r>
              <a:rPr lang="en-US" sz="1600" dirty="0" smtClean="0">
                <a:cs typeface="Arial" pitchFamily="34" charset="0"/>
                <a:hlinkClick r:id="rId3"/>
              </a:rPr>
              <a:t>stackoverflow.com/questions/9843609/view-markdown-files-offline</a:t>
            </a:r>
            <a:r>
              <a:rPr lang="en-US" sz="1600" dirty="0" smtClean="0">
                <a:cs typeface="Arial" pitchFamily="34" charset="0"/>
              </a:rPr>
              <a:t> </a:t>
            </a:r>
          </a:p>
        </p:txBody>
      </p:sp>
    </p:spTree>
    <p:extLst>
      <p:ext uri="{BB962C8B-B14F-4D97-AF65-F5344CB8AC3E}">
        <p14:creationId xmlns:p14="http://schemas.microsoft.com/office/powerpoint/2010/main" val="3690932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Course Outline</a:t>
            </a:r>
            <a:endParaRPr lang="en-US" dirty="0"/>
          </a:p>
        </p:txBody>
      </p:sp>
      <p:pic>
        <p:nvPicPr>
          <p:cNvPr id="3" name="Picture 2"/>
          <p:cNvPicPr>
            <a:picLocks noChangeAspect="1"/>
          </p:cNvPicPr>
          <p:nvPr/>
        </p:nvPicPr>
        <p:blipFill>
          <a:blip r:embed="rId3"/>
          <a:stretch>
            <a:fillRect/>
          </a:stretch>
        </p:blipFill>
        <p:spPr>
          <a:xfrm>
            <a:off x="2446937" y="958336"/>
            <a:ext cx="5198393" cy="5842515"/>
          </a:xfrm>
          <a:prstGeom prst="rect">
            <a:avLst/>
          </a:prstGeom>
        </p:spPr>
      </p:pic>
      <p:sp>
        <p:nvSpPr>
          <p:cNvPr id="4" name="Rounded Rectangle 3"/>
          <p:cNvSpPr/>
          <p:nvPr/>
        </p:nvSpPr>
        <p:spPr>
          <a:xfrm>
            <a:off x="2446937" y="1738313"/>
            <a:ext cx="5068888" cy="881062"/>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46937" y="2619375"/>
            <a:ext cx="5068888" cy="183409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446937" y="4453466"/>
            <a:ext cx="5068888" cy="1138237"/>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46937" y="5591703"/>
            <a:ext cx="5068888" cy="113823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63934" y="1948011"/>
            <a:ext cx="2414069" cy="461665"/>
          </a:xfrm>
          <a:prstGeom prst="rect">
            <a:avLst/>
          </a:prstGeom>
          <a:noFill/>
        </p:spPr>
        <p:txBody>
          <a:bodyPr wrap="square" rtlCol="0">
            <a:spAutoFit/>
          </a:bodyPr>
          <a:lstStyle/>
          <a:p>
            <a:r>
              <a:rPr lang="en-US" sz="2400" b="1" dirty="0" smtClean="0">
                <a:solidFill>
                  <a:schemeClr val="accent3"/>
                </a:solidFill>
              </a:rPr>
              <a:t>Signal Processing</a:t>
            </a:r>
            <a:endParaRPr lang="en-US" sz="2400" b="1" dirty="0" smtClean="0">
              <a:solidFill>
                <a:schemeClr val="accent3"/>
              </a:solidFill>
              <a:cs typeface="Arial" pitchFamily="34" charset="0"/>
            </a:endParaRPr>
          </a:p>
        </p:txBody>
      </p:sp>
      <p:sp>
        <p:nvSpPr>
          <p:cNvPr id="10" name="TextBox 9"/>
          <p:cNvSpPr txBox="1"/>
          <p:nvPr/>
        </p:nvSpPr>
        <p:spPr>
          <a:xfrm>
            <a:off x="7763934" y="3305588"/>
            <a:ext cx="2414069" cy="461665"/>
          </a:xfrm>
          <a:prstGeom prst="rect">
            <a:avLst/>
          </a:prstGeom>
          <a:noFill/>
        </p:spPr>
        <p:txBody>
          <a:bodyPr wrap="square" rtlCol="0">
            <a:spAutoFit/>
          </a:bodyPr>
          <a:lstStyle/>
          <a:p>
            <a:r>
              <a:rPr lang="en-US" sz="2400" b="1" dirty="0" smtClean="0">
                <a:solidFill>
                  <a:schemeClr val="accent2"/>
                </a:solidFill>
              </a:rPr>
              <a:t>Image Processing</a:t>
            </a:r>
            <a:endParaRPr lang="en-US" sz="2400" b="1" dirty="0" smtClean="0">
              <a:solidFill>
                <a:schemeClr val="accent2"/>
              </a:solidFill>
              <a:cs typeface="Arial" pitchFamily="34" charset="0"/>
            </a:endParaRPr>
          </a:p>
        </p:txBody>
      </p:sp>
      <p:sp>
        <p:nvSpPr>
          <p:cNvPr id="11" name="TextBox 10"/>
          <p:cNvSpPr txBox="1"/>
          <p:nvPr/>
        </p:nvSpPr>
        <p:spPr>
          <a:xfrm>
            <a:off x="7763934" y="4791751"/>
            <a:ext cx="3022600" cy="461665"/>
          </a:xfrm>
          <a:prstGeom prst="rect">
            <a:avLst/>
          </a:prstGeom>
          <a:noFill/>
        </p:spPr>
        <p:txBody>
          <a:bodyPr wrap="square" rtlCol="0">
            <a:spAutoFit/>
          </a:bodyPr>
          <a:lstStyle/>
          <a:p>
            <a:r>
              <a:rPr lang="en-US" sz="2400" b="1" dirty="0" smtClean="0">
                <a:solidFill>
                  <a:schemeClr val="accent4"/>
                </a:solidFill>
              </a:rPr>
              <a:t>3D Data Processing</a:t>
            </a:r>
            <a:endParaRPr lang="en-US" sz="2400" b="1" dirty="0" smtClean="0">
              <a:solidFill>
                <a:schemeClr val="accent4"/>
              </a:solidFill>
              <a:cs typeface="Arial" pitchFamily="34" charset="0"/>
            </a:endParaRPr>
          </a:p>
        </p:txBody>
      </p:sp>
      <p:sp>
        <p:nvSpPr>
          <p:cNvPr id="12" name="TextBox 11"/>
          <p:cNvSpPr txBox="1"/>
          <p:nvPr/>
        </p:nvSpPr>
        <p:spPr>
          <a:xfrm>
            <a:off x="7763934" y="5864901"/>
            <a:ext cx="3022600" cy="461665"/>
          </a:xfrm>
          <a:prstGeom prst="rect">
            <a:avLst/>
          </a:prstGeom>
          <a:noFill/>
        </p:spPr>
        <p:txBody>
          <a:bodyPr wrap="square" rtlCol="0">
            <a:spAutoFit/>
          </a:bodyPr>
          <a:lstStyle/>
          <a:p>
            <a:r>
              <a:rPr lang="en-US" sz="2400" b="1" dirty="0" smtClean="0">
                <a:solidFill>
                  <a:schemeClr val="accent5"/>
                </a:solidFill>
              </a:rPr>
              <a:t>Machine Learning</a:t>
            </a:r>
            <a:endParaRPr lang="en-US" sz="2400" b="1" dirty="0" smtClean="0">
              <a:solidFill>
                <a:schemeClr val="accent5"/>
              </a:solidFill>
              <a:cs typeface="Arial" pitchFamily="34" charset="0"/>
            </a:endParaRPr>
          </a:p>
        </p:txBody>
      </p:sp>
    </p:spTree>
    <p:extLst>
      <p:ext uri="{BB962C8B-B14F-4D97-AF65-F5344CB8AC3E}">
        <p14:creationId xmlns:p14="http://schemas.microsoft.com/office/powerpoint/2010/main" val="3470746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Project</a:t>
            </a:r>
            <a:endParaRPr lang="en-US" dirty="0"/>
          </a:p>
        </p:txBody>
      </p:sp>
      <p:sp>
        <p:nvSpPr>
          <p:cNvPr id="3" name="Rectangle 2"/>
          <p:cNvSpPr/>
          <p:nvPr/>
        </p:nvSpPr>
        <p:spPr>
          <a:xfrm>
            <a:off x="412750" y="1164789"/>
            <a:ext cx="11366500" cy="2169825"/>
          </a:xfrm>
          <a:prstGeom prst="rect">
            <a:avLst/>
          </a:prstGeom>
        </p:spPr>
        <p:txBody>
          <a:bodyPr wrap="square">
            <a:spAutoFit/>
          </a:bodyPr>
          <a:lstStyle/>
          <a:p>
            <a:pPr>
              <a:lnSpc>
                <a:spcPct val="150000"/>
              </a:lnSpc>
            </a:pPr>
            <a:r>
              <a:rPr lang="en-US" dirty="0">
                <a:solidFill>
                  <a:srgbClr val="24292E"/>
                </a:solidFill>
                <a:latin typeface="-apple-system"/>
              </a:rPr>
              <a:t>Students are encouraged to </a:t>
            </a:r>
            <a:r>
              <a:rPr lang="en-US" b="1" u="sng" dirty="0">
                <a:solidFill>
                  <a:srgbClr val="FF0000"/>
                </a:solidFill>
                <a:latin typeface="-apple-system"/>
              </a:rPr>
              <a:t>bring their own problems </a:t>
            </a:r>
            <a:r>
              <a:rPr lang="en-US" dirty="0">
                <a:solidFill>
                  <a:srgbClr val="24292E"/>
                </a:solidFill>
                <a:latin typeface="-apple-system"/>
              </a:rPr>
              <a:t>related to their thesis, research projects or potential research in civil engineering that they plan to pursue near future. This course gives special attention to exploring theory and potential techniques in the field of smart structure to address real problems that students are exposed to or involved in. Thus, students need to devise feasible project topics that are achievable within your current or future graduate study.</a:t>
            </a:r>
            <a:endParaRPr lang="en-US" dirty="0"/>
          </a:p>
        </p:txBody>
      </p:sp>
      <p:sp>
        <p:nvSpPr>
          <p:cNvPr id="4" name="TextBox 3"/>
          <p:cNvSpPr txBox="1"/>
          <p:nvPr/>
        </p:nvSpPr>
        <p:spPr>
          <a:xfrm>
            <a:off x="241300" y="4629150"/>
            <a:ext cx="11686540" cy="523220"/>
          </a:xfrm>
          <a:prstGeom prst="rect">
            <a:avLst/>
          </a:prstGeom>
          <a:noFill/>
        </p:spPr>
        <p:txBody>
          <a:bodyPr wrap="square" rtlCol="0">
            <a:spAutoFit/>
          </a:bodyPr>
          <a:lstStyle/>
          <a:p>
            <a:pPr algn="ctr"/>
            <a:r>
              <a:rPr lang="en-US" sz="2800" u="sng" dirty="0" smtClean="0">
                <a:cs typeface="Arial" pitchFamily="34" charset="0"/>
              </a:rPr>
              <a:t>Tell us what you want to get from this course? </a:t>
            </a:r>
          </a:p>
        </p:txBody>
      </p:sp>
    </p:spTree>
    <p:extLst>
      <p:ext uri="{BB962C8B-B14F-4D97-AF65-F5344CB8AC3E}">
        <p14:creationId xmlns:p14="http://schemas.microsoft.com/office/powerpoint/2010/main" val="107065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Grading</a:t>
            </a:r>
            <a:endParaRPr lang="en-US" dirty="0"/>
          </a:p>
        </p:txBody>
      </p:sp>
      <p:sp>
        <p:nvSpPr>
          <p:cNvPr id="3" name="Rectangle 2"/>
          <p:cNvSpPr/>
          <p:nvPr/>
        </p:nvSpPr>
        <p:spPr>
          <a:xfrm>
            <a:off x="241300" y="1267305"/>
            <a:ext cx="11727180" cy="2776401"/>
          </a:xfrm>
          <a:prstGeom prst="rect">
            <a:avLst/>
          </a:prstGeom>
        </p:spPr>
        <p:txBody>
          <a:bodyPr wrap="square">
            <a:spAutoFit/>
          </a:bodyPr>
          <a:lstStyle/>
          <a:p>
            <a:pPr>
              <a:lnSpc>
                <a:spcPct val="200000"/>
              </a:lnSpc>
            </a:pPr>
            <a:r>
              <a:rPr lang="en-US" dirty="0">
                <a:solidFill>
                  <a:srgbClr val="24292E"/>
                </a:solidFill>
                <a:latin typeface="-apple-system"/>
              </a:rPr>
              <a:t>The final grade will be based on the total marks earned during the semester. Each task will be graded on the basis of 100 points and will contribute the final grade with different weights. The evaluation guideline for the project can be seen </a:t>
            </a:r>
            <a:r>
              <a:rPr lang="en-US" b="1" dirty="0">
                <a:solidFill>
                  <a:srgbClr val="0366D6"/>
                </a:solidFill>
                <a:latin typeface="-apple-system"/>
                <a:hlinkClick r:id="rId2"/>
              </a:rPr>
              <a:t>here</a:t>
            </a:r>
            <a:r>
              <a:rPr lang="en-US" dirty="0">
                <a:solidFill>
                  <a:srgbClr val="24292E"/>
                </a:solidFill>
                <a:latin typeface="-apple-system"/>
              </a:rPr>
              <a:t>. Note that undergraduate and graduate students are marked using different evaluation metrics.</a:t>
            </a:r>
          </a:p>
          <a:p>
            <a:pPr>
              <a:lnSpc>
                <a:spcPct val="200000"/>
              </a:lnSpc>
            </a:pPr>
            <a:r>
              <a:rPr lang="en-US" b="1" dirty="0">
                <a:solidFill>
                  <a:srgbClr val="24292E"/>
                </a:solidFill>
                <a:latin typeface="-apple-system"/>
              </a:rPr>
              <a:t>Undergraduate student</a:t>
            </a:r>
            <a:r>
              <a:rPr lang="en-US" dirty="0">
                <a:solidFill>
                  <a:srgbClr val="24292E"/>
                </a:solidFill>
                <a:latin typeface="-apple-system"/>
              </a:rPr>
              <a:t>: Task (80%) and Project (20%)</a:t>
            </a:r>
            <a:br>
              <a:rPr lang="en-US" dirty="0">
                <a:solidFill>
                  <a:srgbClr val="24292E"/>
                </a:solidFill>
                <a:latin typeface="-apple-system"/>
              </a:rPr>
            </a:br>
            <a:r>
              <a:rPr lang="en-US" b="1" dirty="0">
                <a:solidFill>
                  <a:srgbClr val="24292E"/>
                </a:solidFill>
                <a:latin typeface="-apple-system"/>
              </a:rPr>
              <a:t>Graduate student</a:t>
            </a:r>
            <a:r>
              <a:rPr lang="en-US" dirty="0">
                <a:solidFill>
                  <a:srgbClr val="24292E"/>
                </a:solidFill>
                <a:latin typeface="-apple-system"/>
              </a:rPr>
              <a:t>: Task (70%) and Project (30%)</a:t>
            </a:r>
            <a:endParaRPr lang="en-US" b="0" i="0" dirty="0">
              <a:solidFill>
                <a:srgbClr val="24292E"/>
              </a:solidFill>
              <a:effectLst/>
              <a:latin typeface="-apple-system"/>
            </a:endParaRPr>
          </a:p>
        </p:txBody>
      </p:sp>
    </p:spTree>
    <p:extLst>
      <p:ext uri="{BB962C8B-B14F-4D97-AF65-F5344CB8AC3E}">
        <p14:creationId xmlns:p14="http://schemas.microsoft.com/office/powerpoint/2010/main" val="353664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Most Cited Papers in Computer Vision</a:t>
            </a:r>
            <a:endParaRPr lang="en-US" dirty="0"/>
          </a:p>
        </p:txBody>
      </p:sp>
      <p:sp>
        <p:nvSpPr>
          <p:cNvPr id="3" name="Rectangle 2"/>
          <p:cNvSpPr/>
          <p:nvPr/>
        </p:nvSpPr>
        <p:spPr>
          <a:xfrm>
            <a:off x="304800" y="6223685"/>
            <a:ext cx="11283950" cy="523220"/>
          </a:xfrm>
          <a:prstGeom prst="rect">
            <a:avLst/>
          </a:prstGeom>
        </p:spPr>
        <p:txBody>
          <a:bodyPr wrap="square">
            <a:spAutoFit/>
          </a:bodyPr>
          <a:lstStyle/>
          <a:p>
            <a:pPr marL="285750" indent="-285750">
              <a:buFont typeface="Arial" panose="020B0604020202020204" pitchFamily="34" charset="0"/>
              <a:buChar char="•"/>
            </a:pPr>
            <a:r>
              <a:rPr lang="en-US" sz="1400" dirty="0">
                <a:hlinkClick r:id="rId2"/>
              </a:rPr>
              <a:t>https://computervisionblog.wordpress.com/2016/06/19/the-most-cited-papers-in-computer-vision-and-deep-learning</a:t>
            </a:r>
            <a:r>
              <a:rPr lang="en-US" sz="1400" dirty="0" smtClean="0">
                <a:hlinkClick r:id="rId2"/>
              </a:rPr>
              <a:t>/</a:t>
            </a:r>
            <a:r>
              <a:rPr lang="en-US" sz="1400" dirty="0" smtClean="0"/>
              <a:t> </a:t>
            </a:r>
          </a:p>
          <a:p>
            <a:pPr marL="285750" indent="-285750">
              <a:buFont typeface="Arial" panose="020B0604020202020204" pitchFamily="34" charset="0"/>
              <a:buChar char="•"/>
            </a:pPr>
            <a:r>
              <a:rPr lang="en-US" sz="1400" dirty="0">
                <a:hlinkClick r:id="rId3"/>
              </a:rPr>
              <a:t>https://computervisionblog.wordpress.com/2012/02/10/the-most-cited-papers-in-computer-vision</a:t>
            </a:r>
            <a:r>
              <a:rPr lang="en-US" sz="1400" dirty="0" smtClean="0">
                <a:hlinkClick r:id="rId3"/>
              </a:rPr>
              <a:t>/</a:t>
            </a:r>
            <a:r>
              <a:rPr lang="en-US" sz="1400" dirty="0" smtClean="0"/>
              <a:t> </a:t>
            </a:r>
            <a:endParaRPr lang="en-US" sz="1400" dirty="0"/>
          </a:p>
        </p:txBody>
      </p:sp>
      <p:pic>
        <p:nvPicPr>
          <p:cNvPr id="4" name="Picture 3"/>
          <p:cNvPicPr>
            <a:picLocks noChangeAspect="1"/>
          </p:cNvPicPr>
          <p:nvPr/>
        </p:nvPicPr>
        <p:blipFill>
          <a:blip r:embed="rId4"/>
          <a:stretch>
            <a:fillRect/>
          </a:stretch>
        </p:blipFill>
        <p:spPr>
          <a:xfrm>
            <a:off x="1534056" y="984934"/>
            <a:ext cx="3269570" cy="5035550"/>
          </a:xfrm>
          <a:prstGeom prst="rect">
            <a:avLst/>
          </a:prstGeom>
        </p:spPr>
      </p:pic>
      <p:sp>
        <p:nvSpPr>
          <p:cNvPr id="5" name="Rounded Rectangle 4"/>
          <p:cNvSpPr/>
          <p:nvPr/>
        </p:nvSpPr>
        <p:spPr>
          <a:xfrm>
            <a:off x="1714500" y="3932767"/>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714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stretch>
            <a:fillRect/>
          </a:stretch>
        </p:blipFill>
        <p:spPr>
          <a:xfrm>
            <a:off x="7750707" y="1007541"/>
            <a:ext cx="2857705" cy="5038344"/>
          </a:xfrm>
          <a:prstGeom prst="rect">
            <a:avLst/>
          </a:prstGeom>
        </p:spPr>
      </p:pic>
      <p:sp>
        <p:nvSpPr>
          <p:cNvPr id="8" name="Rounded Rectangle 7"/>
          <p:cNvSpPr/>
          <p:nvPr/>
        </p:nvSpPr>
        <p:spPr>
          <a:xfrm>
            <a:off x="7683500" y="5487084"/>
            <a:ext cx="2827867" cy="533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497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5369</TotalTime>
  <Words>517</Words>
  <Application>Microsoft Office PowerPoint</Application>
  <PresentationFormat>Widescreen</PresentationFormat>
  <Paragraphs>64</Paragraphs>
  <Slides>11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-apple-system</vt:lpstr>
      <vt:lpstr>Arial</vt:lpstr>
      <vt:lpstr>Calibri</vt:lpstr>
      <vt:lpstr>Georgia</vt:lpstr>
      <vt:lpstr>Impact</vt:lpstr>
      <vt:lpstr>Wingdings</vt:lpstr>
      <vt:lpstr>Uwaterloo_Theme</vt:lpstr>
      <vt:lpstr>Uwaterloo</vt:lpstr>
      <vt:lpstr>Course Syllabus: CIVE 497 – CIVE 700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184</cp:revision>
  <dcterms:created xsi:type="dcterms:W3CDTF">2018-10-10T19:11:49Z</dcterms:created>
  <dcterms:modified xsi:type="dcterms:W3CDTF">2019-01-10T13:09:43Z</dcterms:modified>
</cp:coreProperties>
</file>