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5" r:id="rId2"/>
  </p:sldMasterIdLst>
  <p:notesMasterIdLst>
    <p:notesMasterId r:id="rId8"/>
  </p:notesMasterIdLst>
  <p:sldIdLst>
    <p:sldId id="300" r:id="rId3"/>
    <p:sldId id="301" r:id="rId4"/>
    <p:sldId id="329" r:id="rId5"/>
    <p:sldId id="330" r:id="rId6"/>
    <p:sldId id="33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43" autoAdjust="0"/>
    <p:restoredTop sz="87152" autoAdjust="0"/>
  </p:normalViewPr>
  <p:slideViewPr>
    <p:cSldViewPr snapToGrid="0">
      <p:cViewPr>
        <p:scale>
          <a:sx n="100" d="100"/>
          <a:sy n="100" d="100"/>
        </p:scale>
        <p:origin x="2364" y="1056"/>
      </p:cViewPr>
      <p:guideLst/>
    </p:cSldViewPr>
  </p:slideViewPr>
  <p:notesTextViewPr>
    <p:cViewPr>
      <p:scale>
        <a:sx n="75" d="100"/>
        <a:sy n="7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C5BC8F-08D1-4814-B40C-DAB1D9947B42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F1642A-10C6-473D-BBE4-3851FF091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332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http://mathworld.wolfram.com/LeastSquaresFitting.html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F1642A-10C6-473D-BBE4-3851FF09150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611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http://mathworld.wolfram.com/LeastSquaresFitting.html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F1642A-10C6-473D-BBE4-3851FF09150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522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uble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845CD23B-59A6-4249-B3A2-9419436DCB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1300" y="6646"/>
            <a:ext cx="11727180" cy="68423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80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3" name="Slide Number Placeholder 13"/>
          <p:cNvSpPr txBox="1">
            <a:spLocks/>
          </p:cNvSpPr>
          <p:nvPr/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046AA2-1AFE-411F-82AB-D8F07A1367EA}" type="slidenum">
              <a:rPr kumimoji="0" lang="en-US" sz="16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94248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rst_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0003" y="5316469"/>
            <a:ext cx="5054388" cy="1541531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452740" y="1521700"/>
            <a:ext cx="8692199" cy="1795540"/>
          </a:xfrm>
          <a:prstGeom prst="rect">
            <a:avLst/>
          </a:prstGeom>
        </p:spPr>
        <p:txBody>
          <a:bodyPr lIns="0" anchor="b">
            <a:noAutofit/>
          </a:bodyPr>
          <a:lstStyle>
            <a:lvl1pPr algn="l">
              <a:defRPr sz="5400">
                <a:solidFill>
                  <a:schemeClr val="tx1"/>
                </a:solidFill>
                <a:latin typeface="Impact" panose="020B0806030902050204" pitchFamily="34" charset="0"/>
              </a:defRPr>
            </a:lvl1pPr>
          </a:lstStyle>
          <a:p>
            <a:r>
              <a:rPr lang="en-US" dirty="0"/>
              <a:t>CLICK TO EDIT MASTER TITLE SLIDE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452740" y="4190621"/>
            <a:ext cx="5486243" cy="666549"/>
          </a:xfrm>
          <a:prstGeom prst="rect">
            <a:avLst/>
          </a:prstGeom>
        </p:spPr>
        <p:txBody>
          <a:bodyPr lIns="0" anchor="t">
            <a:normAutofit/>
          </a:bodyPr>
          <a:lstStyle>
            <a:lvl1pPr marL="0" indent="0" algn="l">
              <a:buNone/>
              <a:defRPr sz="20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4417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White_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93C3C-35A5-4F8A-8559-D4224E8C3B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40341F-0B28-47F4-81D5-B9FBADB1B1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94F9C8-6154-4953-B1BB-CF27C3230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CD5D7-1376-454F-9D0D-56EF872F8D99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C44AE3-2CE9-48EB-A9C3-3742FD396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42B68D-1375-428E-BB86-13585571F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63237-AE92-4645-95D2-1F8A1B10E7A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7AF136-2503-4070-8FCE-EC8E7FCDC68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13"/>
          <p:cNvSpPr txBox="1">
            <a:spLocks/>
          </p:cNvSpPr>
          <p:nvPr/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046AA2-1AFE-411F-82AB-D8F07A1367EA}" type="slidenum">
              <a:rPr kumimoji="0" lang="en-US" sz="16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07881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5"/>
          <p:cNvSpPr txBox="1">
            <a:spLocks/>
          </p:cNvSpPr>
          <p:nvPr/>
        </p:nvSpPr>
        <p:spPr>
          <a:xfrm>
            <a:off x="9042400" y="6559555"/>
            <a:ext cx="284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b="1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E5624191-B9E9-41CA-A942-B9B5D1030034}" type="slidenum">
              <a:rPr lang="en-US" sz="1400" smtClean="0"/>
              <a:pPr algn="r"/>
              <a:t>‹#›</a:t>
            </a:fld>
            <a:endParaRPr lang="en-US" sz="14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155A0AA-7C49-49F4-9224-13D89B45BC76}"/>
              </a:ext>
            </a:extLst>
          </p:cNvPr>
          <p:cNvSpPr/>
          <p:nvPr/>
        </p:nvSpPr>
        <p:spPr>
          <a:xfrm>
            <a:off x="0" y="0"/>
            <a:ext cx="12191999" cy="69533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6B96E47-F903-46E9-9FD8-61FDC379700D}"/>
              </a:ext>
            </a:extLst>
          </p:cNvPr>
          <p:cNvSpPr/>
          <p:nvPr/>
        </p:nvSpPr>
        <p:spPr>
          <a:xfrm>
            <a:off x="1" y="695330"/>
            <a:ext cx="3082197" cy="198582"/>
          </a:xfrm>
          <a:prstGeom prst="rect">
            <a:avLst/>
          </a:prstGeom>
          <a:solidFill>
            <a:srgbClr val="CFB3E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39A87FC-594E-43AE-9BF9-35B016A5B12F}"/>
              </a:ext>
            </a:extLst>
          </p:cNvPr>
          <p:cNvSpPr/>
          <p:nvPr/>
        </p:nvSpPr>
        <p:spPr>
          <a:xfrm>
            <a:off x="3050818" y="695330"/>
            <a:ext cx="3047061" cy="198582"/>
          </a:xfrm>
          <a:prstGeom prst="rect">
            <a:avLst/>
          </a:prstGeom>
          <a:solidFill>
            <a:srgbClr val="BD33D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6F52775-8581-494E-9C86-316433BAADC3}"/>
              </a:ext>
            </a:extLst>
          </p:cNvPr>
          <p:cNvSpPr/>
          <p:nvPr/>
        </p:nvSpPr>
        <p:spPr>
          <a:xfrm>
            <a:off x="6097879" y="695330"/>
            <a:ext cx="3047061" cy="198582"/>
          </a:xfrm>
          <a:prstGeom prst="rect">
            <a:avLst/>
          </a:prstGeom>
          <a:solidFill>
            <a:srgbClr val="8000B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6390EDF-13DD-41AB-87B6-562CA3EC93A0}"/>
              </a:ext>
            </a:extLst>
          </p:cNvPr>
          <p:cNvSpPr/>
          <p:nvPr/>
        </p:nvSpPr>
        <p:spPr>
          <a:xfrm>
            <a:off x="9144939" y="695330"/>
            <a:ext cx="3047061" cy="198582"/>
          </a:xfrm>
          <a:prstGeom prst="rect">
            <a:avLst/>
          </a:prstGeom>
          <a:solidFill>
            <a:srgbClr val="57058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0399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timing>
    <p:tnLst>
      <p:par>
        <p:cTn id="1" dur="indefinite" restart="never" nodeType="tmRoot"/>
      </p:par>
    </p:tnLst>
  </p:timing>
  <p:txStyles>
    <p:titleStyle>
      <a:lvl1pPr algn="ctr" defTabSz="914377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914377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914377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E155A0AA-7C49-49F4-9224-13D89B45BC76}"/>
              </a:ext>
            </a:extLst>
          </p:cNvPr>
          <p:cNvSpPr/>
          <p:nvPr/>
        </p:nvSpPr>
        <p:spPr>
          <a:xfrm>
            <a:off x="0" y="0"/>
            <a:ext cx="12191999" cy="69533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6B96E47-F903-46E9-9FD8-61FDC379700D}"/>
              </a:ext>
            </a:extLst>
          </p:cNvPr>
          <p:cNvSpPr/>
          <p:nvPr/>
        </p:nvSpPr>
        <p:spPr>
          <a:xfrm>
            <a:off x="1" y="695330"/>
            <a:ext cx="3082197" cy="198582"/>
          </a:xfrm>
          <a:prstGeom prst="rect">
            <a:avLst/>
          </a:prstGeom>
          <a:solidFill>
            <a:srgbClr val="CFB3E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39A87FC-594E-43AE-9BF9-35B016A5B12F}"/>
              </a:ext>
            </a:extLst>
          </p:cNvPr>
          <p:cNvSpPr/>
          <p:nvPr/>
        </p:nvSpPr>
        <p:spPr>
          <a:xfrm>
            <a:off x="3050818" y="695330"/>
            <a:ext cx="3047061" cy="198582"/>
          </a:xfrm>
          <a:prstGeom prst="rect">
            <a:avLst/>
          </a:prstGeom>
          <a:solidFill>
            <a:srgbClr val="BD33D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6F52775-8581-494E-9C86-316433BAADC3}"/>
              </a:ext>
            </a:extLst>
          </p:cNvPr>
          <p:cNvSpPr/>
          <p:nvPr/>
        </p:nvSpPr>
        <p:spPr>
          <a:xfrm>
            <a:off x="6097879" y="695330"/>
            <a:ext cx="3047061" cy="198582"/>
          </a:xfrm>
          <a:prstGeom prst="rect">
            <a:avLst/>
          </a:prstGeom>
          <a:solidFill>
            <a:srgbClr val="8000B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6390EDF-13DD-41AB-87B6-562CA3EC93A0}"/>
              </a:ext>
            </a:extLst>
          </p:cNvPr>
          <p:cNvSpPr/>
          <p:nvPr/>
        </p:nvSpPr>
        <p:spPr>
          <a:xfrm>
            <a:off x="9144939" y="695330"/>
            <a:ext cx="3047061" cy="198582"/>
          </a:xfrm>
          <a:prstGeom prst="rect">
            <a:avLst/>
          </a:prstGeom>
          <a:solidFill>
            <a:srgbClr val="57058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25" name="Text Placeholder 5">
            <a:extLst>
              <a:ext uri="{FF2B5EF4-FFF2-40B4-BE49-F238E27FC236}">
                <a16:creationId xmlns:a16="http://schemas.microsoft.com/office/drawing/2014/main" id="{CDAA538E-3C43-4881-9A33-4C4D33F2F525}"/>
              </a:ext>
            </a:extLst>
          </p:cNvPr>
          <p:cNvSpPr txBox="1">
            <a:spLocks/>
          </p:cNvSpPr>
          <p:nvPr/>
        </p:nvSpPr>
        <p:spPr>
          <a:xfrm>
            <a:off x="241300" y="6646"/>
            <a:ext cx="11696700" cy="783931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tx1"/>
              </a:buClr>
              <a:buSzPct val="85000"/>
              <a:buFont typeface="Wingdings" charset="2"/>
              <a:buNone/>
              <a:defRPr sz="2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tx1"/>
              </a:buClr>
              <a:buSzPct val="85000"/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tx1"/>
              </a:buClr>
              <a:buSzPct val="85000"/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tx1"/>
              </a:buClr>
              <a:buSzPct val="85000"/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tx1"/>
              </a:buClr>
              <a:buSzPct val="85000"/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ysClr val="windowText" lastClr="000000"/>
              </a:buClr>
              <a:buSzPct val="85000"/>
              <a:buFont typeface="Wingdings" charset="2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Edit Master text styles</a:t>
            </a: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" name="Slide Number Placeholder 13"/>
          <p:cNvSpPr txBox="1">
            <a:spLocks/>
          </p:cNvSpPr>
          <p:nvPr/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046AA2-1AFE-411F-82AB-D8F07A1367EA}" type="slidenum">
              <a:rPr kumimoji="0" lang="en-US" sz="16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280109"/>
      </p:ext>
    </p:extLst>
  </p:cSld>
  <p:clrMap bg1="lt1" tx1="dk1" bg2="lt2" tx2="dk2" accent1="accent1" accent2="accent2" accent3="accent3" accent4="accent4" accent5="accent5" accent6="accent6" hlink="hlink" folHlink="folHlink"/>
  <p:transition spd="slow">
    <p:push dir="u"/>
  </p:transition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600" b="0" kern="1200" spc="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8925" indent="-288925" algn="l" defTabSz="914400" rtl="0" eaLnBrk="1" latinLnBrk="0" hangingPunct="1">
        <a:lnSpc>
          <a:spcPct val="100000"/>
        </a:lnSpc>
        <a:spcBef>
          <a:spcPts val="800"/>
        </a:spcBef>
        <a:spcAft>
          <a:spcPts val="800"/>
        </a:spcAft>
        <a:buClr>
          <a:schemeClr val="tx1"/>
        </a:buClr>
        <a:buSzPct val="85000"/>
        <a:buFont typeface="Wingdings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800"/>
        </a:spcBef>
        <a:spcAft>
          <a:spcPts val="800"/>
        </a:spcAft>
        <a:buClr>
          <a:schemeClr val="tx1"/>
        </a:buClr>
        <a:buSzPct val="85000"/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800"/>
        </a:spcBef>
        <a:spcAft>
          <a:spcPts val="800"/>
        </a:spcAft>
        <a:buClr>
          <a:schemeClr val="tx1"/>
        </a:buClr>
        <a:buSzPct val="85000"/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800"/>
        </a:spcBef>
        <a:spcAft>
          <a:spcPts val="800"/>
        </a:spcAft>
        <a:buClr>
          <a:schemeClr val="tx1"/>
        </a:buClr>
        <a:buSzPct val="85000"/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800"/>
        </a:spcBef>
        <a:spcAft>
          <a:spcPts val="800"/>
        </a:spcAft>
        <a:buClr>
          <a:schemeClr val="tx1"/>
        </a:buClr>
        <a:buSzPct val="85000"/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png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5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Line Fitting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7442200" y="1667933"/>
            <a:ext cx="0" cy="3877734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7442200" y="5528734"/>
            <a:ext cx="3928534" cy="16933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284480" y="1022805"/>
            <a:ext cx="7579360" cy="6718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/>
              <a:t>Data (measurement): (</a:t>
            </a:r>
            <a:r>
              <a:rPr lang="en-US" sz="2800" i="1" dirty="0" smtClean="0"/>
              <a:t>x</a:t>
            </a:r>
            <a:r>
              <a:rPr lang="en-US" sz="2800" baseline="-25000" dirty="0" smtClean="0"/>
              <a:t>1</a:t>
            </a:r>
            <a:r>
              <a:rPr lang="en-US" sz="2800" dirty="0"/>
              <a:t>, </a:t>
            </a:r>
            <a:r>
              <a:rPr lang="en-US" sz="2800" i="1" dirty="0"/>
              <a:t>y</a:t>
            </a:r>
            <a:r>
              <a:rPr lang="en-US" sz="2800" baseline="-25000" dirty="0"/>
              <a:t>1</a:t>
            </a:r>
            <a:r>
              <a:rPr lang="en-US" sz="2800" dirty="0"/>
              <a:t>), …, (</a:t>
            </a:r>
            <a:r>
              <a:rPr lang="en-US" sz="2800" i="1" dirty="0" err="1"/>
              <a:t>x</a:t>
            </a:r>
            <a:r>
              <a:rPr lang="en-US" sz="2800" i="1" baseline="-25000" dirty="0" err="1"/>
              <a:t>n</a:t>
            </a:r>
            <a:r>
              <a:rPr lang="en-US" sz="2800" dirty="0"/>
              <a:t>, </a:t>
            </a:r>
            <a:r>
              <a:rPr lang="en-US" sz="2800" i="1" dirty="0" err="1"/>
              <a:t>y</a:t>
            </a:r>
            <a:r>
              <a:rPr lang="en-US" sz="2800" i="1" baseline="-25000" dirty="0" err="1"/>
              <a:t>n</a:t>
            </a:r>
            <a:r>
              <a:rPr lang="en-US" sz="2800" dirty="0" smtClean="0"/>
              <a:t>)</a:t>
            </a:r>
            <a:endParaRPr lang="en-US" sz="2800" dirty="0"/>
          </a:p>
        </p:txBody>
      </p:sp>
      <p:sp>
        <p:nvSpPr>
          <p:cNvPr id="10" name="Rectangle 9"/>
          <p:cNvSpPr/>
          <p:nvPr/>
        </p:nvSpPr>
        <p:spPr>
          <a:xfrm>
            <a:off x="284480" y="2126380"/>
            <a:ext cx="6096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 smtClean="0">
                <a:solidFill>
                  <a:srgbClr val="FF0000"/>
                </a:solidFill>
              </a:rPr>
              <a:t>Known</a:t>
            </a:r>
            <a:r>
              <a:rPr lang="en-US" sz="2800" dirty="0" smtClean="0"/>
              <a:t> model: </a:t>
            </a:r>
            <a:r>
              <a:rPr lang="en-US" sz="2800" dirty="0"/>
              <a:t>Line (</a:t>
            </a:r>
            <a:r>
              <a:rPr lang="en-US" sz="2800" i="1" dirty="0" err="1"/>
              <a:t>y</a:t>
            </a:r>
            <a:r>
              <a:rPr lang="en-US" sz="2800" i="1" baseline="-25000" dirty="0" err="1"/>
              <a:t>i</a:t>
            </a:r>
            <a:r>
              <a:rPr lang="en-US" sz="2800" i="1" dirty="0"/>
              <a:t> = m</a:t>
            </a:r>
            <a:r>
              <a:rPr lang="en-US" sz="1600" i="1" dirty="0"/>
              <a:t> </a:t>
            </a:r>
            <a:r>
              <a:rPr lang="en-US" sz="2800" i="1" dirty="0"/>
              <a:t>x</a:t>
            </a:r>
            <a:r>
              <a:rPr lang="en-US" sz="2800" i="1" baseline="-25000" dirty="0"/>
              <a:t>i</a:t>
            </a:r>
            <a:r>
              <a:rPr lang="en-US" sz="2800" i="1" dirty="0"/>
              <a:t> + b</a:t>
            </a:r>
            <a:r>
              <a:rPr lang="en-US" sz="2800" dirty="0" smtClean="0"/>
              <a:t>)</a:t>
            </a:r>
            <a:endParaRPr lang="en-US" sz="2800" dirty="0"/>
          </a:p>
        </p:txBody>
      </p:sp>
      <p:sp>
        <p:nvSpPr>
          <p:cNvPr id="11" name="Rectangle 10"/>
          <p:cNvSpPr/>
          <p:nvPr/>
        </p:nvSpPr>
        <p:spPr>
          <a:xfrm>
            <a:off x="284480" y="3270874"/>
            <a:ext cx="6096000" cy="67185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/>
              <a:t>We will find m and b.</a:t>
            </a:r>
            <a:endParaRPr lang="en-US" sz="2800" dirty="0"/>
          </a:p>
        </p:txBody>
      </p:sp>
      <p:sp>
        <p:nvSpPr>
          <p:cNvPr id="12" name="Oval 11"/>
          <p:cNvSpPr/>
          <p:nvPr/>
        </p:nvSpPr>
        <p:spPr>
          <a:xfrm>
            <a:off x="8431954" y="4121573"/>
            <a:ext cx="143934" cy="14393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9180407" y="4049606"/>
            <a:ext cx="143934" cy="14393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9269307" y="3332055"/>
            <a:ext cx="143934" cy="14393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9975427" y="3332055"/>
            <a:ext cx="143934" cy="14393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9974581" y="2654297"/>
            <a:ext cx="143934" cy="14393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10528723" y="2752512"/>
            <a:ext cx="143934" cy="14393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9639723" y="2965872"/>
            <a:ext cx="143934" cy="14393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10696787" y="1990512"/>
            <a:ext cx="143934" cy="14393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9492404" y="3615689"/>
            <a:ext cx="143934" cy="14393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10039352" y="2965872"/>
            <a:ext cx="143934" cy="14393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0957138" y="5454651"/>
            <a:ext cx="46016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/>
              <a:t>X</a:t>
            </a:r>
            <a:endParaRPr lang="en-US" sz="2800" dirty="0"/>
          </a:p>
        </p:txBody>
      </p:sp>
      <p:sp>
        <p:nvSpPr>
          <p:cNvPr id="25" name="Rectangle 24"/>
          <p:cNvSpPr/>
          <p:nvPr/>
        </p:nvSpPr>
        <p:spPr>
          <a:xfrm>
            <a:off x="6880438" y="1499922"/>
            <a:ext cx="460162" cy="6718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/>
              <a:t>Y</a:t>
            </a:r>
            <a:endParaRPr lang="en-US" sz="2800" dirty="0"/>
          </a:p>
        </p:txBody>
      </p:sp>
      <p:sp>
        <p:nvSpPr>
          <p:cNvPr id="26" name="Rectangle 25"/>
          <p:cNvSpPr/>
          <p:nvPr/>
        </p:nvSpPr>
        <p:spPr>
          <a:xfrm>
            <a:off x="10183286" y="3540738"/>
            <a:ext cx="1653115" cy="6718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accent1"/>
                </a:solidFill>
              </a:rPr>
              <a:t>Your data</a:t>
            </a:r>
            <a:endParaRPr lang="en-US" sz="2800" dirty="0">
              <a:solidFill>
                <a:schemeClr val="accent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007437" y="5283201"/>
            <a:ext cx="460162" cy="6718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/>
              <a:t>0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98146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Least Squares Line </a:t>
            </a:r>
            <a:r>
              <a:rPr lang="en-US" dirty="0" smtClean="0"/>
              <a:t>Fitting</a:t>
            </a:r>
            <a:endParaRPr 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18400" y="1224895"/>
            <a:ext cx="2514600" cy="175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8737600" y="2045632"/>
            <a:ext cx="9239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0" dirty="0">
                <a:latin typeface="Times New Roman" pitchFamily="18" charset="0"/>
              </a:rPr>
              <a:t>(</a:t>
            </a:r>
            <a:r>
              <a:rPr lang="en-US" sz="2400" b="0" i="1" dirty="0">
                <a:latin typeface="Times New Roman" pitchFamily="18" charset="0"/>
              </a:rPr>
              <a:t>x</a:t>
            </a:r>
            <a:r>
              <a:rPr lang="en-US" sz="2400" b="0" i="1" baseline="-25000" dirty="0">
                <a:latin typeface="Times New Roman" pitchFamily="18" charset="0"/>
              </a:rPr>
              <a:t>i</a:t>
            </a:r>
            <a:r>
              <a:rPr lang="en-US" sz="2400" b="0" dirty="0">
                <a:latin typeface="Times New Roman" pitchFamily="18" charset="0"/>
              </a:rPr>
              <a:t>, </a:t>
            </a:r>
            <a:r>
              <a:rPr lang="en-US" sz="2400" b="0" i="1" dirty="0" err="1">
                <a:latin typeface="Times New Roman" pitchFamily="18" charset="0"/>
              </a:rPr>
              <a:t>y</a:t>
            </a:r>
            <a:r>
              <a:rPr lang="en-US" sz="2400" b="0" i="1" baseline="-25000" dirty="0" err="1">
                <a:latin typeface="Times New Roman" pitchFamily="18" charset="0"/>
              </a:rPr>
              <a:t>i</a:t>
            </a:r>
            <a:r>
              <a:rPr lang="en-US" sz="2400" b="0" dirty="0">
                <a:latin typeface="Times New Roman" pitchFamily="18" charset="0"/>
              </a:rPr>
              <a:t>)</a:t>
            </a:r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auto">
          <a:xfrm>
            <a:off x="9499600" y="1207432"/>
            <a:ext cx="12398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0" i="1" dirty="0">
                <a:latin typeface="Times New Roman" pitchFamily="18" charset="0"/>
              </a:rPr>
              <a:t>y=</a:t>
            </a:r>
            <a:r>
              <a:rPr lang="en-US" sz="2400" b="0" i="1" dirty="0" err="1">
                <a:latin typeface="Times New Roman" pitchFamily="18" charset="0"/>
              </a:rPr>
              <a:t>mx+b</a:t>
            </a:r>
            <a:endParaRPr lang="en-US" sz="2400" b="0" i="1" dirty="0">
              <a:latin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4480" y="1022805"/>
            <a:ext cx="757936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/>
              <a:t>Data (measurement): </a:t>
            </a:r>
            <a:r>
              <a:rPr lang="en-US" sz="2800" dirty="0"/>
              <a:t>(</a:t>
            </a:r>
            <a:r>
              <a:rPr lang="en-US" sz="2800" i="1" dirty="0"/>
              <a:t>x</a:t>
            </a:r>
            <a:r>
              <a:rPr lang="en-US" sz="2800" baseline="-25000" dirty="0"/>
              <a:t>1</a:t>
            </a:r>
            <a:r>
              <a:rPr lang="en-US" sz="2800" dirty="0"/>
              <a:t>, </a:t>
            </a:r>
            <a:r>
              <a:rPr lang="en-US" sz="2800" i="1" dirty="0"/>
              <a:t>y</a:t>
            </a:r>
            <a:r>
              <a:rPr lang="en-US" sz="2800" baseline="-25000" dirty="0"/>
              <a:t>1</a:t>
            </a:r>
            <a:r>
              <a:rPr lang="en-US" sz="2800" dirty="0"/>
              <a:t>), …, (</a:t>
            </a:r>
            <a:r>
              <a:rPr lang="en-US" sz="2800" i="1" dirty="0" err="1"/>
              <a:t>x</a:t>
            </a:r>
            <a:r>
              <a:rPr lang="en-US" sz="2800" i="1" baseline="-25000" dirty="0" err="1"/>
              <a:t>n</a:t>
            </a:r>
            <a:r>
              <a:rPr lang="en-US" sz="2800" dirty="0"/>
              <a:t>, </a:t>
            </a:r>
            <a:r>
              <a:rPr lang="en-US" sz="2800" i="1" dirty="0" err="1"/>
              <a:t>y</a:t>
            </a:r>
            <a:r>
              <a:rPr lang="en-US" sz="2800" i="1" baseline="-25000" dirty="0" err="1"/>
              <a:t>n</a:t>
            </a:r>
            <a:r>
              <a:rPr lang="en-US" sz="2800" dirty="0"/>
              <a:t>)</a:t>
            </a:r>
          </a:p>
          <a:p>
            <a:pPr>
              <a:lnSpc>
                <a:spcPct val="150000"/>
              </a:lnSpc>
            </a:pPr>
            <a:r>
              <a:rPr lang="en-US" sz="2800" b="1" u="sng" dirty="0" smtClean="0">
                <a:solidFill>
                  <a:srgbClr val="FF0000"/>
                </a:solidFill>
              </a:rPr>
              <a:t>Model: Line (</a:t>
            </a:r>
            <a:r>
              <a:rPr lang="en-US" sz="2800" b="1" i="1" u="sng" dirty="0" err="1" smtClean="0">
                <a:solidFill>
                  <a:srgbClr val="FF0000"/>
                </a:solidFill>
              </a:rPr>
              <a:t>y</a:t>
            </a:r>
            <a:r>
              <a:rPr lang="en-US" sz="2800" b="1" i="1" u="sng" baseline="-25000" dirty="0" err="1" smtClean="0">
                <a:solidFill>
                  <a:srgbClr val="FF0000"/>
                </a:solidFill>
              </a:rPr>
              <a:t>i</a:t>
            </a:r>
            <a:r>
              <a:rPr lang="en-US" sz="2800" b="1" i="1" u="sng" dirty="0" smtClean="0">
                <a:solidFill>
                  <a:srgbClr val="FF0000"/>
                </a:solidFill>
              </a:rPr>
              <a:t> </a:t>
            </a:r>
            <a:r>
              <a:rPr lang="en-US" sz="2800" b="1" i="1" u="sng" dirty="0">
                <a:solidFill>
                  <a:srgbClr val="FF0000"/>
                </a:solidFill>
              </a:rPr>
              <a:t>= m</a:t>
            </a:r>
            <a:r>
              <a:rPr lang="en-US" sz="1600" b="1" i="1" u="sng" dirty="0" smtClean="0">
                <a:solidFill>
                  <a:srgbClr val="FF0000"/>
                </a:solidFill>
              </a:rPr>
              <a:t> </a:t>
            </a:r>
            <a:r>
              <a:rPr lang="en-US" sz="2800" b="1" i="1" u="sng" dirty="0">
                <a:solidFill>
                  <a:srgbClr val="FF0000"/>
                </a:solidFill>
              </a:rPr>
              <a:t>x</a:t>
            </a:r>
            <a:r>
              <a:rPr lang="en-US" sz="2800" b="1" i="1" u="sng" baseline="-25000" dirty="0">
                <a:solidFill>
                  <a:srgbClr val="FF0000"/>
                </a:solidFill>
              </a:rPr>
              <a:t>i</a:t>
            </a:r>
            <a:r>
              <a:rPr lang="en-US" sz="2800" b="1" i="1" u="sng" dirty="0">
                <a:solidFill>
                  <a:srgbClr val="FF0000"/>
                </a:solidFill>
              </a:rPr>
              <a:t> + </a:t>
            </a:r>
            <a:r>
              <a:rPr lang="en-US" sz="2800" b="1" i="1" u="sng" dirty="0" smtClean="0">
                <a:solidFill>
                  <a:srgbClr val="FF0000"/>
                </a:solidFill>
              </a:rPr>
              <a:t>b</a:t>
            </a:r>
            <a:r>
              <a:rPr lang="en-US" sz="2800" b="1" u="sng" dirty="0" smtClean="0">
                <a:solidFill>
                  <a:srgbClr val="FF0000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Task</a:t>
            </a:r>
            <a:r>
              <a:rPr lang="en-US" sz="2800" dirty="0"/>
              <a:t>: Find (</a:t>
            </a:r>
            <a:r>
              <a:rPr lang="en-US" sz="2800" i="1" dirty="0"/>
              <a:t>m</a:t>
            </a:r>
            <a:r>
              <a:rPr lang="en-US" sz="2800" dirty="0"/>
              <a:t>, </a:t>
            </a:r>
            <a:r>
              <a:rPr lang="en-US" sz="2800" i="1" dirty="0"/>
              <a:t>b</a:t>
            </a:r>
            <a:r>
              <a:rPr lang="en-US" sz="2800" dirty="0"/>
              <a:t>) </a:t>
            </a:r>
          </a:p>
        </p:txBody>
      </p:sp>
      <p:graphicFrame>
        <p:nvGraphicFramePr>
          <p:cNvPr id="7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6537430"/>
              </p:ext>
            </p:extLst>
          </p:nvPr>
        </p:nvGraphicFramePr>
        <p:xfrm>
          <a:off x="2120900" y="3254612"/>
          <a:ext cx="3124200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2" name="Equation" r:id="rId4" imgW="1473120" imgH="291960" progId="Equation.3">
                  <p:embed/>
                </p:oleObj>
              </mc:Choice>
              <mc:Fallback>
                <p:oleObj name="Equation" r:id="rId4" imgW="1473120" imgH="291960" progId="Equation.3">
                  <p:embed/>
                  <p:pic>
                    <p:nvPicPr>
                      <p:cNvPr id="1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0900" y="3254612"/>
                        <a:ext cx="3124200" cy="61912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/>
          <p:cNvSpPr/>
          <p:nvPr/>
        </p:nvSpPr>
        <p:spPr>
          <a:xfrm>
            <a:off x="284480" y="3163587"/>
            <a:ext cx="1606465" cy="6718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/>
              <a:t>Minimize 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39620" y="5630458"/>
                <a:ext cx="3842206" cy="8402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fPr>
                        <m:num>
                          <m: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itchFamily="34" charset="0"/>
                            </a:rPr>
                            <m:t>𝜕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itchFamily="34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itchFamily="34" charset="0"/>
                            </a:rPr>
                            <m:t>𝐸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itchFamily="34" charset="0"/>
                            </a:rPr>
                            <m:t>)</m:t>
                          </m:r>
                        </m:num>
                        <m:den>
                          <m: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itchFamily="34" charset="0"/>
                            </a:rPr>
                            <m:t>𝜕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itchFamily="34" charset="0"/>
                            </a:rPr>
                            <m:t>𝑏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=−2</m:t>
                      </m:r>
                      <m:nary>
                        <m:naryPr>
                          <m:chr m:val="∑"/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𝑚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𝑏</m:t>
                              </m:r>
                            </m:e>
                          </m:d>
                        </m:e>
                      </m:nary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=0</m:t>
                      </m:r>
                    </m:oMath>
                  </m:oMathPara>
                </a14:m>
                <a:endParaRPr lang="en-US" sz="2000" dirty="0" smtClean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620" y="5630458"/>
                <a:ext cx="3842206" cy="84029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39620" y="4496983"/>
                <a:ext cx="4058740" cy="8402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fPr>
                        <m:num>
                          <m: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itchFamily="34" charset="0"/>
                            </a:rPr>
                            <m:t>𝜕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itchFamily="34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itchFamily="34" charset="0"/>
                            </a:rPr>
                            <m:t>𝐸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itchFamily="34" charset="0"/>
                            </a:rPr>
                            <m:t>)</m:t>
                          </m:r>
                        </m:num>
                        <m:den>
                          <m: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itchFamily="34" charset="0"/>
                            </a:rPr>
                            <m:t>𝜕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itchFamily="34" charset="0"/>
                            </a:rPr>
                            <m:t>𝑚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=−2</m:t>
                      </m:r>
                      <m:nary>
                        <m:naryPr>
                          <m:chr m:val="∑"/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𝑚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𝑏</m:t>
                              </m:r>
                            </m:e>
                          </m:d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=0</m:t>
                      </m:r>
                    </m:oMath>
                  </m:oMathPara>
                </a14:m>
                <a:endParaRPr lang="en-US" sz="2000" dirty="0" smtClean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620" y="4496983"/>
                <a:ext cx="4058740" cy="84029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245100" y="5613742"/>
                <a:ext cx="2458815" cy="8402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  <a:cs typeface="Arial" pitchFamily="34" charset="0"/>
                        </a:rPr>
                        <m:t>nb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𝑚</m:t>
                      </m:r>
                      <m:nary>
                        <m:naryPr>
                          <m:chr m:val="∑"/>
                          <m:ctrlPr>
                            <a:rPr lang="en-US" sz="2000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000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000" dirty="0" smtClean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5100" y="5613742"/>
                <a:ext cx="2458815" cy="84029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245732" y="4496982"/>
                <a:ext cx="3229795" cy="8402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  <a:cs typeface="Arial" pitchFamily="34" charset="0"/>
                        </a:rPr>
                        <m:t>b</m:t>
                      </m:r>
                      <m:nary>
                        <m:naryPr>
                          <m:chr m:val="∑"/>
                          <m:ctrlPr>
                            <a:rPr lang="en-US" sz="2000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𝑚</m:t>
                      </m:r>
                      <m:nary>
                        <m:naryPr>
                          <m:chr m:val="∑"/>
                          <m:ctrlPr>
                            <a:rPr lang="en-US" sz="2000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𝑛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b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000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000" dirty="0" smtClean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5732" y="4496982"/>
                <a:ext cx="3229795" cy="84029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0080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Least Squares Line </a:t>
            </a:r>
            <a:r>
              <a:rPr lang="en-US" dirty="0" smtClean="0"/>
              <a:t>Fitting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774155" y="1172462"/>
                <a:ext cx="2458815" cy="8402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  <a:cs typeface="Arial" pitchFamily="34" charset="0"/>
                        </a:rPr>
                        <m:t>nb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𝑚</m:t>
                      </m:r>
                      <m:nary>
                        <m:naryPr>
                          <m:chr m:val="∑"/>
                          <m:ctrlPr>
                            <a:rPr lang="en-US" sz="2000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000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000" dirty="0" smtClean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155" y="1172462"/>
                <a:ext cx="2458815" cy="84029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774155" y="2242540"/>
                <a:ext cx="3229795" cy="8402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  <a:cs typeface="Arial" pitchFamily="34" charset="0"/>
                        </a:rPr>
                        <m:t>b</m:t>
                      </m:r>
                      <m:nary>
                        <m:naryPr>
                          <m:chr m:val="∑"/>
                          <m:ctrlPr>
                            <a:rPr lang="en-US" sz="2000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𝑚</m:t>
                      </m:r>
                      <m:nary>
                        <m:naryPr>
                          <m:chr m:val="∑"/>
                          <m:ctrlPr>
                            <a:rPr lang="en-US" sz="2000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𝑛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b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000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000" dirty="0" smtClean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155" y="2242540"/>
                <a:ext cx="3229795" cy="84029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-221175" y="4634496"/>
                <a:ext cx="5644661" cy="12537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mPr>
                            <m:mr>
                              <m:e>
                                <m:nary>
                                  <m:naryPr>
                                    <m:chr m:val="∑"/>
                                    <m:limLoc m:val="subSup"/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cs typeface="Arial" pitchFamily="34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5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  <a:cs typeface="Arial" pitchFamily="34" charset="0"/>
                                      </a:rPr>
                                      <m:t>𝑖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cs typeface="Arial" pitchFamily="34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cs typeface="Arial" pitchFamily="34" charset="0"/>
                                      </a:rPr>
                                      <m:t>𝑛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  <a:cs typeface="Arial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cs typeface="Arial" pitchFamily="34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cs typeface="Arial" pitchFamily="34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itchFamily="34" charset="0"/>
                                  </a:rPr>
                                  <m:t>𝑛</m:t>
                                </m:r>
                              </m:e>
                            </m:mr>
                            <m:mr>
                              <m:e>
                                <m:nary>
                                  <m:naryPr>
                                    <m:chr m:val="∑"/>
                                    <m:limLoc m:val="subSup"/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cs typeface="Arial" pitchFamily="34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5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  <a:cs typeface="Arial" pitchFamily="34" charset="0"/>
                                      </a:rPr>
                                      <m:t>𝑖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cs typeface="Arial" pitchFamily="34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cs typeface="Arial" pitchFamily="34" charset="0"/>
                                      </a:rPr>
                                      <m:t>𝑛</m:t>
                                    </m:r>
                                  </m:sup>
                                  <m:e>
                                    <m:sSubSup>
                                      <m:sSubSup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  <a:cs typeface="Arial" pitchFamily="34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cs typeface="Arial" pitchFamily="34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cs typeface="Arial" pitchFamily="34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cs typeface="Arial" pitchFamily="34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nary>
                              </m:e>
                              <m:e>
                                <m:nary>
                                  <m:naryPr>
                                    <m:chr m:val="∑"/>
                                    <m:limLoc m:val="subSup"/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cs typeface="Arial" pitchFamily="34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5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  <a:cs typeface="Arial" pitchFamily="34" charset="0"/>
                                      </a:rPr>
                                      <m:t>𝑖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cs typeface="Arial" pitchFamily="34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cs typeface="Arial" pitchFamily="34" charset="0"/>
                                      </a:rPr>
                                      <m:t>𝑛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  <a:cs typeface="Arial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cs typeface="Arial" pitchFamily="34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cs typeface="Arial" pitchFamily="34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itchFamily="34" charset="0"/>
                                  </a:rPr>
                                  <m:t>𝑚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itchFamily="34" charset="0"/>
                                  </a:rPr>
                                  <m:t>𝑏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mPr>
                            <m:mr>
                              <m:e>
                                <m:nary>
                                  <m:naryPr>
                                    <m:chr m:val="∑"/>
                                    <m:limLoc m:val="subSup"/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cs typeface="Arial" pitchFamily="34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5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  <a:cs typeface="Arial" pitchFamily="34" charset="0"/>
                                      </a:rPr>
                                      <m:t>𝑖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cs typeface="Arial" pitchFamily="34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cs typeface="Arial" pitchFamily="34" charset="0"/>
                                      </a:rPr>
                                      <m:t>𝑛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  <a:cs typeface="Arial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cs typeface="Arial" pitchFamily="34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cs typeface="Arial" pitchFamily="34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</m:mr>
                            <m:mr>
                              <m:e>
                                <m:nary>
                                  <m:naryPr>
                                    <m:chr m:val="∑"/>
                                    <m:limLoc m:val="subSup"/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cs typeface="Arial" pitchFamily="34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5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  <a:cs typeface="Arial" pitchFamily="34" charset="0"/>
                                      </a:rPr>
                                      <m:t>𝑖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cs typeface="Arial" pitchFamily="34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cs typeface="Arial" pitchFamily="34" charset="0"/>
                                      </a:rPr>
                                      <m:t>𝑛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  <a:cs typeface="Arial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cs typeface="Arial" pitchFamily="34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cs typeface="Arial" pitchFamily="34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cs typeface="Arial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cs typeface="Arial" pitchFamily="34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cs typeface="Arial" pitchFamily="34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 smtClean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21175" y="4634496"/>
                <a:ext cx="5644661" cy="125374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ight Arrow 6"/>
          <p:cNvSpPr/>
          <p:nvPr/>
        </p:nvSpPr>
        <p:spPr>
          <a:xfrm rot="5400000">
            <a:off x="2020238" y="3739307"/>
            <a:ext cx="616477" cy="2667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98530" y="1172462"/>
            <a:ext cx="6716159" cy="5074430"/>
          </a:xfrm>
          <a:prstGeom prst="rect">
            <a:avLst/>
          </a:prstGeom>
        </p:spPr>
      </p:pic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9108342" y="4923846"/>
            <a:ext cx="208505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True: </a:t>
            </a:r>
            <a:r>
              <a:rPr lang="en-US" sz="2800" b="1" i="1" dirty="0" smtClean="0">
                <a:solidFill>
                  <a:srgbClr val="FF0000"/>
                </a:solidFill>
              </a:rPr>
              <a:t>y=2x+4</a:t>
            </a:r>
            <a:endParaRPr lang="en-US" sz="28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4613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Least Squares Line Fitting </a:t>
            </a:r>
            <a:r>
              <a:rPr lang="en-US" dirty="0" smtClean="0"/>
              <a:t>(Approach 1)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284480" y="1022805"/>
                <a:ext cx="7579360" cy="14622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000" dirty="0" smtClean="0"/>
                  <a:t>Data (measurement): </a:t>
                </a:r>
                <a:r>
                  <a:rPr lang="en-US" sz="2000" dirty="0"/>
                  <a:t>(</a:t>
                </a:r>
                <a:r>
                  <a:rPr lang="en-US" sz="2000" i="1" dirty="0"/>
                  <a:t>x</a:t>
                </a:r>
                <a:r>
                  <a:rPr lang="en-US" sz="2000" baseline="-25000" dirty="0"/>
                  <a:t>1</a:t>
                </a:r>
                <a:r>
                  <a:rPr lang="en-US" sz="2000" dirty="0"/>
                  <a:t>, </a:t>
                </a:r>
                <a:r>
                  <a:rPr lang="en-US" sz="2000" i="1" dirty="0"/>
                  <a:t>y</a:t>
                </a:r>
                <a:r>
                  <a:rPr lang="en-US" sz="2000" baseline="-25000" dirty="0"/>
                  <a:t>1</a:t>
                </a:r>
                <a:r>
                  <a:rPr lang="en-US" sz="2000" dirty="0"/>
                  <a:t>), …, (</a:t>
                </a:r>
                <a:r>
                  <a:rPr lang="en-US" sz="2000" i="1" dirty="0" err="1"/>
                  <a:t>x</a:t>
                </a:r>
                <a:r>
                  <a:rPr lang="en-US" sz="2000" i="1" baseline="-25000" dirty="0" err="1"/>
                  <a:t>n</a:t>
                </a:r>
                <a:r>
                  <a:rPr lang="en-US" sz="2000" dirty="0"/>
                  <a:t>, </a:t>
                </a:r>
                <a:r>
                  <a:rPr lang="en-US" sz="2000" i="1" dirty="0" err="1"/>
                  <a:t>y</a:t>
                </a:r>
                <a:r>
                  <a:rPr lang="en-US" sz="2000" i="1" baseline="-25000" dirty="0" err="1"/>
                  <a:t>n</a:t>
                </a:r>
                <a:r>
                  <a:rPr lang="en-US" sz="2000" dirty="0"/>
                  <a:t>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000" b="1" dirty="0" smtClean="0">
                    <a:solidFill>
                      <a:srgbClr val="FF0000"/>
                    </a:solidFill>
                  </a:rPr>
                  <a:t>Model: </a:t>
                </a:r>
                <a:r>
                  <a:rPr lang="en-US" sz="2000" b="1" dirty="0" smtClean="0">
                    <a:solidFill>
                      <a:srgbClr val="FF0000"/>
                    </a:solidFill>
                  </a:rPr>
                  <a:t>Quadratic curve 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bSupPr>
                      <m:e>
                        <m:sSub>
                          <m:sSubPr>
                            <m:ctrlPr>
                              <a:rPr lang="en-US" sz="20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sz="20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itchFamily="34" charset="0"/>
                                  </a:rPr>
                                  <m:t>𝒚</m:t>
                                </m:r>
                              </m:e>
                              <m:sub>
                                <m:r>
                                  <a:rPr lang="en-US" sz="20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itchFamily="34" charset="0"/>
                                  </a:rPr>
                                  <m:t>𝒊</m:t>
                                </m:r>
                              </m:sub>
                            </m:sSub>
                            <m:r>
                              <a:rPr lang="en-US" sz="2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sz="20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itchFamily="34" charset="0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en-US" sz="20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itchFamily="34" charset="0"/>
                                  </a:rPr>
                                  <m:t>𝟎</m:t>
                                </m:r>
                              </m:sub>
                            </m:sSub>
                            <m:r>
                              <a:rPr lang="en-US" sz="20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0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itchFamily="34" charset="0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en-US" sz="20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itchFamily="34" charset="0"/>
                                  </a:rPr>
                                  <m:t>𝟏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0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itchFamily="34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sz="20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itchFamily="34" charset="0"/>
                                  </a:rPr>
                                  <m:t>𝒊</m:t>
                                </m:r>
                              </m:sub>
                            </m:sSub>
                            <m:r>
                              <a:rPr lang="en-US" sz="20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+</m:t>
                            </m:r>
                            <m:r>
                              <a:rPr lang="en-US" sz="20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sz="20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𝒙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𝒊</m:t>
                        </m:r>
                      </m:sub>
                      <m:sup>
                        <m:r>
                          <a:rPr lang="en-US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𝟐</m:t>
                        </m:r>
                      </m:sup>
                    </m:sSubSup>
                  </m:oMath>
                </a14:m>
                <a:r>
                  <a:rPr lang="en-US" sz="2000" b="1" dirty="0" smtClean="0">
                    <a:solidFill>
                      <a:srgbClr val="FF0000"/>
                    </a:solidFill>
                  </a:rPr>
                  <a:t>)</a:t>
                </a:r>
                <a:endParaRPr lang="en-US" sz="2000" b="1" dirty="0" smtClean="0">
                  <a:solidFill>
                    <a:srgbClr val="FF0000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000" dirty="0" smtClean="0"/>
                  <a:t>Task</a:t>
                </a:r>
                <a:r>
                  <a:rPr lang="en-US" sz="2000" dirty="0"/>
                  <a:t>: Find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2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dirty="0" smtClean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2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 smtClean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2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 smtClean="0">
                    <a:solidFill>
                      <a:schemeClr val="tx1"/>
                    </a:solidFill>
                  </a:rPr>
                  <a:t>) </a:t>
                </a:r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480" y="1022805"/>
                <a:ext cx="7579360" cy="1462260"/>
              </a:xfrm>
              <a:prstGeom prst="rect">
                <a:avLst/>
              </a:prstGeom>
              <a:blipFill>
                <a:blip r:embed="rId2"/>
                <a:stretch>
                  <a:fillRect l="-885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94" r="56236" b="50406"/>
          <a:stretch/>
        </p:blipFill>
        <p:spPr>
          <a:xfrm>
            <a:off x="284480" y="2724149"/>
            <a:ext cx="6129020" cy="3872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068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6799" y="970900"/>
            <a:ext cx="7671101" cy="5795942"/>
          </a:xfrm>
          <a:prstGeom prst="rect">
            <a:avLst/>
          </a:prstGeom>
        </p:spPr>
      </p:pic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Least Squares Line </a:t>
            </a:r>
            <a:r>
              <a:rPr lang="en-US" dirty="0" smtClean="0"/>
              <a:t>Fitting</a:t>
            </a:r>
            <a:endParaRPr lang="en-US" dirty="0"/>
          </a:p>
        </p:txBody>
      </p:sp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9108342" y="5438196"/>
            <a:ext cx="208505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True: </a:t>
            </a:r>
            <a:r>
              <a:rPr lang="en-US" sz="2800" b="1" i="1" dirty="0" smtClean="0">
                <a:solidFill>
                  <a:srgbClr val="FF0000"/>
                </a:solidFill>
              </a:rPr>
              <a:t>y=2x+4</a:t>
            </a:r>
            <a:endParaRPr lang="en-US" sz="2800" b="1" i="1" dirty="0">
              <a:solidFill>
                <a:srgbClr val="FF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67" t="52407" r="2332" b="6389"/>
          <a:stretch/>
        </p:blipFill>
        <p:spPr>
          <a:xfrm>
            <a:off x="241300" y="1098550"/>
            <a:ext cx="4910863" cy="194945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333166" y="5898663"/>
            <a:ext cx="22681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ransac_supplement.m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793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waterloo_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>
            <a:latin typeface="Arial" pitchFamily="34" charset="0"/>
            <a:cs typeface="Arial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Uwaterloo_Theme" id="{F7BD0320-7428-483A-9DFB-560F4F77CD51}" vid="{FB630A13-1CAF-4B8C-927A-D2F553D6B205}"/>
    </a:ext>
  </a:extLst>
</a:theme>
</file>

<file path=ppt/theme/theme2.xml><?xml version="1.0" encoding="utf-8"?>
<a:theme xmlns:a="http://schemas.openxmlformats.org/drawingml/2006/main" name="Uwaterloo">
  <a:themeElements>
    <a:clrScheme name="Custom 7">
      <a:dk1>
        <a:srgbClr val="000000"/>
      </a:dk1>
      <a:lt1>
        <a:srgbClr val="FFFFFF"/>
      </a:lt1>
      <a:dk2>
        <a:srgbClr val="757575"/>
      </a:dk2>
      <a:lt2>
        <a:srgbClr val="D6D6D6"/>
      </a:lt2>
      <a:accent1>
        <a:srgbClr val="8000B3"/>
      </a:accent1>
      <a:accent2>
        <a:srgbClr val="0C0C0C"/>
      </a:accent2>
      <a:accent3>
        <a:srgbClr val="BD33DA"/>
      </a:accent3>
      <a:accent4>
        <a:srgbClr val="CFB3E6"/>
      </a:accent4>
      <a:accent5>
        <a:srgbClr val="57058A"/>
      </a:accent5>
      <a:accent6>
        <a:srgbClr val="F1F1F1"/>
      </a:accent6>
      <a:hlink>
        <a:srgbClr val="57058A"/>
      </a:hlink>
      <a:folHlink>
        <a:srgbClr val="595959"/>
      </a:folHlink>
    </a:clrScheme>
    <a:fontScheme name="Impact + Georgia">
      <a:majorFont>
        <a:latin typeface="Impact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Waterloo_engineering_16x9" id="{13A97B2F-F17F-6849-9F82-B721B10E3869}" vid="{A4E74281-1FF5-2047-BC63-3BF2D22759F3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Uwaterloo_Theme</Template>
  <TotalTime>3692</TotalTime>
  <Words>146</Words>
  <Application>Microsoft Office PowerPoint</Application>
  <PresentationFormat>Widescreen</PresentationFormat>
  <Paragraphs>35</Paragraphs>
  <Slides>5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5" baseType="lpstr">
      <vt:lpstr>Arial</vt:lpstr>
      <vt:lpstr>Calibri</vt:lpstr>
      <vt:lpstr>Cambria Math</vt:lpstr>
      <vt:lpstr>Georgia</vt:lpstr>
      <vt:lpstr>Impact</vt:lpstr>
      <vt:lpstr>Times New Roman</vt:lpstr>
      <vt:lpstr>Wingdings</vt:lpstr>
      <vt:lpstr>Uwaterloo_Theme</vt:lpstr>
      <vt:lpstr>Uwaterloo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Waterloo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Chul Min Yeum</dc:creator>
  <cp:lastModifiedBy>Chul Min Yeum</cp:lastModifiedBy>
  <cp:revision>110</cp:revision>
  <dcterms:created xsi:type="dcterms:W3CDTF">2018-10-10T19:11:49Z</dcterms:created>
  <dcterms:modified xsi:type="dcterms:W3CDTF">2020-03-09T13:17:48Z</dcterms:modified>
</cp:coreProperties>
</file>