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100A91-BBCA-4F8B-BA00-F3A49722C2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366D98-1109-4CA6-B152-58A1BC92CF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0EB411-743F-432D-A094-A2AC9660C2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DB303E-123A-4E19-B2C8-869DE23CC2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B6BE8C-228B-400C-A873-F84CE977AC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F45C5C-C0ED-4B29-AD6A-CD429D82CA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E37EBF-AA5E-454F-965E-D4828065F7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FA37EA-A646-44E8-9343-0207198C89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4139FB-0517-4970-B959-8BD3BEE636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5CBAC2-E25A-4ACD-844C-46A6C98FBE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F562A3-4748-491C-B388-DA115B1BBB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A4FA0F-C724-4BB8-8862-EFCD176EC6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D88AF0-6AAF-4849-A660-97E228D347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FBBEF1-A4B4-44E3-87D9-7335CF0118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07E289-47A8-4205-8DB6-DC92BA66A1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5C87CC-5923-4367-962C-6D25F6C914D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BE21A4-468D-4847-AF8F-8A63BC411A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E695FD-1CFB-47E9-84A9-782229197B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76F6AC-7E36-4278-B6D6-4F7D85DAED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B7BF5F-B545-4DBC-914B-6E94DC93A2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F2E39C-9C34-4F4D-96D4-A13FD56E51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C0C8CE-A5BC-46CF-BE64-E2C87E6A1D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0F237D-C73F-4201-803D-20DFEEF515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617F41-14CC-4AF8-BB52-8941DA2411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03220A-321C-4994-89A4-7F98432F49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5FCFCF-1897-496E-89C4-21A46839BB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294616F-C216-4593-A62C-999838898F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BD3CCAD-1B86-45BA-B755-1463ED53DD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EFEAFF-E93D-4A1C-BCC8-10884CD1C4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436131-01D5-4453-8E14-73BA1CE802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7B41493-18A8-4656-8A90-C7000A1886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31CC480-492B-4B6A-807B-6F274E0086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BA7476-185E-48BD-B321-342378D141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50F25E-D8C9-4A10-801C-EEF8E19DC5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5AD6FC-2AE9-4D8E-BD2A-D5276669FB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E6CEAD-2EF3-462E-B901-E0A52CCE59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6E9E961-03FE-4062-8618-8176D74519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85A35B-C6C1-4627-899A-13F9E6F6AA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EE7004-C8C7-4241-BD0D-AB8CF548B3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3CDFD65-DF7E-4552-B4B3-1A668A6CAD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0F7646-0915-473F-A2D4-9B0FAB1FF3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38A7562-D63A-48BD-ADDB-5ACD2F103B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02DC09C-D040-4873-90DD-81A40CC2DC6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7E91B9B-F464-449F-8BE5-DB994DD265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50A406-2D21-425F-95F8-8E172D111F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1A4AE68-BEC3-4415-9A0C-06BDE4FE76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F45256A-8552-456A-B123-655A4421DB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42A878D-C0A9-4A74-BDE4-665D4B4234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9FD9ECE-961E-41E6-B23B-C021AB9179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17F6433-4F03-4378-A5A1-E23FEEB759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311216B-8437-47B8-A471-95A485BEB6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F0064A7-3D51-42B3-BB35-88085B5A9D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4BE2AB7-E55E-4FB0-891D-96AF612188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180EF16-F5F1-4C44-B3A5-EFB89713EE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78B5C40-7B84-46EF-B01C-C7321FB0997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1725E5-09ED-4FA0-A6D6-2D1B441DB9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8AF2E5A-C59E-4133-B12A-B4183EB6DC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AA4100-ED3A-4445-ABA1-A8F060D735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BA5C5A-CEBE-451E-A11A-79B151BAD4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8FA979-43A3-448B-AC43-F2996D5062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B2E8A6-D15A-4D25-B560-C4201AA05513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8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4"/>
          </p:nvPr>
        </p:nvSpPr>
        <p:spPr>
          <a:xfrm>
            <a:off x="3447360" y="516492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E3C320-C4DC-4CCD-AE75-D228C35E2B91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dt" idx="6"/>
          </p:nvPr>
        </p:nvSpPr>
        <p:spPr>
          <a:xfrm>
            <a:off x="504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40000" y="1350000"/>
            <a:ext cx="4391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1600" y="1350000"/>
            <a:ext cx="4391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40000" y="3230280"/>
            <a:ext cx="4391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7"/>
          </p:nvPr>
        </p:nvSpPr>
        <p:spPr>
          <a:xfrm>
            <a:off x="3447360" y="516492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932D77-B083-47DB-A806-E5327373C997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dt" idx="9"/>
          </p:nvPr>
        </p:nvSpPr>
        <p:spPr>
          <a:xfrm>
            <a:off x="504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0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ftr" idx="10"/>
          </p:nvPr>
        </p:nvSpPr>
        <p:spPr>
          <a:xfrm>
            <a:off x="3447360" y="516492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1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E392F2-1327-4581-B333-09C3EBACC239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dt" idx="12"/>
          </p:nvPr>
        </p:nvSpPr>
        <p:spPr>
          <a:xfrm>
            <a:off x="504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10079640" cy="5669280"/>
          </a:xfrm>
          <a:prstGeom prst="rect">
            <a:avLst/>
          </a:prstGeom>
          <a:solidFill>
            <a:srgbClr val="6666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270000" y="180000"/>
            <a:ext cx="9539640" cy="485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>
            <a:off x="7920000" y="90000"/>
            <a:ext cx="899640" cy="1169640"/>
          </a:xfrm>
          <a:prstGeom prst="rect">
            <a:avLst/>
          </a:prstGeom>
          <a:solidFill>
            <a:srgbClr val="7d8ae7"/>
          </a:solidFill>
          <a:ln w="10800">
            <a:solidFill>
              <a:srgbClr val="3f52d9"/>
            </a:solidFill>
            <a:round/>
          </a:ln>
          <a:effectLst>
            <a:outerShdw dist="30547" dir="2700000" blurRad="0" rotWithShape="0">
              <a:srgbClr val="c1c7f4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90000" y="450000"/>
            <a:ext cx="9089640" cy="629640"/>
          </a:xfrm>
          <a:prstGeom prst="rect">
            <a:avLst/>
          </a:prstGeom>
          <a:solidFill>
            <a:srgbClr val="b5e77d"/>
          </a:solidFill>
          <a:ln w="10800">
            <a:solidFill>
              <a:srgbClr val="91d93f"/>
            </a:solidFill>
            <a:round/>
          </a:ln>
          <a:effectLst>
            <a:outerShdw dist="30547" dir="2700000" blurRad="0" rotWithShape="0">
              <a:srgbClr val="dcf1c1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86" name="PlaceHolder 1"/>
          <p:cNvSpPr>
            <a:spLocks noGrp="1"/>
          </p:cNvSpPr>
          <p:nvPr>
            <p:ph type="ftr" idx="13"/>
          </p:nvPr>
        </p:nvSpPr>
        <p:spPr>
          <a:xfrm>
            <a:off x="3447360" y="5164920"/>
            <a:ext cx="319464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eeeee"/>
                </a:solidFill>
                <a:latin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Num" idx="14"/>
          </p:nvPr>
        </p:nvSpPr>
        <p:spPr>
          <a:xfrm>
            <a:off x="7227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eeeeee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A01522-C93B-4588-92E3-698CEE2F3829}" type="slidenum">
              <a:rPr b="0" lang="en-US" sz="1400" spc="-1" strike="noStrike">
                <a:solidFill>
                  <a:srgbClr val="eeeeee"/>
                </a:solidFill>
                <a:latin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dt" idx="15"/>
          </p:nvPr>
        </p:nvSpPr>
        <p:spPr>
          <a:xfrm>
            <a:off x="504000" y="5164920"/>
            <a:ext cx="2347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PX4 SITL With Gazebo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 rot="21585000">
            <a:off x="5674320" y="1153080"/>
            <a:ext cx="4605840" cy="2590920"/>
          </a:xfrm>
          <a:prstGeom prst="rect">
            <a:avLst/>
          </a:prstGeom>
          <a:ln w="10800">
            <a:noFill/>
          </a:ln>
        </p:spPr>
      </p:pic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1600200" y="1828800"/>
            <a:ext cx="6171840" cy="228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GPS Failure Failsafe Implementation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086600" y="4131000"/>
            <a:ext cx="2477160" cy="23148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Arial"/>
              </a:rPr>
              <a:t>Name : Ch Madhava badari narayana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Conclusion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GPS Failsafe ensures drone safety in GPS-denied environments.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SITL testing is essential before deploying on real hardware.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Proper configuration in QGroundControl enhances reliability.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Intro to PX4 &amp; Simulation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Why Simulation?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Safe for testing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Cost-efficient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Time-efficient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Overview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To implement GPS failsafe using PX4 and SITL simulation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PX4 Ecosystem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What is PX4?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It is an Open source flight control Firmware.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What is QGroundControl?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Monitors log data and for visual experience.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Components of PX4 Ecosystem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Used as Firmware,Middleware etc.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It supports the hardware like Pixhawh, SITL(Software in the loop), HITL(hardware in the loop).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Simulators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237" name=""/>
          <p:cNvGraphicFramePr/>
          <p:nvPr/>
        </p:nvGraphicFramePr>
        <p:xfrm>
          <a:off x="2535120" y="1781280"/>
          <a:ext cx="5075280" cy="215928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Gazebo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Physics based, realistic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JMAVSim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Lightweight and fast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3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AirSim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Supports AI/ML Integration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Setup PX4 SITL with Gazebo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4391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System Requirements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Ubuntu (OS)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ROS2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Gazebo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5151600" y="1350000"/>
            <a:ext cx="43912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540000" y="3230280"/>
            <a:ext cx="4391280" cy="17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Installation 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PX4 firmware setup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QGroundControl setup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Launch : make px4_sitl gazebo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rcRect l="40524" t="31168" r="39052" b="31177"/>
          <a:stretch/>
        </p:blipFill>
        <p:spPr>
          <a:xfrm>
            <a:off x="6172560" y="2057760"/>
            <a:ext cx="2056680" cy="20566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540000" y="450000"/>
            <a:ext cx="86396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700" spc="-1" strike="noStrike">
                <a:latin typeface="Arial"/>
              </a:rPr>
              <a:t> </a:t>
            </a:r>
            <a:r>
              <a:rPr b="0" lang="en-US" sz="2700" spc="-1" strike="noStrike">
                <a:latin typeface="Arial"/>
              </a:rPr>
              <a:t>Running a Simulated Flight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540000" y="1350000"/>
            <a:ext cx="899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Launching PX4 SITL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Controlling the Drone Using QGroundControl &amp; MAVLink Commands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Example MAVlink command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5"/>
              </a:spcAft>
              <a:buClr>
                <a:srgbClr val="91d93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latin typeface="Arial"/>
              </a:rPr>
              <a:t>Commander takeoff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91d93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Changing Flight Modes Using QGC (Position, Hold, Return etc.)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540000" y="450000"/>
            <a:ext cx="7689600" cy="69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GPS Failsafe in PX4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6" name="TextBox 2"/>
          <p:cNvSpPr/>
          <p:nvPr/>
        </p:nvSpPr>
        <p:spPr>
          <a:xfrm>
            <a:off x="806760" y="1371600"/>
            <a:ext cx="7529760" cy="34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What is GPS Failsafe?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- Prevents drones from crashing due to GPS loss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Failsafe Triggers: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- GPS signal loss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- Poor satellite coverage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Failsafe Mechanisms: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- Land Mode: The drone lands safely when GPS is lost.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- Return-to-Launch (RTL): The drone returns to its home location.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- Position Hold: The drone hovers in place until GPS recovers.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Configuring GPS Failsafe in PX4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Open QgroundControl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Navigate to parameters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Search for Failsafe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Configure NAV_RCL_ACT for Return to Launch or Land mode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Testing GPS Failsafe in SITL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Launch PX4 SITL in Gazebo.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Take off the drone using 'commander takeoff'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Disable GPS using ‘failure gps off’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Observe the failsafe response (RTL or Land)</a:t>
            </a: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Re-enable GPS using 'failure gps ok'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2025-03-08T10:23:29Z</dcterms:created>
  <dc:creator/>
  <dc:description/>
  <dc:language>en-US</dc:language>
  <cp:lastModifiedBy/>
  <dcterms:modified xsi:type="dcterms:W3CDTF">2025-03-09T09:58:16Z</dcterms:modified>
  <cp:revision>4</cp:revision>
  <dc:subject/>
  <dc:title>Inspiration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