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CA60CA5-AEF8-4608-8509-907715EDB486}" v="5" dt="2024-12-05T14:53:05.274"/>
  </p1510:revLst>
</p1510:revInfo>
</file>

<file path=ppt/tableStyles.xml><?xml version="1.0" encoding="utf-8"?>
<a:tblStyleLst xmlns:a="http://schemas.openxmlformats.org/drawingml/2006/main" def="{90651C3A-4460-11DB-9652-00E08161165F}">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ishore Murugesan" userId="d0a0572e200cba4e" providerId="LiveId" clId="{7CA60CA5-AEF8-4608-8509-907715EDB486}"/>
    <pc:docChg chg="undo custSel modSld">
      <pc:chgData name="Kishore Murugesan" userId="d0a0572e200cba4e" providerId="LiveId" clId="{7CA60CA5-AEF8-4608-8509-907715EDB486}" dt="2024-12-05T14:56:52.508" v="142" actId="20577"/>
      <pc:docMkLst>
        <pc:docMk/>
      </pc:docMkLst>
      <pc:sldChg chg="modSp mod">
        <pc:chgData name="Kishore Murugesan" userId="d0a0572e200cba4e" providerId="LiveId" clId="{7CA60CA5-AEF8-4608-8509-907715EDB486}" dt="2024-12-05T14:49:21.996" v="102" actId="20577"/>
        <pc:sldMkLst>
          <pc:docMk/>
          <pc:sldMk cId="142051119" sldId="258"/>
        </pc:sldMkLst>
        <pc:spChg chg="mod">
          <ac:chgData name="Kishore Murugesan" userId="d0a0572e200cba4e" providerId="LiveId" clId="{7CA60CA5-AEF8-4608-8509-907715EDB486}" dt="2024-12-05T14:49:21.996" v="102" actId="20577"/>
          <ac:spMkLst>
            <pc:docMk/>
            <pc:sldMk cId="142051119" sldId="258"/>
            <ac:spMk id="3" creationId="{00000000-0000-0000-0000-000000000000}"/>
          </ac:spMkLst>
        </pc:spChg>
      </pc:sldChg>
      <pc:sldChg chg="addSp delSp modSp mod">
        <pc:chgData name="Kishore Murugesan" userId="d0a0572e200cba4e" providerId="LiveId" clId="{7CA60CA5-AEF8-4608-8509-907715EDB486}" dt="2024-12-05T14:56:52.508" v="142" actId="20577"/>
        <pc:sldMkLst>
          <pc:docMk/>
          <pc:sldMk cId="2064180241" sldId="259"/>
        </pc:sldMkLst>
        <pc:spChg chg="mod">
          <ac:chgData name="Kishore Murugesan" userId="d0a0572e200cba4e" providerId="LiveId" clId="{7CA60CA5-AEF8-4608-8509-907715EDB486}" dt="2024-12-05T14:56:52.508" v="142" actId="20577"/>
          <ac:spMkLst>
            <pc:docMk/>
            <pc:sldMk cId="2064180241" sldId="259"/>
            <ac:spMk id="4" creationId="{6F6E3205-D29C-84CD-076D-2B190F674954}"/>
          </ac:spMkLst>
        </pc:spChg>
        <pc:grpChg chg="mod">
          <ac:chgData name="Kishore Murugesan" userId="d0a0572e200cba4e" providerId="LiveId" clId="{7CA60CA5-AEF8-4608-8509-907715EDB486}" dt="2024-12-05T14:01:51.942" v="21"/>
          <ac:grpSpMkLst>
            <pc:docMk/>
            <pc:sldMk cId="2064180241" sldId="259"/>
            <ac:grpSpMk id="8" creationId="{0A5ACFAE-AB7A-B7CE-FB2C-295FF996C6BB}"/>
          </ac:grpSpMkLst>
        </pc:grpChg>
        <pc:inkChg chg="add del">
          <ac:chgData name="Kishore Murugesan" userId="d0a0572e200cba4e" providerId="LiveId" clId="{7CA60CA5-AEF8-4608-8509-907715EDB486}" dt="2024-12-05T14:01:52.439" v="23" actId="9405"/>
          <ac:inkMkLst>
            <pc:docMk/>
            <pc:sldMk cId="2064180241" sldId="259"/>
            <ac:inkMk id="3" creationId="{95530B7B-1BF6-61D5-7FE6-6928689B3F26}"/>
          </ac:inkMkLst>
        </pc:inkChg>
        <pc:inkChg chg="add del mod">
          <ac:chgData name="Kishore Murugesan" userId="d0a0572e200cba4e" providerId="LiveId" clId="{7CA60CA5-AEF8-4608-8509-907715EDB486}" dt="2024-12-05T14:01:52.219" v="22" actId="9405"/>
          <ac:inkMkLst>
            <pc:docMk/>
            <pc:sldMk cId="2064180241" sldId="259"/>
            <ac:inkMk id="6" creationId="{18CA4BCF-C3BD-4F10-948F-AE2C929C75D6}"/>
          </ac:inkMkLst>
        </pc:inkChg>
        <pc:inkChg chg="add del mod">
          <ac:chgData name="Kishore Murugesan" userId="d0a0572e200cba4e" providerId="LiveId" clId="{7CA60CA5-AEF8-4608-8509-907715EDB486}" dt="2024-12-05T14:01:51.942" v="21"/>
          <ac:inkMkLst>
            <pc:docMk/>
            <pc:sldMk cId="2064180241" sldId="259"/>
            <ac:inkMk id="7" creationId="{0076C584-1D9A-70DB-143D-FFD4E27529C2}"/>
          </ac:inkMkLst>
        </pc:inkChg>
      </pc:sldChg>
      <pc:sldChg chg="modSp mod">
        <pc:chgData name="Kishore Murugesan" userId="d0a0572e200cba4e" providerId="LiveId" clId="{7CA60CA5-AEF8-4608-8509-907715EDB486}" dt="2024-12-05T14:48:57.658" v="100" actId="2710"/>
        <pc:sldMkLst>
          <pc:docMk/>
          <pc:sldMk cId="627870962" sldId="263"/>
        </pc:sldMkLst>
        <pc:spChg chg="mod">
          <ac:chgData name="Kishore Murugesan" userId="d0a0572e200cba4e" providerId="LiveId" clId="{7CA60CA5-AEF8-4608-8509-907715EDB486}" dt="2024-12-05T14:48:57.658" v="100" actId="2710"/>
          <ac:spMkLst>
            <pc:docMk/>
            <pc:sldMk cId="627870962" sldId="263"/>
            <ac:spMk id="9" creationId="{CD47FAE5-4F50-5847-3340-59542EE2FF8A}"/>
          </ac:spMkLst>
        </pc:spChg>
      </pc:sldChg>
      <pc:sldChg chg="addSp delSp modSp mod">
        <pc:chgData name="Kishore Murugesan" userId="d0a0572e200cba4e" providerId="LiveId" clId="{7CA60CA5-AEF8-4608-8509-907715EDB486}" dt="2024-12-05T14:55:25.165" v="126" actId="207"/>
        <pc:sldMkLst>
          <pc:docMk/>
          <pc:sldMk cId="4214116710" sldId="270"/>
        </pc:sldMkLst>
        <pc:spChg chg="add del mod">
          <ac:chgData name="Kishore Murugesan" userId="d0a0572e200cba4e" providerId="LiveId" clId="{7CA60CA5-AEF8-4608-8509-907715EDB486}" dt="2024-12-05T14:52:14.656" v="111"/>
          <ac:spMkLst>
            <pc:docMk/>
            <pc:sldMk cId="4214116710" sldId="270"/>
            <ac:spMk id="3" creationId="{079DFC48-6C09-92DE-1E0C-6DC4BE0885A6}"/>
          </ac:spMkLst>
        </pc:spChg>
        <pc:spChg chg="add mod">
          <ac:chgData name="Kishore Murugesan" userId="d0a0572e200cba4e" providerId="LiveId" clId="{7CA60CA5-AEF8-4608-8509-907715EDB486}" dt="2024-12-05T14:55:25.165" v="126" actId="207"/>
          <ac:spMkLst>
            <pc:docMk/>
            <pc:sldMk cId="4214116710" sldId="270"/>
            <ac:spMk id="7" creationId="{438F33A5-A90A-8AD9-E208-35FFBA6EF8F8}"/>
          </ac:spMkLst>
        </pc:spChg>
        <pc:picChg chg="add mod">
          <ac:chgData name="Kishore Murugesan" userId="d0a0572e200cba4e" providerId="LiveId" clId="{7CA60CA5-AEF8-4608-8509-907715EDB486}" dt="2024-12-05T14:52:20.790" v="112" actId="14100"/>
          <ac:picMkLst>
            <pc:docMk/>
            <pc:sldMk cId="4214116710" sldId="270"/>
            <ac:picMk id="6" creationId="{D1EC12A0-519D-5584-8479-BD39AC7A7C71}"/>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3E7575-FF99-4D7F-A9C3-342926E8CF75}" type="datetimeFigureOut">
              <a:rPr lang="en-IN" smtClean="0"/>
              <a:t>05-12-2024</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0F839B-19BB-44CC-B1BD-D3E4109C12E1}" type="slidenum">
              <a:rPr lang="en-IN" smtClean="0"/>
              <a:t>‹#›</a:t>
            </a:fld>
            <a:endParaRPr lang="en-IN" dirty="0"/>
          </a:p>
        </p:txBody>
      </p:sp>
    </p:spTree>
    <p:extLst>
      <p:ext uri="{BB962C8B-B14F-4D97-AF65-F5344CB8AC3E}">
        <p14:creationId xmlns:p14="http://schemas.microsoft.com/office/powerpoint/2010/main" val="594118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A5E80CE9-0672-4DA1-8CC6-DB7499889AC5}" type="datetime1">
              <a:rPr lang="en-IN" smtClean="0"/>
              <a:t>05-12-2024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25841448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5AB5556-AF3A-414C-B2C3-202EE24804CB}" type="datetime1">
              <a:rPr lang="en-IN" smtClean="0"/>
              <a:t>05-12-2024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1612701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6AF8648-5174-4940-83FF-D926A08FCBF2}" type="datetime1">
              <a:rPr lang="en-IN" smtClean="0"/>
              <a:t>05-12-2024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562103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2BC4001-87A7-4542-972D-92AC266D5003}" type="datetime1">
              <a:rPr lang="en-IN" smtClean="0"/>
              <a:t>05-12-2024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34593005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E655B4-4D88-4EC1-AF99-7726194EA1BB}" type="datetime1">
              <a:rPr lang="en-IN" smtClean="0"/>
              <a:t>05-12-2024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22322255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87500EC4-C332-4005-8640-679338D6D72F}" type="datetime1">
              <a:rPr lang="en-IN" smtClean="0"/>
              <a:t>05-12-2024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37918382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923FE5DD-1CD9-4C6E-A623-7EE0B14F5D11}" type="datetime1">
              <a:rPr lang="en-IN" smtClean="0"/>
              <a:t>05-12-2024</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2420569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69C3D4D1-CD6E-453C-8CE8-C4BF38A87F99}" type="datetime1">
              <a:rPr lang="en-IN" smtClean="0"/>
              <a:t>05-12-2024</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11778724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CD2ADD-B891-4312-ADE7-001F44FD2BA3}" type="datetime1">
              <a:rPr lang="en-IN" smtClean="0"/>
              <a:t>05-12-2024</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17736103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94CFD40-5B3F-48CA-9E91-F177A4F9F956}" type="datetime1">
              <a:rPr lang="en-IN" smtClean="0"/>
              <a:t>05-12-2024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3948925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3308BCC-6910-4A61-97EF-6597F85AF1CF}" type="datetime1">
              <a:rPr lang="en-IN" smtClean="0"/>
              <a:t>05-12-2024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21634826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46283B-F6D4-485C-8717-981EE02556F3}" type="datetime1">
              <a:rPr lang="en-IN" smtClean="0"/>
              <a:t>05-12-2024</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2DB9CA-C85A-4E11-ADC0-8193E41C1656}" type="slidenum">
              <a:rPr lang="en-IN" smtClean="0"/>
              <a:t>‹#›</a:t>
            </a:fld>
            <a:endParaRPr lang="en-IN" dirty="0"/>
          </a:p>
        </p:txBody>
      </p:sp>
    </p:spTree>
    <p:extLst>
      <p:ext uri="{BB962C8B-B14F-4D97-AF65-F5344CB8AC3E}">
        <p14:creationId xmlns:p14="http://schemas.microsoft.com/office/powerpoint/2010/main" val="585771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7B37B9-2026-DD6B-FAB8-09EE4F67146F}"/>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30BB8833-2822-6B1C-FBFC-2674156E0116}"/>
              </a:ext>
            </a:extLst>
          </p:cNvPr>
          <p:cNvSpPr>
            <a:spLocks noGrp="1"/>
          </p:cNvSpPr>
          <p:nvPr>
            <p:ph idx="1"/>
          </p:nvPr>
        </p:nvSpPr>
        <p:spPr>
          <a:xfrm>
            <a:off x="137160" y="2015497"/>
            <a:ext cx="11894343" cy="4604067"/>
          </a:xfrm>
        </p:spPr>
        <p:txBody>
          <a:bodyPr>
            <a:noAutofit/>
          </a:bodyPr>
          <a:lstStyle/>
          <a:p>
            <a:pPr marL="0" indent="0" algn="ctr" rtl="0">
              <a:spcBef>
                <a:spcPts val="1000"/>
              </a:spcBef>
              <a:buNone/>
            </a:pPr>
            <a:r>
              <a:rPr lang="en-US" sz="3200" b="1" i="0" u="none" strike="noStrike" dirty="0">
                <a:solidFill>
                  <a:srgbClr val="000000"/>
                </a:solidFill>
                <a:effectLst/>
                <a:latin typeface="Times New Roman" panose="02020603050405020304" pitchFamily="18" charset="0"/>
                <a:cs typeface="Times New Roman" panose="02020603050405020304" pitchFamily="18" charset="0"/>
              </a:rPr>
              <a:t>DEPARTMENT OF  </a:t>
            </a:r>
          </a:p>
          <a:p>
            <a:pPr marL="0" indent="0" algn="ctr" rtl="0">
              <a:spcBef>
                <a:spcPts val="1000"/>
              </a:spcBef>
              <a:buNone/>
            </a:pPr>
            <a:r>
              <a:rPr lang="en-US" sz="3200" b="1" i="0" u="none" strike="noStrike" dirty="0">
                <a:solidFill>
                  <a:srgbClr val="000000"/>
                </a:solidFill>
                <a:effectLst/>
                <a:latin typeface="Times New Roman" panose="02020603050405020304" pitchFamily="18" charset="0"/>
                <a:cs typeface="Times New Roman" panose="02020603050405020304" pitchFamily="18" charset="0"/>
              </a:rPr>
              <a:t>COMPUTER SCIENCE AND ENGINEERING</a:t>
            </a:r>
          </a:p>
          <a:p>
            <a:pPr marL="0" indent="0" algn="ctr" rtl="0">
              <a:spcBef>
                <a:spcPts val="1000"/>
              </a:spcBef>
              <a:buNone/>
            </a:pPr>
            <a:endParaRPr lang="en-US" sz="3200" dirty="0">
              <a:latin typeface="Times New Roman" panose="02020603050405020304" pitchFamily="18" charset="0"/>
              <a:cs typeface="Times New Roman" panose="02020603050405020304" pitchFamily="18" charset="0"/>
            </a:endParaRPr>
          </a:p>
          <a:p>
            <a:pPr marL="0" indent="0" algn="ctr" rtl="0">
              <a:spcBef>
                <a:spcPts val="1000"/>
              </a:spcBef>
              <a:buNone/>
            </a:pPr>
            <a:r>
              <a:rPr lang="en-US" sz="4400" b="1" i="0" u="none" strike="noStrike" dirty="0">
                <a:solidFill>
                  <a:srgbClr val="000000"/>
                </a:solidFill>
                <a:effectLst/>
                <a:latin typeface="Times New Roman" panose="02020603050405020304" pitchFamily="18" charset="0"/>
                <a:cs typeface="Times New Roman" panose="02020603050405020304" pitchFamily="18" charset="0"/>
              </a:rPr>
              <a:t>20CS5501 DESIGN PROJECT-1</a:t>
            </a:r>
          </a:p>
          <a:p>
            <a:pPr marL="0" indent="0" algn="ctr" rtl="0">
              <a:spcBef>
                <a:spcPts val="1000"/>
              </a:spcBef>
              <a:buNone/>
            </a:pPr>
            <a:br>
              <a:rPr lang="en-US" sz="3200" b="0" i="0" u="none" strike="noStrike" dirty="0">
                <a:solidFill>
                  <a:srgbClr val="000000"/>
                </a:solidFill>
                <a:effectLst/>
                <a:latin typeface="Times New Roman" panose="02020603050405020304" pitchFamily="18" charset="0"/>
                <a:cs typeface="Times New Roman" panose="02020603050405020304" pitchFamily="18" charset="0"/>
              </a:rPr>
            </a:br>
            <a:r>
              <a:rPr lang="en-US" sz="3200" b="1" i="0" u="none" strike="noStrike" dirty="0">
                <a:solidFill>
                  <a:srgbClr val="000000"/>
                </a:solidFill>
                <a:effectLst/>
                <a:latin typeface="Times New Roman" panose="02020603050405020304" pitchFamily="18" charset="0"/>
                <a:cs typeface="Times New Roman" panose="02020603050405020304" pitchFamily="18" charset="0"/>
              </a:rPr>
              <a:t>                                                 </a:t>
            </a:r>
            <a:endParaRPr lang="en-US" sz="3200" dirty="0">
              <a:latin typeface="Times New Roman" panose="02020603050405020304" pitchFamily="18" charset="0"/>
              <a:cs typeface="Times New Roman" panose="02020603050405020304" pitchFamily="18" charset="0"/>
            </a:endParaRPr>
          </a:p>
          <a:p>
            <a:pPr marL="0" indent="0" rtl="0">
              <a:spcBef>
                <a:spcPts val="1000"/>
              </a:spcBef>
              <a:buNone/>
            </a:pPr>
            <a:r>
              <a:rPr lang="en-US" sz="3200" b="1" i="0" u="none" strike="noStrike" dirty="0">
                <a:solidFill>
                  <a:srgbClr val="000000"/>
                </a:solidFill>
                <a:effectLst/>
                <a:latin typeface="Times New Roman" panose="02020603050405020304" pitchFamily="18" charset="0"/>
                <a:cs typeface="Times New Roman" panose="02020603050405020304" pitchFamily="18" charset="0"/>
              </a:rPr>
              <a:t>Batch No. : </a:t>
            </a:r>
            <a:r>
              <a:rPr lang="en-US" sz="3200" b="1" dirty="0">
                <a:solidFill>
                  <a:srgbClr val="000000"/>
                </a:solidFill>
                <a:latin typeface="Times New Roman" panose="02020603050405020304" pitchFamily="18" charset="0"/>
                <a:cs typeface="Times New Roman" panose="02020603050405020304" pitchFamily="18" charset="0"/>
              </a:rPr>
              <a:t>11</a:t>
            </a:r>
            <a:endParaRPr lang="en-US" sz="3200" b="1" i="0" u="none" strike="noStrike" dirty="0">
              <a:solidFill>
                <a:srgbClr val="000000"/>
              </a:solidFill>
              <a:effectLst/>
              <a:latin typeface="Times New Roman" panose="02020603050405020304" pitchFamily="18" charset="0"/>
              <a:cs typeface="Times New Roman" panose="02020603050405020304" pitchFamily="18" charset="0"/>
            </a:endParaRPr>
          </a:p>
          <a:p>
            <a:pPr marL="0" indent="0" rtl="0">
              <a:spcBef>
                <a:spcPts val="1000"/>
              </a:spcBef>
              <a:buNone/>
            </a:pPr>
            <a:r>
              <a:rPr lang="en-US" sz="3200" b="1" dirty="0">
                <a:solidFill>
                  <a:srgbClr val="000000"/>
                </a:solidFill>
                <a:latin typeface="Times New Roman" panose="02020603050405020304" pitchFamily="18" charset="0"/>
                <a:cs typeface="Times New Roman" panose="02020603050405020304" pitchFamily="18" charset="0"/>
              </a:rPr>
              <a:t>D</a:t>
            </a:r>
            <a:r>
              <a:rPr lang="en-US" sz="3200" b="1" i="0" u="none" strike="noStrike" dirty="0">
                <a:solidFill>
                  <a:srgbClr val="000000"/>
                </a:solidFill>
                <a:effectLst/>
                <a:latin typeface="Times New Roman" panose="02020603050405020304" pitchFamily="18" charset="0"/>
                <a:cs typeface="Times New Roman" panose="02020603050405020304" pitchFamily="18" charset="0"/>
              </a:rPr>
              <a:t>ate  : 06.12.2024</a:t>
            </a:r>
            <a:endParaRPr lang="en-IN"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D96F88E8-C50B-0A33-52E6-4AE978D4F38F}"/>
              </a:ext>
            </a:extLst>
          </p:cNvPr>
          <p:cNvSpPr>
            <a:spLocks noGrp="1"/>
          </p:cNvSpPr>
          <p:nvPr>
            <p:ph type="sldNum" sz="quarter" idx="12"/>
          </p:nvPr>
        </p:nvSpPr>
        <p:spPr>
          <a:xfrm>
            <a:off x="9311640" y="6437002"/>
            <a:ext cx="2743200" cy="365125"/>
          </a:xfrm>
        </p:spPr>
        <p:txBody>
          <a:bodyPr/>
          <a:lstStyle/>
          <a:p>
            <a:fld id="{672DB9CA-C85A-4E11-ADC0-8193E41C1656}" type="slidenum">
              <a:rPr lang="en-IN" b="1" smtClean="0">
                <a:solidFill>
                  <a:schemeClr val="tx1"/>
                </a:solidFill>
                <a:latin typeface="Times New Roman" panose="02020603050405020304" pitchFamily="18" charset="0"/>
                <a:cs typeface="Times New Roman" panose="02020603050405020304" pitchFamily="18" charset="0"/>
              </a:rPr>
              <a:t>1</a:t>
            </a:fld>
            <a:endParaRPr lang="en-IN" b="1" dirty="0">
              <a:solidFill>
                <a:schemeClr val="tx1"/>
              </a:solidFill>
              <a:latin typeface="Times New Roman" panose="02020603050405020304" pitchFamily="18" charset="0"/>
              <a:cs typeface="Times New Roman" panose="02020603050405020304" pitchFamily="18" charset="0"/>
            </a:endParaRPr>
          </a:p>
        </p:txBody>
      </p:sp>
      <p:pic>
        <p:nvPicPr>
          <p:cNvPr id="7" name="Picture 3">
            <a:extLst>
              <a:ext uri="{FF2B5EF4-FFF2-40B4-BE49-F238E27FC236}">
                <a16:creationId xmlns:a16="http://schemas.microsoft.com/office/drawing/2014/main" id="{19FFFA7C-A65A-6E5C-3DEF-5244AEB82319}"/>
              </a:ext>
            </a:extLst>
          </p:cNvPr>
          <p:cNvPicPr>
            <a:picLocks noChangeAspect="1"/>
          </p:cNvPicPr>
          <p:nvPr/>
        </p:nvPicPr>
        <p:blipFill>
          <a:blip r:embed="rId2"/>
          <a:stretch>
            <a:fillRect/>
          </a:stretch>
        </p:blipFill>
        <p:spPr>
          <a:xfrm>
            <a:off x="286544" y="307337"/>
            <a:ext cx="1066800" cy="1057275"/>
          </a:xfrm>
          <a:prstGeom prst="rect">
            <a:avLst/>
          </a:prstGeom>
          <a:noFill/>
          <a:ln w="9525">
            <a:noFill/>
          </a:ln>
        </p:spPr>
      </p:pic>
      <p:pic>
        <p:nvPicPr>
          <p:cNvPr id="8" name="Picture 5">
            <a:extLst>
              <a:ext uri="{FF2B5EF4-FFF2-40B4-BE49-F238E27FC236}">
                <a16:creationId xmlns:a16="http://schemas.microsoft.com/office/drawing/2014/main" id="{AF824101-4335-B951-7D97-9CFD12345E5A}"/>
              </a:ext>
            </a:extLst>
          </p:cNvPr>
          <p:cNvPicPr>
            <a:picLocks noChangeAspect="1"/>
          </p:cNvPicPr>
          <p:nvPr/>
        </p:nvPicPr>
        <p:blipFill>
          <a:blip r:embed="rId3"/>
          <a:stretch>
            <a:fillRect/>
          </a:stretch>
        </p:blipFill>
        <p:spPr>
          <a:xfrm>
            <a:off x="10807700" y="332101"/>
            <a:ext cx="1154112" cy="1103312"/>
          </a:xfrm>
          <a:prstGeom prst="rect">
            <a:avLst/>
          </a:prstGeom>
          <a:noFill/>
          <a:ln w="9525">
            <a:noFill/>
          </a:ln>
        </p:spPr>
      </p:pic>
      <p:sp>
        <p:nvSpPr>
          <p:cNvPr id="9" name="Rectangle 4">
            <a:extLst>
              <a:ext uri="{FF2B5EF4-FFF2-40B4-BE49-F238E27FC236}">
                <a16:creationId xmlns:a16="http://schemas.microsoft.com/office/drawing/2014/main" id="{429C6D29-4ADE-E7C5-AA96-67EC7C0B9918}"/>
              </a:ext>
            </a:extLst>
          </p:cNvPr>
          <p:cNvSpPr/>
          <p:nvPr/>
        </p:nvSpPr>
        <p:spPr>
          <a:xfrm>
            <a:off x="1382713" y="236538"/>
            <a:ext cx="9424987" cy="1198875"/>
          </a:xfrm>
          <a:prstGeom prst="rect">
            <a:avLst/>
          </a:prstGeom>
          <a:noFill/>
          <a:ln w="9525">
            <a:noFill/>
          </a:ln>
        </p:spPr>
        <p:txBody>
          <a:bodyPr lIns="90000" tIns="45000" rIns="90000" bIns="45000">
            <a:spAutoFit/>
          </a:bodyPr>
          <a:lstStyle/>
          <a:p>
            <a:pPr algn="ctr" defTabSz="457200" eaLnBrk="1" hangingPunct="1">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lang="en-US" altLang="en-US" sz="3600" b="1" dirty="0">
                <a:solidFill>
                  <a:srgbClr val="FF0066"/>
                </a:solidFill>
                <a:latin typeface="Arial Narrow" panose="020B0606020202030204" pitchFamily="34" charset="0"/>
                <a:cs typeface="Arial" panose="020B0604020202020204" pitchFamily="34" charset="0"/>
              </a:rPr>
              <a:t>K.RAMAKRISHNAN COLLEGE OF TECHNOLOGY</a:t>
            </a:r>
          </a:p>
          <a:p>
            <a:pPr algn="ctr" defTabSz="457200" eaLnBrk="1" hangingPunct="1">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lang="en-US" altLang="en-US" sz="3600" b="1" dirty="0">
                <a:solidFill>
                  <a:srgbClr val="FF0066"/>
                </a:solidFill>
                <a:latin typeface="Arial Narrow" panose="020B0606020202030204" pitchFamily="34" charset="0"/>
                <a:cs typeface="Arial" panose="020B0604020202020204" pitchFamily="34" charset="0"/>
              </a:rPr>
              <a:t>(AUTONOMOUS), TRICHY.</a:t>
            </a:r>
            <a:endParaRPr lang="en-US" altLang="en-US" sz="3600" b="1" dirty="0">
              <a:solidFill>
                <a:srgbClr val="0000FF"/>
              </a:solidFill>
              <a:latin typeface="Arial Narrow" panose="020B0606020202030204" pitchFamily="34" charset="0"/>
              <a:ea typeface="Arial" panose="020B0604020202020204" pitchFamily="34" charset="0"/>
            </a:endParaRPr>
          </a:p>
        </p:txBody>
      </p:sp>
      <p:sp>
        <p:nvSpPr>
          <p:cNvPr id="11" name="Title 1">
            <a:extLst>
              <a:ext uri="{FF2B5EF4-FFF2-40B4-BE49-F238E27FC236}">
                <a16:creationId xmlns:a16="http://schemas.microsoft.com/office/drawing/2014/main" id="{61D90308-8127-FE3D-A70A-A27A0F42EB87}"/>
              </a:ext>
            </a:extLst>
          </p:cNvPr>
          <p:cNvSpPr txBox="1">
            <a:spLocks/>
          </p:cNvSpPr>
          <p:nvPr/>
        </p:nvSpPr>
        <p:spPr>
          <a:xfrm>
            <a:off x="0" y="2494915"/>
            <a:ext cx="12180887" cy="11379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018312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81037"/>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SUMMARY OF MODULE-1</a:t>
            </a:r>
            <a:endParaRPr lang="en-IN"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506648"/>
            <a:ext cx="10515600" cy="4351338"/>
          </a:xfrm>
        </p:spPr>
        <p:txBody>
          <a:bodyPr>
            <a:normAutofit fontScale="92500" lnSpcReduction="20000"/>
          </a:bodyPr>
          <a:lstStyle/>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q"/>
              <a:tabLst/>
            </a:pPr>
            <a:r>
              <a:rPr kumimoji="0" lang="en-GB"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 Authentication &amp; Authorization Module:</a:t>
            </a:r>
            <a:endPar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v"/>
              <a:tabLst/>
            </a:pPr>
            <a:endParaRPr lang="en-US" altLang="en-US" sz="1800" b="1" dirty="0">
              <a:solidFill>
                <a:schemeClr val="tx1"/>
              </a:solidFill>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kumimoji="0" lang="en-US" altLang="en-US" sz="21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Purpose</a:t>
            </a:r>
            <a:r>
              <a:rPr kumimoji="0" lang="en-US" altLang="en-US" sz="2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Handle user registration, login, and role-based access (student, faculty).</a:t>
            </a:r>
          </a:p>
          <a:p>
            <a:pPr marL="0" marR="0" lvl="0" indent="0" algn="l" defTabSz="914400" rtl="0" eaLnBrk="0" fontAlgn="base" latinLnBrk="0" hangingPunct="0">
              <a:lnSpc>
                <a:spcPct val="150000"/>
              </a:lnSpc>
              <a:spcBef>
                <a:spcPct val="0"/>
              </a:spcBef>
              <a:spcAft>
                <a:spcPct val="0"/>
              </a:spcAft>
              <a:buClrTx/>
              <a:buSzTx/>
              <a:buNone/>
              <a:tabLst/>
            </a:pPr>
            <a:endParaRPr kumimoji="0" lang="en-US" altLang="en-US" sz="2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kumimoji="0" lang="en-US" altLang="en-US" sz="21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Components</a:t>
            </a:r>
            <a:r>
              <a:rPr kumimoji="0" lang="en-US" altLang="en-US" sz="2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lvl="1" indent="0" eaLnBrk="0" fontAlgn="base" hangingPunct="0">
              <a:lnSpc>
                <a:spcPct val="150000"/>
              </a:lnSpc>
              <a:spcBef>
                <a:spcPct val="0"/>
              </a:spcBef>
              <a:spcAft>
                <a:spcPct val="0"/>
              </a:spcAft>
              <a:buClrTx/>
              <a:buSzTx/>
              <a:buFontTx/>
              <a:buChar char="•"/>
            </a:pPr>
            <a:r>
              <a:rPr kumimoji="0" lang="en-US" altLang="en-US" sz="2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 Sign Up &amp; Login (username-based).</a:t>
            </a:r>
          </a:p>
          <a:p>
            <a:pPr marL="457200" lvl="1" indent="0" eaLnBrk="0" fontAlgn="base" hangingPunct="0">
              <a:lnSpc>
                <a:spcPct val="150000"/>
              </a:lnSpc>
              <a:spcBef>
                <a:spcPct val="0"/>
              </a:spcBef>
              <a:spcAft>
                <a:spcPct val="0"/>
              </a:spcAft>
              <a:buClrTx/>
              <a:buSzTx/>
              <a:buFontTx/>
              <a:buChar char="•"/>
            </a:pPr>
            <a:r>
              <a:rPr kumimoji="0" lang="en-US" altLang="en-US" sz="2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Role-based access control (RBAC) to manage different permissions for students and </a:t>
            </a:r>
            <a:r>
              <a:rPr kumimoji="0" lang="en-US" altLang="en-US" sz="21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facultys</a:t>
            </a:r>
            <a:r>
              <a:rPr kumimoji="0" lang="en-US" altLang="en-US" sz="2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lvl="1" indent="0" eaLnBrk="0" fontAlgn="base" hangingPunct="0">
              <a:lnSpc>
                <a:spcPct val="150000"/>
              </a:lnSpc>
              <a:spcBef>
                <a:spcPct val="0"/>
              </a:spcBef>
              <a:spcAft>
                <a:spcPct val="0"/>
              </a:spcAft>
              <a:buClrTx/>
              <a:buSzTx/>
              <a:buFontTx/>
              <a:buChar char="•"/>
            </a:pPr>
            <a:r>
              <a:rPr kumimoji="0" lang="en-US" altLang="en-US" sz="2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Profile management.</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v"/>
              <a:tabLst/>
            </a:pPr>
            <a:endParaRPr kumimoji="0" lang="en-GB" altLang="en-US" sz="2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lvl="0" indent="-285750" eaLnBrk="0" fontAlgn="base" hangingPunct="0">
              <a:lnSpc>
                <a:spcPct val="150000"/>
              </a:lnSpc>
              <a:spcBef>
                <a:spcPct val="0"/>
              </a:spcBef>
              <a:spcAft>
                <a:spcPct val="0"/>
              </a:spcAft>
              <a:buClrTx/>
              <a:buSzTx/>
              <a:buFont typeface="Wingdings" panose="05000000000000000000" pitchFamily="2" charset="2"/>
              <a:buChar char="v"/>
            </a:pPr>
            <a:r>
              <a:rPr lang="en-GB" sz="2100" b="1" dirty="0">
                <a:latin typeface="Times New Roman" panose="02020603050405020304" pitchFamily="18" charset="0"/>
                <a:cs typeface="Times New Roman" panose="02020603050405020304" pitchFamily="18" charset="0"/>
              </a:rPr>
              <a:t>Reasoning</a:t>
            </a:r>
            <a:r>
              <a:rPr lang="en-GB" sz="2100" dirty="0">
                <a:latin typeface="Times New Roman" panose="02020603050405020304" pitchFamily="18" charset="0"/>
                <a:cs typeface="Times New Roman" panose="02020603050405020304" pitchFamily="18" charset="0"/>
              </a:rPr>
              <a:t>: This is fundamental for any user-specific platform, ensuring secure access and role differentiation</a:t>
            </a:r>
            <a:endParaRPr lang="en-US" sz="21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5E8604BA-62E1-6B15-4EC2-F7F28ED2049F}"/>
              </a:ext>
            </a:extLst>
          </p:cNvPr>
          <p:cNvSpPr>
            <a:spLocks noGrp="1"/>
          </p:cNvSpPr>
          <p:nvPr>
            <p:ph type="sldNum" sz="quarter" idx="12"/>
          </p:nvPr>
        </p:nvSpPr>
        <p:spPr/>
        <p:txBody>
          <a:bodyPr/>
          <a:lstStyle/>
          <a:p>
            <a:fld id="{672DB9CA-C85A-4E11-ADC0-8193E41C1656}" type="slidenum">
              <a:rPr lang="en-IN" b="1" smtClean="0">
                <a:solidFill>
                  <a:schemeClr val="tx1"/>
                </a:solidFill>
              </a:rPr>
              <a:t>10</a:t>
            </a:fld>
            <a:endParaRPr lang="en-IN" b="1">
              <a:solidFill>
                <a:schemeClr val="tx1"/>
              </a:solidFill>
            </a:endParaRPr>
          </a:p>
        </p:txBody>
      </p:sp>
    </p:spTree>
    <p:extLst>
      <p:ext uri="{BB962C8B-B14F-4D97-AF65-F5344CB8AC3E}">
        <p14:creationId xmlns:p14="http://schemas.microsoft.com/office/powerpoint/2010/main" val="27857812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81037"/>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SUMMARY OF MODULE-2</a:t>
            </a:r>
            <a:endParaRPr lang="en-IN"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708667"/>
            <a:ext cx="10515600" cy="4351338"/>
          </a:xfrm>
        </p:spPr>
        <p:txBody>
          <a:bodyPr>
            <a:normAutofit fontScale="92500" lnSpcReduction="20000"/>
          </a:bodyPr>
          <a:lstStyle/>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q"/>
              <a:tabLst/>
            </a:pPr>
            <a:r>
              <a:rPr kumimoji="0" lang="en-GB"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Assignment Submission Module</a:t>
            </a:r>
            <a:endPar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v"/>
              <a:tabLst/>
            </a:pPr>
            <a:endParaRPr lang="en-US" altLang="en-US" sz="1800" b="1" dirty="0">
              <a:solidFill>
                <a:schemeClr val="tx1"/>
              </a:solidFill>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kumimoji="0" lang="en-US" altLang="en-US" sz="21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Purpose</a:t>
            </a:r>
            <a:r>
              <a:rPr kumimoji="0" lang="en-US" altLang="en-US" sz="2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Allow faculty’s to create and manage assignments, and students to submit them.</a:t>
            </a:r>
          </a:p>
          <a:p>
            <a:pPr marL="0" marR="0" lvl="0" indent="0" algn="l" defTabSz="914400" rtl="0" eaLnBrk="0" fontAlgn="base" latinLnBrk="0" hangingPunct="0">
              <a:lnSpc>
                <a:spcPct val="150000"/>
              </a:lnSpc>
              <a:spcBef>
                <a:spcPct val="0"/>
              </a:spcBef>
              <a:spcAft>
                <a:spcPct val="0"/>
              </a:spcAft>
              <a:buClrTx/>
              <a:buSzTx/>
              <a:buNone/>
              <a:tabLst/>
            </a:pPr>
            <a:endParaRPr kumimoji="0" lang="en-US" altLang="en-US" sz="2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kumimoji="0" lang="en-US" altLang="en-US" sz="21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Components</a:t>
            </a:r>
            <a:r>
              <a:rPr kumimoji="0" lang="en-US" altLang="en-US" sz="2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lvl="1" indent="0" eaLnBrk="0" fontAlgn="base" hangingPunct="0">
              <a:lnSpc>
                <a:spcPct val="150000"/>
              </a:lnSpc>
              <a:spcBef>
                <a:spcPct val="0"/>
              </a:spcBef>
              <a:spcAft>
                <a:spcPct val="0"/>
              </a:spcAft>
              <a:buClrTx/>
              <a:buSzTx/>
              <a:buFontTx/>
              <a:buChar char="•"/>
            </a:pPr>
            <a:r>
              <a:rPr kumimoji="0" lang="en-US" altLang="en-US" sz="2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Create assignments (</a:t>
            </a:r>
            <a:r>
              <a:rPr lang="en-US" altLang="en-US" sz="2100" dirty="0">
                <a:solidFill>
                  <a:schemeClr val="tx1"/>
                </a:solidFill>
                <a:latin typeface="Times New Roman" panose="02020603050405020304" pitchFamily="18" charset="0"/>
                <a:cs typeface="Times New Roman" panose="02020603050405020304" pitchFamily="18" charset="0"/>
              </a:rPr>
              <a:t>Faculty</a:t>
            </a:r>
            <a:r>
              <a:rPr kumimoji="0" lang="en-US" altLang="en-US" sz="2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Set deadlines, descriptions, and attach files.</a:t>
            </a:r>
          </a:p>
          <a:p>
            <a:pPr marL="457200" lvl="1" indent="0" eaLnBrk="0" fontAlgn="base" hangingPunct="0">
              <a:lnSpc>
                <a:spcPct val="150000"/>
              </a:lnSpc>
              <a:spcBef>
                <a:spcPct val="0"/>
              </a:spcBef>
              <a:spcAft>
                <a:spcPct val="0"/>
              </a:spcAft>
              <a:buClrTx/>
              <a:buSzTx/>
              <a:buFontTx/>
              <a:buChar char="•"/>
            </a:pPr>
            <a:r>
              <a:rPr kumimoji="0" lang="en-US" altLang="en-US" sz="2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Submit assignments (Students): Upload files or write responses online.</a:t>
            </a:r>
          </a:p>
          <a:p>
            <a:pPr marL="457200" lvl="1" indent="0" eaLnBrk="0" fontAlgn="base" hangingPunct="0">
              <a:lnSpc>
                <a:spcPct val="150000"/>
              </a:lnSpc>
              <a:spcBef>
                <a:spcPct val="0"/>
              </a:spcBef>
              <a:spcAft>
                <a:spcPct val="0"/>
              </a:spcAft>
              <a:buClrTx/>
              <a:buSzTx/>
              <a:buFontTx/>
              <a:buChar char="•"/>
            </a:pPr>
            <a:r>
              <a:rPr kumimoji="0" lang="en-US" altLang="en-US" sz="2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Track submission deadlines.</a:t>
            </a:r>
          </a:p>
          <a:p>
            <a:pPr marL="457200" lvl="1" indent="0" eaLnBrk="0" fontAlgn="base" hangingPunct="0">
              <a:lnSpc>
                <a:spcPct val="150000"/>
              </a:lnSpc>
              <a:spcBef>
                <a:spcPct val="0"/>
              </a:spcBef>
              <a:spcAft>
                <a:spcPct val="0"/>
              </a:spcAft>
              <a:buClrTx/>
              <a:buSzTx/>
              <a:buFontTx/>
              <a:buChar char="•"/>
            </a:pPr>
            <a:r>
              <a:rPr kumimoji="0" lang="en-US" altLang="en-US" sz="2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View and edit submitted assignments before the deadline.</a:t>
            </a:r>
          </a:p>
          <a:p>
            <a:pPr marL="0" marR="0" lvl="0" indent="0" algn="l" defTabSz="914400" rtl="0" eaLnBrk="0" fontAlgn="base" latinLnBrk="0" hangingPunct="0">
              <a:lnSpc>
                <a:spcPct val="150000"/>
              </a:lnSpc>
              <a:spcBef>
                <a:spcPct val="0"/>
              </a:spcBef>
              <a:spcAft>
                <a:spcPct val="0"/>
              </a:spcAft>
              <a:buClrTx/>
              <a:buSzTx/>
              <a:buFontTx/>
              <a:buNone/>
              <a:tabLst/>
            </a:pPr>
            <a:endParaRPr kumimoji="0" lang="en-GB" altLang="en-US" sz="2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lvl="0" indent="-285750" eaLnBrk="0" fontAlgn="base" hangingPunct="0">
              <a:lnSpc>
                <a:spcPct val="150000"/>
              </a:lnSpc>
              <a:spcBef>
                <a:spcPct val="0"/>
              </a:spcBef>
              <a:spcAft>
                <a:spcPct val="0"/>
              </a:spcAft>
              <a:buClrTx/>
              <a:buSzTx/>
              <a:buFont typeface="Wingdings" panose="05000000000000000000" pitchFamily="2" charset="2"/>
              <a:buChar char="v"/>
            </a:pPr>
            <a:r>
              <a:rPr lang="en-GB" sz="2100" b="1" dirty="0">
                <a:latin typeface="Times New Roman" panose="02020603050405020304" pitchFamily="18" charset="0"/>
                <a:cs typeface="Times New Roman" panose="02020603050405020304" pitchFamily="18" charset="0"/>
              </a:rPr>
              <a:t>Reasoning</a:t>
            </a:r>
            <a:r>
              <a:rPr lang="en-GB" sz="2100" dirty="0">
                <a:latin typeface="Times New Roman" panose="02020603050405020304" pitchFamily="18" charset="0"/>
                <a:cs typeface="Times New Roman" panose="02020603050405020304" pitchFamily="18" charset="0"/>
              </a:rPr>
              <a:t>: Core functionality for enabling students to submit work and faculty’s to receive it.</a:t>
            </a:r>
            <a:endParaRPr kumimoji="0" lang="en-US" altLang="en-US" sz="2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indent="0">
              <a:buClr>
                <a:srgbClr val="FF0000"/>
              </a:buClr>
              <a:buNone/>
            </a:pPr>
            <a:endPar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02BFD95C-0E04-8654-9A33-27307CCD2A0A}"/>
              </a:ext>
            </a:extLst>
          </p:cNvPr>
          <p:cNvSpPr>
            <a:spLocks noGrp="1"/>
          </p:cNvSpPr>
          <p:nvPr>
            <p:ph type="sldNum" sz="quarter" idx="12"/>
          </p:nvPr>
        </p:nvSpPr>
        <p:spPr/>
        <p:txBody>
          <a:bodyPr/>
          <a:lstStyle/>
          <a:p>
            <a:fld id="{672DB9CA-C85A-4E11-ADC0-8193E41C1656}" type="slidenum">
              <a:rPr lang="en-IN" b="1" smtClean="0">
                <a:solidFill>
                  <a:schemeClr val="tx1"/>
                </a:solidFill>
              </a:rPr>
              <a:t>11</a:t>
            </a:fld>
            <a:endParaRPr lang="en-IN" b="1" dirty="0">
              <a:solidFill>
                <a:schemeClr val="tx1"/>
              </a:solidFill>
            </a:endParaRPr>
          </a:p>
        </p:txBody>
      </p:sp>
    </p:spTree>
    <p:extLst>
      <p:ext uri="{BB962C8B-B14F-4D97-AF65-F5344CB8AC3E}">
        <p14:creationId xmlns:p14="http://schemas.microsoft.com/office/powerpoint/2010/main" val="2780122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15A6BB-47CA-0FB1-DBF0-FD6C563FC13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F185F7A-14AA-E4E7-B8DE-23B1DBE837DD}"/>
              </a:ext>
            </a:extLst>
          </p:cNvPr>
          <p:cNvSpPr>
            <a:spLocks noGrp="1"/>
          </p:cNvSpPr>
          <p:nvPr>
            <p:ph type="title"/>
          </p:nvPr>
        </p:nvSpPr>
        <p:spPr>
          <a:xfrm>
            <a:off x="0" y="0"/>
            <a:ext cx="12192000" cy="681037"/>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SUMMARY OF MODULE-3</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A3943E6-05D1-A13E-8F7B-9F4C77FB10EE}"/>
              </a:ext>
            </a:extLst>
          </p:cNvPr>
          <p:cNvSpPr>
            <a:spLocks noGrp="1"/>
          </p:cNvSpPr>
          <p:nvPr>
            <p:ph idx="1"/>
          </p:nvPr>
        </p:nvSpPr>
        <p:spPr/>
        <p:txBody>
          <a:bodyPr>
            <a:normAutofit fontScale="92500" lnSpcReduction="20000"/>
          </a:bodyPr>
          <a:lstStyle/>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q"/>
              <a:tabLst/>
            </a:pPr>
            <a:r>
              <a:rPr kumimoji="0" lang="en-GB"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Peer Review Module</a:t>
            </a:r>
            <a:endPar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v"/>
              <a:tabLst/>
            </a:pPr>
            <a:endParaRPr lang="en-US" altLang="en-US" sz="1800" b="1" dirty="0">
              <a:solidFill>
                <a:schemeClr val="tx1"/>
              </a:solidFill>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kumimoji="0" lang="en-US" altLang="en-US" sz="21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Purpose</a:t>
            </a:r>
            <a:r>
              <a:rPr kumimoji="0" lang="en-US" altLang="en-US" sz="2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Enable students to review and give feedback on each other’s assignments.</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v"/>
              <a:tabLst/>
            </a:pPr>
            <a:endParaRPr lang="en-US" altLang="en-US" sz="2100" dirty="0">
              <a:solidFill>
                <a:schemeClr val="tx1"/>
              </a:solidFill>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kumimoji="0" lang="en-US" altLang="en-US" sz="21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Components</a:t>
            </a:r>
            <a:r>
              <a:rPr kumimoji="0" lang="en-US" altLang="en-US" sz="2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lvl="1" indent="0" eaLnBrk="0" fontAlgn="base" hangingPunct="0">
              <a:lnSpc>
                <a:spcPct val="150000"/>
              </a:lnSpc>
              <a:spcBef>
                <a:spcPct val="0"/>
              </a:spcBef>
              <a:spcAft>
                <a:spcPct val="0"/>
              </a:spcAft>
              <a:buClrTx/>
              <a:buSzTx/>
              <a:buFontTx/>
              <a:buChar char="•"/>
            </a:pPr>
            <a:r>
              <a:rPr kumimoji="0" lang="en-US" altLang="en-US" sz="2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Random or faculty-assigned peer review matching.</a:t>
            </a:r>
          </a:p>
          <a:p>
            <a:pPr marL="457200" lvl="1" indent="0" eaLnBrk="0" fontAlgn="base" hangingPunct="0">
              <a:lnSpc>
                <a:spcPct val="150000"/>
              </a:lnSpc>
              <a:spcBef>
                <a:spcPct val="0"/>
              </a:spcBef>
              <a:spcAft>
                <a:spcPct val="0"/>
              </a:spcAft>
              <a:buClrTx/>
              <a:buSzTx/>
              <a:buFontTx/>
              <a:buChar char="•"/>
            </a:pPr>
            <a:r>
              <a:rPr kumimoji="0" lang="en-US" altLang="en-US" sz="2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Rubric-based or free-form feedback submission.</a:t>
            </a:r>
          </a:p>
          <a:p>
            <a:pPr marL="457200" lvl="1" indent="0" eaLnBrk="0" fontAlgn="base" hangingPunct="0">
              <a:lnSpc>
                <a:spcPct val="150000"/>
              </a:lnSpc>
              <a:spcBef>
                <a:spcPct val="0"/>
              </a:spcBef>
              <a:spcAft>
                <a:spcPct val="0"/>
              </a:spcAft>
              <a:buClrTx/>
              <a:buSzTx/>
              <a:buFontTx/>
              <a:buChar char="•"/>
            </a:pPr>
            <a:r>
              <a:rPr kumimoji="0" lang="en-US" altLang="en-US" sz="2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View feedback received from peers.</a:t>
            </a:r>
          </a:p>
          <a:p>
            <a:pPr marL="0" marR="0" lvl="0" indent="0" algn="l" defTabSz="914400" rtl="0" eaLnBrk="0" fontAlgn="base" latinLnBrk="0" hangingPunct="0">
              <a:lnSpc>
                <a:spcPct val="150000"/>
              </a:lnSpc>
              <a:spcBef>
                <a:spcPct val="0"/>
              </a:spcBef>
              <a:spcAft>
                <a:spcPct val="0"/>
              </a:spcAft>
              <a:buClrTx/>
              <a:buSzTx/>
              <a:buFontTx/>
              <a:buNone/>
              <a:tabLst/>
            </a:pPr>
            <a:endParaRPr kumimoji="0" lang="en-GB" altLang="en-US" sz="2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lvl="0" indent="-285750" eaLnBrk="0" fontAlgn="base" hangingPunct="0">
              <a:lnSpc>
                <a:spcPct val="150000"/>
              </a:lnSpc>
              <a:spcBef>
                <a:spcPct val="0"/>
              </a:spcBef>
              <a:spcAft>
                <a:spcPct val="0"/>
              </a:spcAft>
              <a:buClrTx/>
              <a:buSzTx/>
              <a:buFont typeface="Wingdings" panose="05000000000000000000" pitchFamily="2" charset="2"/>
              <a:buChar char="v"/>
            </a:pPr>
            <a:r>
              <a:rPr lang="en-GB" sz="2100" b="1" dirty="0">
                <a:latin typeface="Times New Roman" panose="02020603050405020304" pitchFamily="18" charset="0"/>
                <a:cs typeface="Times New Roman" panose="02020603050405020304" pitchFamily="18" charset="0"/>
              </a:rPr>
              <a:t>Reasoning</a:t>
            </a:r>
            <a:r>
              <a:rPr lang="en-GB" sz="2100" dirty="0">
                <a:latin typeface="Times New Roman" panose="02020603050405020304" pitchFamily="18" charset="0"/>
                <a:cs typeface="Times New Roman" panose="02020603050405020304" pitchFamily="18" charset="0"/>
              </a:rPr>
              <a:t>: This is the key part of the platform that helps students learn from each other by reviewing and giving feedback on each other's work.</a:t>
            </a:r>
            <a:endParaRPr kumimoji="0" lang="en-US" altLang="en-US" sz="2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indent="0">
              <a:lnSpc>
                <a:spcPct val="150000"/>
              </a:lnSpc>
              <a:buClr>
                <a:srgbClr val="FF0000"/>
              </a:buClr>
              <a:buNone/>
            </a:pPr>
            <a:endPar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E18EDCE8-32B6-397B-0564-D5DA8173D36A}"/>
              </a:ext>
            </a:extLst>
          </p:cNvPr>
          <p:cNvSpPr>
            <a:spLocks noGrp="1"/>
          </p:cNvSpPr>
          <p:nvPr>
            <p:ph type="sldNum" sz="quarter" idx="12"/>
          </p:nvPr>
        </p:nvSpPr>
        <p:spPr/>
        <p:txBody>
          <a:bodyPr/>
          <a:lstStyle/>
          <a:p>
            <a:fld id="{672DB9CA-C85A-4E11-ADC0-8193E41C1656}" type="slidenum">
              <a:rPr lang="en-IN" b="1" smtClean="0">
                <a:solidFill>
                  <a:schemeClr val="tx1"/>
                </a:solidFill>
              </a:rPr>
              <a:t>12</a:t>
            </a:fld>
            <a:endParaRPr lang="en-IN" b="1" dirty="0">
              <a:solidFill>
                <a:schemeClr val="tx1"/>
              </a:solidFill>
            </a:endParaRPr>
          </a:p>
        </p:txBody>
      </p:sp>
    </p:spTree>
    <p:extLst>
      <p:ext uri="{BB962C8B-B14F-4D97-AF65-F5344CB8AC3E}">
        <p14:creationId xmlns:p14="http://schemas.microsoft.com/office/powerpoint/2010/main" val="25219625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1B1614-42A2-D2CE-10AF-EAF9259090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4C6874F-381A-C207-B399-45B338633622}"/>
              </a:ext>
            </a:extLst>
          </p:cNvPr>
          <p:cNvSpPr>
            <a:spLocks noGrp="1"/>
          </p:cNvSpPr>
          <p:nvPr>
            <p:ph type="title"/>
          </p:nvPr>
        </p:nvSpPr>
        <p:spPr>
          <a:xfrm>
            <a:off x="0" y="0"/>
            <a:ext cx="12192000" cy="681037"/>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SUMMARY OF MODULE-4</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859FCB8-D3B7-9E06-FB2B-B78B0EE52522}"/>
              </a:ext>
            </a:extLst>
          </p:cNvPr>
          <p:cNvSpPr>
            <a:spLocks noGrp="1"/>
          </p:cNvSpPr>
          <p:nvPr>
            <p:ph idx="1"/>
          </p:nvPr>
        </p:nvSpPr>
        <p:spPr/>
        <p:txBody>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GB" altLang="en-US" sz="2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Grading &amp; Feedback Module</a:t>
            </a:r>
            <a:endParaRPr kumimoji="0" lang="en-US" altLang="en-US" sz="2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endPar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9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Purpose</a:t>
            </a:r>
            <a:r>
              <a:rPr kumimoji="0" lang="en-US" altLang="en-US" sz="19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Allow </a:t>
            </a:r>
            <a:r>
              <a:rPr lang="en-US" altLang="en-US" sz="1900" dirty="0">
                <a:solidFill>
                  <a:schemeClr val="tx1"/>
                </a:solidFill>
                <a:latin typeface="Times New Roman" panose="02020603050405020304" pitchFamily="18" charset="0"/>
                <a:cs typeface="Times New Roman" panose="02020603050405020304" pitchFamily="18" charset="0"/>
              </a:rPr>
              <a:t>Faculty’</a:t>
            </a:r>
            <a:r>
              <a:rPr kumimoji="0" lang="en-US" altLang="en-US" sz="19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 to grade assignments and provide feedback, as well as review peer feedback.</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endParaRPr kumimoji="0" lang="en-US" altLang="en-US" sz="19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9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Components</a:t>
            </a:r>
            <a:r>
              <a:rPr kumimoji="0" lang="en-US" altLang="en-US" sz="19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lvl="1" indent="0" eaLnBrk="0" fontAlgn="base" hangingPunct="0">
              <a:lnSpc>
                <a:spcPct val="100000"/>
              </a:lnSpc>
              <a:spcBef>
                <a:spcPct val="0"/>
              </a:spcBef>
              <a:spcAft>
                <a:spcPct val="0"/>
              </a:spcAft>
              <a:buClrTx/>
              <a:buSzTx/>
              <a:buFontTx/>
              <a:buChar char="•"/>
            </a:pPr>
            <a:r>
              <a:rPr lang="en-US" altLang="en-US" sz="1900" dirty="0">
                <a:solidFill>
                  <a:schemeClr val="tx1"/>
                </a:solidFill>
                <a:latin typeface="Times New Roman" panose="02020603050405020304" pitchFamily="18" charset="0"/>
                <a:cs typeface="Times New Roman" panose="02020603050405020304" pitchFamily="18" charset="0"/>
              </a:rPr>
              <a:t>Faculty</a:t>
            </a:r>
            <a:r>
              <a:rPr kumimoji="0" lang="en-US" altLang="en-US" sz="19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grading and feedback (rubric-based).</a:t>
            </a:r>
          </a:p>
          <a:p>
            <a:pPr marL="457200" lvl="1" indent="0" eaLnBrk="0" fontAlgn="base" hangingPunct="0">
              <a:lnSpc>
                <a:spcPct val="100000"/>
              </a:lnSpc>
              <a:spcBef>
                <a:spcPct val="0"/>
              </a:spcBef>
              <a:spcAft>
                <a:spcPct val="0"/>
              </a:spcAft>
              <a:buClrTx/>
              <a:buSzTx/>
              <a:buFontTx/>
              <a:buChar char="•"/>
            </a:pPr>
            <a:r>
              <a:rPr kumimoji="0" lang="en-US" altLang="en-US" sz="19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Automatic feedback summary from peer reviews.</a:t>
            </a:r>
          </a:p>
          <a:p>
            <a:pPr marL="457200" lvl="1" indent="0" eaLnBrk="0" fontAlgn="base" hangingPunct="0">
              <a:lnSpc>
                <a:spcPct val="100000"/>
              </a:lnSpc>
              <a:spcBef>
                <a:spcPct val="0"/>
              </a:spcBef>
              <a:spcAft>
                <a:spcPct val="0"/>
              </a:spcAft>
              <a:buClrTx/>
              <a:buSzTx/>
              <a:buFontTx/>
              <a:buChar char="•"/>
            </a:pPr>
            <a:r>
              <a:rPr kumimoji="0" lang="en-US" altLang="en-US" sz="19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Export grades and feedback.</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19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lvl="0" indent="-285750" eaLnBrk="0" fontAlgn="base" hangingPunct="0">
              <a:lnSpc>
                <a:spcPct val="100000"/>
              </a:lnSpc>
              <a:spcBef>
                <a:spcPct val="0"/>
              </a:spcBef>
              <a:spcAft>
                <a:spcPct val="0"/>
              </a:spcAft>
              <a:buClrTx/>
              <a:buSzTx/>
              <a:buFont typeface="Wingdings" panose="05000000000000000000" pitchFamily="2" charset="2"/>
              <a:buChar char="v"/>
            </a:pPr>
            <a:r>
              <a:rPr lang="en-GB" sz="1900" b="1" dirty="0">
                <a:latin typeface="Times New Roman" panose="02020603050405020304" pitchFamily="18" charset="0"/>
                <a:cs typeface="Times New Roman" panose="02020603050405020304" pitchFamily="18" charset="0"/>
              </a:rPr>
              <a:t>Reasoning</a:t>
            </a:r>
            <a:r>
              <a:rPr lang="en-GB" sz="1900" dirty="0">
                <a:latin typeface="Times New Roman" panose="02020603050405020304" pitchFamily="18" charset="0"/>
                <a:cs typeface="Times New Roman" panose="02020603050405020304" pitchFamily="18" charset="0"/>
              </a:rPr>
              <a:t>: This gives faculty’s the tools to grade assignments and include feedback from students' peer reviews</a:t>
            </a:r>
            <a:endParaRPr 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191DF9B0-1A13-B121-8024-278161501104}"/>
              </a:ext>
            </a:extLst>
          </p:cNvPr>
          <p:cNvSpPr>
            <a:spLocks noGrp="1"/>
          </p:cNvSpPr>
          <p:nvPr>
            <p:ph type="sldNum" sz="quarter" idx="12"/>
          </p:nvPr>
        </p:nvSpPr>
        <p:spPr/>
        <p:txBody>
          <a:bodyPr/>
          <a:lstStyle/>
          <a:p>
            <a:fld id="{672DB9CA-C85A-4E11-ADC0-8193E41C1656}" type="slidenum">
              <a:rPr lang="en-IN" b="1" smtClean="0">
                <a:solidFill>
                  <a:schemeClr val="tx1"/>
                </a:solidFill>
              </a:rPr>
              <a:t>13</a:t>
            </a:fld>
            <a:endParaRPr lang="en-IN" b="1" dirty="0">
              <a:solidFill>
                <a:schemeClr val="tx1"/>
              </a:solidFill>
            </a:endParaRPr>
          </a:p>
        </p:txBody>
      </p:sp>
    </p:spTree>
    <p:extLst>
      <p:ext uri="{BB962C8B-B14F-4D97-AF65-F5344CB8AC3E}">
        <p14:creationId xmlns:p14="http://schemas.microsoft.com/office/powerpoint/2010/main" val="28559883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2E0A52-D6D8-CA5C-E873-4B538C4426F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807302D-DA4B-9D23-3059-458992115FE1}"/>
              </a:ext>
            </a:extLst>
          </p:cNvPr>
          <p:cNvSpPr>
            <a:spLocks noGrp="1"/>
          </p:cNvSpPr>
          <p:nvPr>
            <p:ph type="title"/>
          </p:nvPr>
        </p:nvSpPr>
        <p:spPr>
          <a:xfrm>
            <a:off x="0" y="0"/>
            <a:ext cx="12192000" cy="681037"/>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SUMMARY OF MODULE-5</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F37B505-64D6-E4A3-BD37-21FFF33342AE}"/>
              </a:ext>
            </a:extLst>
          </p:cNvPr>
          <p:cNvSpPr>
            <a:spLocks noGrp="1"/>
          </p:cNvSpPr>
          <p:nvPr>
            <p:ph idx="1"/>
          </p:nvPr>
        </p:nvSpPr>
        <p:spPr/>
        <p:txBody>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GB" altLang="en-US" sz="2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Dashboard</a:t>
            </a:r>
            <a:r>
              <a:rPr kumimoji="0" lang="en-GB" altLang="en-US" sz="2600" b="1" i="0" u="none" strike="noStrike" cap="none" normalizeH="0" dirty="0">
                <a:ln>
                  <a:noFill/>
                </a:ln>
                <a:solidFill>
                  <a:schemeClr val="tx1"/>
                </a:solidFill>
                <a:effectLst/>
                <a:latin typeface="Times New Roman" panose="02020603050405020304" pitchFamily="18" charset="0"/>
                <a:cs typeface="Times New Roman" panose="02020603050405020304" pitchFamily="18" charset="0"/>
              </a:rPr>
              <a:t> Module:</a:t>
            </a:r>
            <a:endParaRPr kumimoji="0" lang="en-US" altLang="en-US" sz="2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endPar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9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Purpose</a:t>
            </a:r>
            <a:r>
              <a:rPr kumimoji="0" lang="en-US" altLang="en-US" sz="19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Provide a centralized view for students and faculty’s to manage assignments and reviews.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endParaRPr kumimoji="0" lang="en-US" altLang="en-US" sz="19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9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Components</a:t>
            </a:r>
            <a:r>
              <a:rPr kumimoji="0" lang="en-US" altLang="en-US" sz="19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lvl="1" indent="0" eaLnBrk="0" fontAlgn="base" hangingPunct="0">
              <a:lnSpc>
                <a:spcPct val="100000"/>
              </a:lnSpc>
              <a:spcBef>
                <a:spcPct val="0"/>
              </a:spcBef>
              <a:spcAft>
                <a:spcPct val="0"/>
              </a:spcAft>
              <a:buClrTx/>
              <a:buSzTx/>
              <a:buFontTx/>
              <a:buChar char="•"/>
            </a:pPr>
            <a:endParaRPr kumimoji="0" lang="en-US" altLang="en-US" sz="1900" b="0" i="0"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lvl="1" indent="0" eaLnBrk="0" fontAlgn="base" hangingPunct="0">
              <a:lnSpc>
                <a:spcPct val="100000"/>
              </a:lnSpc>
              <a:spcBef>
                <a:spcPct val="0"/>
              </a:spcBef>
              <a:spcAft>
                <a:spcPct val="0"/>
              </a:spcAft>
              <a:buClrTx/>
              <a:buSzTx/>
              <a:buFontTx/>
              <a:buChar char="•"/>
            </a:pPr>
            <a:r>
              <a:rPr kumimoji="0" lang="en-US" altLang="en-US" sz="1900" b="0" i="0"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Student dashboard: </a:t>
            </a:r>
            <a:r>
              <a:rPr kumimoji="0" lang="en-US" altLang="en-US" sz="19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View assignments, deadlines, submissions, and peer reviews.</a:t>
            </a:r>
          </a:p>
          <a:p>
            <a:pPr marL="457200" lvl="1" indent="0" eaLnBrk="0" fontAlgn="base" hangingPunct="0">
              <a:lnSpc>
                <a:spcPct val="100000"/>
              </a:lnSpc>
              <a:spcBef>
                <a:spcPct val="0"/>
              </a:spcBef>
              <a:spcAft>
                <a:spcPct val="0"/>
              </a:spcAft>
              <a:buClrTx/>
              <a:buSzTx/>
              <a:buNone/>
            </a:pPr>
            <a:endParaRPr kumimoji="0" lang="en-US" altLang="en-US" sz="19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lvl="1" indent="0" eaLnBrk="0" fontAlgn="base" hangingPunct="0">
              <a:lnSpc>
                <a:spcPct val="100000"/>
              </a:lnSpc>
              <a:spcBef>
                <a:spcPct val="0"/>
              </a:spcBef>
              <a:spcAft>
                <a:spcPct val="0"/>
              </a:spcAft>
              <a:buClrTx/>
              <a:buSzTx/>
              <a:buFontTx/>
              <a:buChar char="•"/>
            </a:pPr>
            <a:r>
              <a:rPr kumimoji="0" lang="en-US" altLang="en-US" sz="1900" b="0" i="0"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faculty dashboard: </a:t>
            </a:r>
            <a:r>
              <a:rPr kumimoji="0" lang="en-US" altLang="en-US" sz="19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Manage assignments, view submissions, and assign peer reviews.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19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lvl="0" indent="-285750" eaLnBrk="0" fontAlgn="base" hangingPunct="0">
              <a:lnSpc>
                <a:spcPct val="100000"/>
              </a:lnSpc>
              <a:spcBef>
                <a:spcPct val="0"/>
              </a:spcBef>
              <a:spcAft>
                <a:spcPct val="0"/>
              </a:spcAft>
              <a:buClrTx/>
              <a:buSzTx/>
              <a:buFont typeface="Wingdings" panose="05000000000000000000" pitchFamily="2" charset="2"/>
              <a:buChar char="v"/>
            </a:pPr>
            <a:r>
              <a:rPr lang="en-GB" sz="1900" b="1" dirty="0">
                <a:latin typeface="Times New Roman" panose="02020603050405020304" pitchFamily="18" charset="0"/>
                <a:cs typeface="Times New Roman" panose="02020603050405020304" pitchFamily="18" charset="0"/>
              </a:rPr>
              <a:t>Reasoning</a:t>
            </a:r>
            <a:r>
              <a:rPr lang="en-GB" sz="1900" dirty="0">
                <a:latin typeface="Times New Roman" panose="02020603050405020304" pitchFamily="18" charset="0"/>
                <a:cs typeface="Times New Roman" panose="02020603050405020304" pitchFamily="18" charset="0"/>
              </a:rPr>
              <a:t>: Simplifies navigation for both students and faculty’s, offering a clear interface to manage tasks.</a:t>
            </a:r>
            <a:endParaRPr kumimoji="0" lang="en-US" altLang="en-US" sz="19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indent="0">
              <a:buClr>
                <a:srgbClr val="FF0000"/>
              </a:buClr>
              <a:buNone/>
            </a:pPr>
            <a:endPar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60D8CA42-9B5A-DCA4-CF9B-63E0CB3C0181}"/>
              </a:ext>
            </a:extLst>
          </p:cNvPr>
          <p:cNvSpPr>
            <a:spLocks noGrp="1"/>
          </p:cNvSpPr>
          <p:nvPr>
            <p:ph type="sldNum" sz="quarter" idx="12"/>
          </p:nvPr>
        </p:nvSpPr>
        <p:spPr/>
        <p:txBody>
          <a:bodyPr/>
          <a:lstStyle/>
          <a:p>
            <a:fld id="{672DB9CA-C85A-4E11-ADC0-8193E41C1656}" type="slidenum">
              <a:rPr lang="en-IN" b="1" smtClean="0">
                <a:solidFill>
                  <a:schemeClr val="tx1"/>
                </a:solidFill>
              </a:rPr>
              <a:t>14</a:t>
            </a:fld>
            <a:endParaRPr lang="en-IN" b="1" dirty="0">
              <a:solidFill>
                <a:schemeClr val="tx1"/>
              </a:solidFill>
            </a:endParaRPr>
          </a:p>
        </p:txBody>
      </p:sp>
    </p:spTree>
    <p:extLst>
      <p:ext uri="{BB962C8B-B14F-4D97-AF65-F5344CB8AC3E}">
        <p14:creationId xmlns:p14="http://schemas.microsoft.com/office/powerpoint/2010/main" val="2065890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4356E-6FC8-683E-D337-621A4419C54E}"/>
              </a:ext>
            </a:extLst>
          </p:cNvPr>
          <p:cNvSpPr>
            <a:spLocks noGrp="1"/>
          </p:cNvSpPr>
          <p:nvPr>
            <p:ph type="title"/>
          </p:nvPr>
        </p:nvSpPr>
        <p:spPr>
          <a:xfrm>
            <a:off x="0" y="0"/>
            <a:ext cx="12192000" cy="681037"/>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RESULTS AND DISCUSSION</a:t>
            </a:r>
          </a:p>
        </p:txBody>
      </p:sp>
      <p:sp>
        <p:nvSpPr>
          <p:cNvPr id="5" name="Slide Number Placeholder 4">
            <a:extLst>
              <a:ext uri="{FF2B5EF4-FFF2-40B4-BE49-F238E27FC236}">
                <a16:creationId xmlns:a16="http://schemas.microsoft.com/office/drawing/2014/main" id="{BA6CD300-6FEA-6D2C-C5B2-700E7B4A8206}"/>
              </a:ext>
            </a:extLst>
          </p:cNvPr>
          <p:cNvSpPr>
            <a:spLocks noGrp="1"/>
          </p:cNvSpPr>
          <p:nvPr>
            <p:ph type="sldNum" sz="quarter" idx="12"/>
          </p:nvPr>
        </p:nvSpPr>
        <p:spPr/>
        <p:txBody>
          <a:bodyPr/>
          <a:lstStyle/>
          <a:p>
            <a:fld id="{672DB9CA-C85A-4E11-ADC0-8193E41C1656}" type="slidenum">
              <a:rPr lang="en-IN" b="1" smtClean="0">
                <a:solidFill>
                  <a:schemeClr val="tx1"/>
                </a:solidFill>
              </a:rPr>
              <a:t>15</a:t>
            </a:fld>
            <a:endParaRPr lang="en-IN" b="1" dirty="0">
              <a:solidFill>
                <a:schemeClr val="tx1"/>
              </a:solidFill>
            </a:endParaRPr>
          </a:p>
        </p:txBody>
      </p:sp>
      <p:pic>
        <p:nvPicPr>
          <p:cNvPr id="6" name="Picture 5">
            <a:extLst>
              <a:ext uri="{FF2B5EF4-FFF2-40B4-BE49-F238E27FC236}">
                <a16:creationId xmlns:a16="http://schemas.microsoft.com/office/drawing/2014/main" id="{D1EC12A0-519D-5584-8479-BD39AC7A7C71}"/>
              </a:ext>
            </a:extLst>
          </p:cNvPr>
          <p:cNvPicPr>
            <a:picLocks noChangeAspect="1"/>
          </p:cNvPicPr>
          <p:nvPr/>
        </p:nvPicPr>
        <p:blipFill>
          <a:blip r:embed="rId2"/>
          <a:stretch>
            <a:fillRect/>
          </a:stretch>
        </p:blipFill>
        <p:spPr>
          <a:xfrm>
            <a:off x="1334709" y="925287"/>
            <a:ext cx="9250437" cy="4702628"/>
          </a:xfrm>
          <a:prstGeom prst="rect">
            <a:avLst/>
          </a:prstGeom>
        </p:spPr>
      </p:pic>
      <p:sp>
        <p:nvSpPr>
          <p:cNvPr id="7" name="TextBox 6">
            <a:extLst>
              <a:ext uri="{FF2B5EF4-FFF2-40B4-BE49-F238E27FC236}">
                <a16:creationId xmlns:a16="http://schemas.microsoft.com/office/drawing/2014/main" id="{438F33A5-A90A-8AD9-E208-35FFBA6EF8F8}"/>
              </a:ext>
            </a:extLst>
          </p:cNvPr>
          <p:cNvSpPr txBox="1"/>
          <p:nvPr/>
        </p:nvSpPr>
        <p:spPr>
          <a:xfrm>
            <a:off x="1240972" y="5839510"/>
            <a:ext cx="9753600" cy="646331"/>
          </a:xfrm>
          <a:prstGeom prst="rect">
            <a:avLst/>
          </a:prstGeom>
          <a:noFill/>
        </p:spPr>
        <p:txBody>
          <a:bodyPr wrap="square" rtlCol="0">
            <a:spAutoFit/>
          </a:bodyPr>
          <a:lstStyle/>
          <a:p>
            <a:pPr marL="285750" indent="-285750">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The platform aims to provide a space where students can give and receive meaningful feedback, helping them improve their understanding and skills.</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141167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256"/>
            <a:ext cx="12192000" cy="662782"/>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CONCLUSION</a:t>
            </a:r>
            <a:endParaRPr lang="en-IN"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25000" lnSpcReduction="20000"/>
          </a:bodyPr>
          <a:lstStyle/>
          <a:p>
            <a:pPr marL="285750" marR="0" lvl="0" indent="-285750" algn="l" defTabSz="914400" rtl="0" eaLnBrk="0" fontAlgn="base" latinLnBrk="0" hangingPunct="0">
              <a:lnSpc>
                <a:spcPct val="170000"/>
              </a:lnSpc>
              <a:spcBef>
                <a:spcPct val="0"/>
              </a:spcBef>
              <a:spcAft>
                <a:spcPct val="0"/>
              </a:spcAft>
              <a:buClrTx/>
              <a:buSzTx/>
              <a:buFont typeface="Wingdings" panose="05000000000000000000" pitchFamily="2" charset="2"/>
              <a:buChar char="v"/>
              <a:tabLst/>
            </a:pPr>
            <a:r>
              <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kumimoji="0" lang="en-US" altLang="en-US" sz="7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Better Feedback:</a:t>
            </a:r>
            <a:r>
              <a:rPr kumimoji="0" lang="en-US" altLang="en-US" sz="7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6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mix of tutor and peer feedback helps students understand academic standards more clearly, giving them valuable input from both their teachers and fellow students.</a:t>
            </a:r>
          </a:p>
          <a:p>
            <a:pPr marL="285750" marR="0" lvl="0" indent="-285750" algn="l" defTabSz="914400" rtl="0" eaLnBrk="0" fontAlgn="base" latinLnBrk="0" hangingPunct="0">
              <a:lnSpc>
                <a:spcPct val="170000"/>
              </a:lnSpc>
              <a:spcBef>
                <a:spcPct val="0"/>
              </a:spcBef>
              <a:spcAft>
                <a:spcPct val="0"/>
              </a:spcAft>
              <a:buClrTx/>
              <a:buSzTx/>
              <a:buFont typeface="Wingdings" panose="05000000000000000000" pitchFamily="2" charset="2"/>
              <a:buChar char="v"/>
              <a:tabLst/>
            </a:pPr>
            <a:endParaRPr kumimoji="0" lang="en-US" altLang="en-US" sz="6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70000"/>
              </a:lnSpc>
              <a:spcBef>
                <a:spcPct val="0"/>
              </a:spcBef>
              <a:spcAft>
                <a:spcPct val="0"/>
              </a:spcAft>
              <a:buClrTx/>
              <a:buSzTx/>
              <a:buFont typeface="Wingdings" panose="05000000000000000000" pitchFamily="2" charset="2"/>
              <a:buChar char="v"/>
              <a:tabLst/>
            </a:pPr>
            <a:r>
              <a:rPr kumimoji="0" lang="en-US" altLang="en-US" sz="7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Thoughtful Reflection:</a:t>
            </a:r>
            <a:r>
              <a:rPr kumimoji="0" lang="en-US" altLang="en-US" sz="7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6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feedback analysis tool helps students think carefully about the feedback they receive, guiding them to spot areas for improvement and track their learning progress over time.</a:t>
            </a:r>
          </a:p>
          <a:p>
            <a:pPr marL="285750" marR="0" lvl="0" indent="-285750" algn="l" defTabSz="914400" rtl="0" eaLnBrk="0" fontAlgn="base" latinLnBrk="0" hangingPunct="0">
              <a:lnSpc>
                <a:spcPct val="170000"/>
              </a:lnSpc>
              <a:spcBef>
                <a:spcPct val="0"/>
              </a:spcBef>
              <a:spcAft>
                <a:spcPct val="0"/>
              </a:spcAft>
              <a:buClrTx/>
              <a:buSzTx/>
              <a:buFont typeface="Wingdings" panose="05000000000000000000" pitchFamily="2" charset="2"/>
              <a:buChar char="v"/>
              <a:tabLst/>
            </a:pPr>
            <a:endParaRPr kumimoji="0" lang="en-US" altLang="en-US" sz="6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70000"/>
              </a:lnSpc>
              <a:spcBef>
                <a:spcPct val="0"/>
              </a:spcBef>
              <a:spcAft>
                <a:spcPct val="0"/>
              </a:spcAft>
              <a:buClrTx/>
              <a:buSzTx/>
              <a:buFont typeface="Wingdings" panose="05000000000000000000" pitchFamily="2" charset="2"/>
              <a:buChar char="v"/>
              <a:tabLst/>
            </a:pPr>
            <a:r>
              <a:rPr kumimoji="0" lang="en-US" altLang="en-US" sz="7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Scalability:</a:t>
            </a:r>
            <a:r>
              <a:rPr kumimoji="0" lang="en-US" altLang="en-US" sz="6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By using cloud technology (Azure or AWS), </a:t>
            </a:r>
            <a:r>
              <a:rPr kumimoji="0" lang="en-US" altLang="en-US" sz="6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PeerGradeHub</a:t>
            </a:r>
            <a:r>
              <a:rPr kumimoji="0" lang="en-US" altLang="en-US" sz="6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can handle large numbers of assignments and feedback reliably, making it a good fit for educational institutions of all sizes.</a:t>
            </a:r>
          </a:p>
          <a:p>
            <a:pPr marL="285750" marR="0" lvl="0" indent="-285750" algn="l" defTabSz="914400" rtl="0" eaLnBrk="0" fontAlgn="base" latinLnBrk="0" hangingPunct="0">
              <a:lnSpc>
                <a:spcPct val="170000"/>
              </a:lnSpc>
              <a:spcBef>
                <a:spcPct val="0"/>
              </a:spcBef>
              <a:spcAft>
                <a:spcPct val="0"/>
              </a:spcAft>
              <a:buClrTx/>
              <a:buSzTx/>
              <a:buFont typeface="Wingdings" panose="05000000000000000000" pitchFamily="2" charset="2"/>
              <a:buChar char="v"/>
              <a:tabLst/>
            </a:pPr>
            <a:endParaRPr kumimoji="0" lang="en-US" altLang="en-US" sz="6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70000"/>
              </a:lnSpc>
              <a:spcBef>
                <a:spcPct val="0"/>
              </a:spcBef>
              <a:spcAft>
                <a:spcPct val="0"/>
              </a:spcAft>
              <a:buClrTx/>
              <a:buSzTx/>
              <a:buFont typeface="Wingdings" panose="05000000000000000000" pitchFamily="2" charset="2"/>
              <a:buChar char="v"/>
              <a:tabLst/>
            </a:pPr>
            <a:r>
              <a:rPr kumimoji="0" lang="en-US" altLang="en-US" sz="7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Useful Reports:</a:t>
            </a:r>
            <a:r>
              <a:rPr kumimoji="0" lang="en-US" altLang="en-US" sz="6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reporting and analytics feature gives teachers and administrators helpful insights into student performance, allowing them to make better decisions to improve teaching and learning. </a:t>
            </a:r>
          </a:p>
          <a:p>
            <a:pPr algn="just">
              <a:buClr>
                <a:srgbClr val="FF0000"/>
              </a:buClr>
            </a:pPr>
            <a:endPar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just">
              <a:buClr>
                <a:srgbClr val="FF0000"/>
              </a:buClr>
            </a:pPr>
            <a:r>
              <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p>
          <a:p>
            <a:pPr algn="just">
              <a:buClr>
                <a:srgbClr val="FF0000"/>
              </a:buClr>
            </a:pPr>
            <a:r>
              <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p>
          <a:p>
            <a:pPr algn="just">
              <a:buClr>
                <a:srgbClr val="FF0000"/>
              </a:buClr>
            </a:pPr>
            <a:r>
              <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p>
          <a:p>
            <a:pPr algn="just">
              <a:buClr>
                <a:srgbClr val="FF0000"/>
              </a:buClr>
            </a:pPr>
            <a:r>
              <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p>
        </p:txBody>
      </p:sp>
      <p:sp>
        <p:nvSpPr>
          <p:cNvPr id="5" name="Slide Number Placeholder 4">
            <a:extLst>
              <a:ext uri="{FF2B5EF4-FFF2-40B4-BE49-F238E27FC236}">
                <a16:creationId xmlns:a16="http://schemas.microsoft.com/office/drawing/2014/main" id="{730D2D25-F808-2E84-D9B9-AFDF4295C52A}"/>
              </a:ext>
            </a:extLst>
          </p:cNvPr>
          <p:cNvSpPr>
            <a:spLocks noGrp="1"/>
          </p:cNvSpPr>
          <p:nvPr>
            <p:ph type="sldNum" sz="quarter" idx="12"/>
          </p:nvPr>
        </p:nvSpPr>
        <p:spPr/>
        <p:txBody>
          <a:bodyPr/>
          <a:lstStyle/>
          <a:p>
            <a:fld id="{672DB9CA-C85A-4E11-ADC0-8193E41C1656}" type="slidenum">
              <a:rPr lang="en-IN" b="1" smtClean="0">
                <a:solidFill>
                  <a:schemeClr val="tx1"/>
                </a:solidFill>
              </a:rPr>
              <a:t>16</a:t>
            </a:fld>
            <a:endParaRPr lang="en-IN" b="1" dirty="0">
              <a:solidFill>
                <a:schemeClr val="tx1"/>
              </a:solidFill>
            </a:endParaRPr>
          </a:p>
        </p:txBody>
      </p:sp>
    </p:spTree>
    <p:extLst>
      <p:ext uri="{BB962C8B-B14F-4D97-AF65-F5344CB8AC3E}">
        <p14:creationId xmlns:p14="http://schemas.microsoft.com/office/powerpoint/2010/main" val="23152117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1936" y="2746016"/>
            <a:ext cx="10515600" cy="1325563"/>
          </a:xfrm>
        </p:spPr>
        <p:txBody>
          <a:bodyPr>
            <a:noAutofit/>
          </a:bodyPr>
          <a:lstStyle/>
          <a:p>
            <a:pPr algn="ctr"/>
            <a:r>
              <a:rPr lang="en-US" sz="9600" b="1" dirty="0">
                <a:solidFill>
                  <a:srgbClr val="FF0000"/>
                </a:solidFill>
                <a:effectLst>
                  <a:outerShdw blurRad="38100" dist="38100" dir="2700000" algn="tl">
                    <a:srgbClr val="000000">
                      <a:alpha val="43137"/>
                    </a:srgbClr>
                  </a:outerShdw>
                </a:effectLst>
              </a:rPr>
              <a:t>THANK YOU</a:t>
            </a:r>
            <a:endParaRPr lang="en-IN" sz="9600" b="1" dirty="0">
              <a:solidFill>
                <a:srgbClr val="FF0000"/>
              </a:solidFill>
              <a:effectLst>
                <a:outerShdw blurRad="38100" dist="38100" dir="2700000" algn="tl">
                  <a:srgbClr val="000000">
                    <a:alpha val="43137"/>
                  </a:srgbClr>
                </a:outerShdw>
              </a:effectLst>
            </a:endParaRPr>
          </a:p>
        </p:txBody>
      </p:sp>
      <p:sp>
        <p:nvSpPr>
          <p:cNvPr id="4" name="Slide Number Placeholder 3">
            <a:extLst>
              <a:ext uri="{FF2B5EF4-FFF2-40B4-BE49-F238E27FC236}">
                <a16:creationId xmlns:a16="http://schemas.microsoft.com/office/drawing/2014/main" id="{A4DB402E-B753-B603-33B2-F32A456D19BC}"/>
              </a:ext>
            </a:extLst>
          </p:cNvPr>
          <p:cNvSpPr>
            <a:spLocks noGrp="1"/>
          </p:cNvSpPr>
          <p:nvPr>
            <p:ph type="sldNum" sz="quarter" idx="12"/>
          </p:nvPr>
        </p:nvSpPr>
        <p:spPr>
          <a:xfrm>
            <a:off x="9448800" y="6492875"/>
            <a:ext cx="2743200" cy="365125"/>
          </a:xfrm>
        </p:spPr>
        <p:txBody>
          <a:bodyPr/>
          <a:lstStyle/>
          <a:p>
            <a:fld id="{672DB9CA-C85A-4E11-ADC0-8193E41C1656}" type="slidenum">
              <a:rPr lang="en-IN" b="1" smtClean="0">
                <a:solidFill>
                  <a:schemeClr val="tx1"/>
                </a:solidFill>
              </a:rPr>
              <a:t>17</a:t>
            </a:fld>
            <a:endParaRPr lang="en-IN" b="1" dirty="0">
              <a:solidFill>
                <a:schemeClr val="tx1"/>
              </a:solidFill>
            </a:endParaRPr>
          </a:p>
        </p:txBody>
      </p:sp>
    </p:spTree>
    <p:extLst>
      <p:ext uri="{BB962C8B-B14F-4D97-AF65-F5344CB8AC3E}">
        <p14:creationId xmlns:p14="http://schemas.microsoft.com/office/powerpoint/2010/main" val="33297825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idx="1"/>
          </p:nvPr>
        </p:nvSpPr>
        <p:spPr>
          <a:xfrm>
            <a:off x="807244" y="4422148"/>
            <a:ext cx="10602436" cy="2014853"/>
          </a:xfrm>
        </p:spPr>
        <p:txBody>
          <a:bodyPr>
            <a:normAutofit/>
          </a:bodyPr>
          <a:lstStyle/>
          <a:p>
            <a:pPr marL="0" indent="0">
              <a:buNone/>
            </a:pPr>
            <a:r>
              <a:rPr lang="en-US" sz="2400" b="1" dirty="0">
                <a:solidFill>
                  <a:srgbClr val="00B05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Guided by</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b="1" dirty="0">
                <a:solidFill>
                  <a:srgbClr val="00B05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Team</a:t>
            </a:r>
          </a:p>
          <a:p>
            <a:pPr marL="0" indent="0">
              <a:buNone/>
            </a:pP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Mr. R.JASMINE ,ME			Kishore M (811722104078)</a:t>
            </a:r>
          </a:p>
          <a:p>
            <a:pPr marL="0" indent="0">
              <a:buNone/>
            </a:pP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Assistant Professor, CSE 			Kishore M (811722104079)</a:t>
            </a:r>
          </a:p>
          <a:p>
            <a:pPr marL="0" indent="0">
              <a:buNone/>
            </a:pP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Madhavan P (81172210484)</a:t>
            </a: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BF565CA9-DAD9-64ED-2AB9-0930232FCD31}"/>
              </a:ext>
            </a:extLst>
          </p:cNvPr>
          <p:cNvSpPr>
            <a:spLocks noGrp="1"/>
          </p:cNvSpPr>
          <p:nvPr>
            <p:ph type="sldNum" sz="quarter" idx="12"/>
          </p:nvPr>
        </p:nvSpPr>
        <p:spPr>
          <a:xfrm>
            <a:off x="9311640" y="6437002"/>
            <a:ext cx="2743200" cy="365125"/>
          </a:xfrm>
        </p:spPr>
        <p:txBody>
          <a:bodyPr/>
          <a:lstStyle/>
          <a:p>
            <a:fld id="{672DB9CA-C85A-4E11-ADC0-8193E41C1656}" type="slidenum">
              <a:rPr lang="en-IN" b="1" smtClean="0">
                <a:solidFill>
                  <a:schemeClr val="tx1"/>
                </a:solidFill>
                <a:latin typeface="Times New Roman" panose="02020603050405020304" pitchFamily="18" charset="0"/>
                <a:cs typeface="Times New Roman" panose="02020603050405020304" pitchFamily="18" charset="0"/>
              </a:rPr>
              <a:t>2</a:t>
            </a:fld>
            <a:endParaRPr lang="en-IN" b="1" dirty="0">
              <a:solidFill>
                <a:schemeClr val="tx1"/>
              </a:solidFill>
              <a:latin typeface="Times New Roman" panose="02020603050405020304" pitchFamily="18" charset="0"/>
              <a:cs typeface="Times New Roman" panose="02020603050405020304" pitchFamily="18" charset="0"/>
            </a:endParaRPr>
          </a:p>
        </p:txBody>
      </p:sp>
      <p:sp>
        <p:nvSpPr>
          <p:cNvPr id="11" name="Title 1">
            <a:extLst>
              <a:ext uri="{FF2B5EF4-FFF2-40B4-BE49-F238E27FC236}">
                <a16:creationId xmlns:a16="http://schemas.microsoft.com/office/drawing/2014/main" id="{AF97A502-958A-FC6B-BDB0-7D11A34701C7}"/>
              </a:ext>
            </a:extLst>
          </p:cNvPr>
          <p:cNvSpPr txBox="1">
            <a:spLocks/>
          </p:cNvSpPr>
          <p:nvPr/>
        </p:nvSpPr>
        <p:spPr>
          <a:xfrm>
            <a:off x="-217714" y="420999"/>
            <a:ext cx="12192000" cy="113792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n-US"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gn="ctr">
              <a:buFont typeface="Arial" panose="020B0604020202020204" pitchFamily="34" charset="0"/>
              <a:buNone/>
            </a:pPr>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PEER GRADE HUB</a:t>
            </a:r>
          </a:p>
        </p:txBody>
      </p:sp>
    </p:spTree>
    <p:extLst>
      <p:ext uri="{BB962C8B-B14F-4D97-AF65-F5344CB8AC3E}">
        <p14:creationId xmlns:p14="http://schemas.microsoft.com/office/powerpoint/2010/main" val="34414038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41679"/>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OBJECTIVE OF THE PROJECT</a:t>
            </a:r>
            <a:endParaRPr lang="en-IN" sz="3600" dirty="0">
              <a:solidFill>
                <a:srgbClr val="FF0000"/>
              </a:solidFill>
            </a:endParaRPr>
          </a:p>
        </p:txBody>
      </p:sp>
      <p:sp>
        <p:nvSpPr>
          <p:cNvPr id="3" name="Content Placeholder 2"/>
          <p:cNvSpPr>
            <a:spLocks noGrp="1"/>
          </p:cNvSpPr>
          <p:nvPr>
            <p:ph idx="1"/>
          </p:nvPr>
        </p:nvSpPr>
        <p:spPr>
          <a:xfrm>
            <a:off x="690880" y="1290320"/>
            <a:ext cx="10662920" cy="3931940"/>
          </a:xfrm>
        </p:spPr>
        <p:txBody>
          <a:bodyPr>
            <a:noAutofit/>
          </a:bodyPr>
          <a:lstStyle/>
          <a:p>
            <a:pPr algn="just">
              <a:lnSpc>
                <a:spcPct val="150000"/>
              </a:lnSpc>
              <a:buClr>
                <a:srgbClr val="FF0000"/>
              </a:buClr>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 Provide a user-friendly platform for online assignment submission and peer reviews.  </a:t>
            </a:r>
          </a:p>
          <a:p>
            <a:pPr algn="just">
              <a:lnSpc>
                <a:spcPct val="150000"/>
              </a:lnSpc>
              <a:buClr>
                <a:srgbClr val="FF0000"/>
              </a:buClr>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 Facilitate efficient peer grading to improve student learning and feedback quality.  </a:t>
            </a:r>
          </a:p>
          <a:p>
            <a:pPr algn="just">
              <a:lnSpc>
                <a:spcPct val="150000"/>
              </a:lnSpc>
              <a:buClr>
                <a:srgbClr val="FF0000"/>
              </a:buClr>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 Automate assignment management tasks to reduce teacher workload.  </a:t>
            </a:r>
          </a:p>
          <a:p>
            <a:pPr algn="just">
              <a:lnSpc>
                <a:spcPct val="150000"/>
              </a:lnSpc>
              <a:buClr>
                <a:srgbClr val="FF0000"/>
              </a:buClr>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 Promote fairness and transparency in the peer grading process. </a:t>
            </a:r>
          </a:p>
          <a:p>
            <a:pPr algn="just">
              <a:lnSpc>
                <a:spcPct val="150000"/>
              </a:lnSpc>
              <a:buClr>
                <a:srgbClr val="FF0000"/>
              </a:buClr>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 Enhance student collaboration and encourage teamwork through shared evaluations.</a:t>
            </a:r>
          </a:p>
          <a:p>
            <a:pPr algn="just">
              <a:lnSpc>
                <a:spcPct val="150000"/>
              </a:lnSpc>
              <a:buClr>
                <a:srgbClr val="FF0000"/>
              </a:buClr>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 Develop critical thinking and analytical skills in students by involving them in the grading process.  </a:t>
            </a:r>
          </a:p>
          <a:p>
            <a:pPr algn="just">
              <a:lnSpc>
                <a:spcPct val="150000"/>
              </a:lnSpc>
              <a:buClr>
                <a:srgbClr val="FF0000"/>
              </a:buClr>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 Ensure accessibility for users with different levels of technical expertise. </a:t>
            </a:r>
          </a:p>
          <a:p>
            <a:pPr algn="just">
              <a:lnSpc>
                <a:spcPct val="150000"/>
              </a:lnSpc>
              <a:buClr>
                <a:srgbClr val="FF0000"/>
              </a:buClr>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 Build trust and engagement in the learning environment by ensuring constructive feedback. </a:t>
            </a:r>
          </a:p>
          <a:p>
            <a:pPr algn="just">
              <a:lnSpc>
                <a:spcPct val="150000"/>
              </a:lnSpc>
              <a:buClr>
                <a:srgbClr val="FF0000"/>
              </a:buClr>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  Offer real-time tracking of assignments and reviews for better organization.</a:t>
            </a:r>
            <a:endParaRPr lang="en-IN" sz="18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DD0719CA-84EC-48A5-22A6-771E02128899}"/>
              </a:ext>
            </a:extLst>
          </p:cNvPr>
          <p:cNvSpPr>
            <a:spLocks noGrp="1"/>
          </p:cNvSpPr>
          <p:nvPr>
            <p:ph type="sldNum" sz="quarter" idx="12"/>
          </p:nvPr>
        </p:nvSpPr>
        <p:spPr/>
        <p:txBody>
          <a:bodyPr/>
          <a:lstStyle/>
          <a:p>
            <a:fld id="{672DB9CA-C85A-4E11-ADC0-8193E41C1656}" type="slidenum">
              <a:rPr lang="en-IN" b="1" smtClean="0">
                <a:solidFill>
                  <a:schemeClr val="tx1"/>
                </a:solidFill>
              </a:rPr>
              <a:t>3</a:t>
            </a:fld>
            <a:endParaRPr lang="en-IN" b="1">
              <a:solidFill>
                <a:schemeClr val="tx1"/>
              </a:solidFill>
            </a:endParaRPr>
          </a:p>
        </p:txBody>
      </p:sp>
    </p:spTree>
    <p:extLst>
      <p:ext uri="{BB962C8B-B14F-4D97-AF65-F5344CB8AC3E}">
        <p14:creationId xmlns:p14="http://schemas.microsoft.com/office/powerpoint/2010/main" val="1420511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8B144-E1E7-CE6B-C627-835A3E9237B8}"/>
              </a:ext>
            </a:extLst>
          </p:cNvPr>
          <p:cNvSpPr>
            <a:spLocks noGrp="1"/>
          </p:cNvSpPr>
          <p:nvPr>
            <p:ph type="title"/>
          </p:nvPr>
        </p:nvSpPr>
        <p:spPr>
          <a:xfrm>
            <a:off x="0" y="1"/>
            <a:ext cx="12192000" cy="802640"/>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ABSTRACT</a:t>
            </a:r>
          </a:p>
        </p:txBody>
      </p:sp>
      <p:sp>
        <p:nvSpPr>
          <p:cNvPr id="5" name="Slide Number Placeholder 4">
            <a:extLst>
              <a:ext uri="{FF2B5EF4-FFF2-40B4-BE49-F238E27FC236}">
                <a16:creationId xmlns:a16="http://schemas.microsoft.com/office/drawing/2014/main" id="{FC48DD8C-1D8F-B9DE-4B9C-20A58B885B5A}"/>
              </a:ext>
            </a:extLst>
          </p:cNvPr>
          <p:cNvSpPr>
            <a:spLocks noGrp="1"/>
          </p:cNvSpPr>
          <p:nvPr>
            <p:ph type="sldNum" sz="quarter" idx="12"/>
          </p:nvPr>
        </p:nvSpPr>
        <p:spPr/>
        <p:txBody>
          <a:bodyPr/>
          <a:lstStyle/>
          <a:p>
            <a:fld id="{672DB9CA-C85A-4E11-ADC0-8193E41C1656}" type="slidenum">
              <a:rPr lang="en-IN" b="1" smtClean="0">
                <a:solidFill>
                  <a:schemeClr val="tx1"/>
                </a:solidFill>
              </a:rPr>
              <a:t>4</a:t>
            </a:fld>
            <a:endParaRPr lang="en-IN" b="1">
              <a:solidFill>
                <a:schemeClr val="tx1"/>
              </a:solidFill>
            </a:endParaRPr>
          </a:p>
        </p:txBody>
      </p:sp>
      <p:sp>
        <p:nvSpPr>
          <p:cNvPr id="4" name="TextBox 3">
            <a:extLst>
              <a:ext uri="{FF2B5EF4-FFF2-40B4-BE49-F238E27FC236}">
                <a16:creationId xmlns:a16="http://schemas.microsoft.com/office/drawing/2014/main" id="{6F6E3205-D29C-84CD-076D-2B190F674954}"/>
              </a:ext>
            </a:extLst>
          </p:cNvPr>
          <p:cNvSpPr txBox="1"/>
          <p:nvPr/>
        </p:nvSpPr>
        <p:spPr>
          <a:xfrm>
            <a:off x="272716" y="1021840"/>
            <a:ext cx="11646568" cy="5115311"/>
          </a:xfrm>
          <a:prstGeom prst="rect">
            <a:avLst/>
          </a:prstGeom>
          <a:noFill/>
        </p:spPr>
        <p:txBody>
          <a:bodyPr wrap="square">
            <a:spAutoFit/>
          </a:bodyPr>
          <a:lstStyle/>
          <a:p>
            <a:pPr marL="342900" indent="-342900">
              <a:lnSpc>
                <a:spcPct val="150000"/>
              </a:lnSpc>
              <a:buFont typeface="Wingdings" panose="05000000000000000000" pitchFamily="2" charset="2"/>
              <a:buChar char="v"/>
            </a:pPr>
            <a:r>
              <a:rPr lang="en-IN" sz="2000" dirty="0">
                <a:latin typeface="Times New Roman" panose="02020603050405020304" pitchFamily="18" charset="0"/>
                <a:cs typeface="Times New Roman" panose="02020603050405020304" pitchFamily="18" charset="0"/>
              </a:rPr>
              <a:t>Grading system is an innovative online platform designed to streamline the assignment submission, peer grading, and feedback process in educational environments. It aims to simplify the way students and teachers interact with assignments and </a:t>
            </a:r>
            <a:r>
              <a:rPr lang="en-IN" sz="2000">
                <a:latin typeface="Times New Roman" panose="02020603050405020304" pitchFamily="18" charset="0"/>
                <a:cs typeface="Times New Roman" panose="02020603050405020304" pitchFamily="18" charset="0"/>
              </a:rPr>
              <a:t>grading </a:t>
            </a:r>
            <a:endParaRPr lang="en-IN" sz="2000" dirty="0">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v"/>
            </a:pPr>
            <a:r>
              <a:rPr lang="en-IN" sz="2000" dirty="0">
                <a:latin typeface="Times New Roman" panose="02020603050405020304" pitchFamily="18" charset="0"/>
                <a:cs typeface="Times New Roman" panose="02020603050405020304" pitchFamily="18" charset="0"/>
              </a:rPr>
              <a:t> Students can easily submit their assignments, engage in peer reviews, and provide detailed feedback on each other’s work, promoting a deeper understanding of the subject matter.</a:t>
            </a:r>
          </a:p>
          <a:p>
            <a:pPr marL="342900" indent="-342900">
              <a:lnSpc>
                <a:spcPct val="15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This collaborative approach helps students improve their critical thinking, communication, and analytical skills by learning from their peers’ work and </a:t>
            </a:r>
            <a:r>
              <a:rPr lang="en-US" sz="2000" dirty="0" err="1">
                <a:latin typeface="Times New Roman" panose="02020603050405020304" pitchFamily="18" charset="0"/>
                <a:cs typeface="Times New Roman" panose="02020603050405020304" pitchFamily="18" charset="0"/>
              </a:rPr>
              <a:t>insights.For</a:t>
            </a:r>
            <a:r>
              <a:rPr lang="en-US" sz="2000" dirty="0">
                <a:latin typeface="Times New Roman" panose="02020603050405020304" pitchFamily="18" charset="0"/>
                <a:cs typeface="Times New Roman" panose="02020603050405020304" pitchFamily="18" charset="0"/>
              </a:rPr>
              <a:t> teachers, the platform offers tools to manage assignments, set deadlines, and track student progress with minimal effort. </a:t>
            </a:r>
          </a:p>
          <a:p>
            <a:pPr marL="342900" indent="-342900">
              <a:lnSpc>
                <a:spcPct val="15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The platform is also scalable, meaning it can be easily adapted to different educational institutions, ranging from schools to universities. It can handle various types of assignments and grading systems, making it flexible enough to meet diverse academic needs.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641802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2">
            <a:extLst>
              <a:ext uri="{FF2B5EF4-FFF2-40B4-BE49-F238E27FC236}">
                <a16:creationId xmlns:a16="http://schemas.microsoft.com/office/drawing/2014/main" id="{51458D68-90BE-78C0-2D1F-5F06A014E9AE}"/>
              </a:ext>
            </a:extLst>
          </p:cNvPr>
          <p:cNvSpPr>
            <a:spLocks noGrp="1"/>
          </p:cNvSpPr>
          <p:nvPr/>
        </p:nvSpPr>
        <p:spPr>
          <a:xfrm>
            <a:off x="8753993" y="62420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dirty="0"/>
          </a:p>
        </p:txBody>
      </p:sp>
      <p:sp>
        <p:nvSpPr>
          <p:cNvPr id="3" name="Slide Number Placeholder 2">
            <a:extLst>
              <a:ext uri="{FF2B5EF4-FFF2-40B4-BE49-F238E27FC236}">
                <a16:creationId xmlns:a16="http://schemas.microsoft.com/office/drawing/2014/main" id="{DA96CADC-10C3-2DD9-AD6B-3084811AC52C}"/>
              </a:ext>
            </a:extLst>
          </p:cNvPr>
          <p:cNvSpPr>
            <a:spLocks noGrp="1"/>
          </p:cNvSpPr>
          <p:nvPr>
            <p:ph type="sldNum" sz="quarter" idx="12"/>
          </p:nvPr>
        </p:nvSpPr>
        <p:spPr/>
        <p:txBody>
          <a:bodyPr/>
          <a:lstStyle/>
          <a:p>
            <a:fld id="{672DB9CA-C85A-4E11-ADC0-8193E41C1656}" type="slidenum">
              <a:rPr lang="en-IN" b="1" smtClean="0">
                <a:solidFill>
                  <a:schemeClr val="tx1"/>
                </a:solidFill>
              </a:rPr>
              <a:t>5</a:t>
            </a:fld>
            <a:endParaRPr lang="en-IN" b="1" dirty="0">
              <a:solidFill>
                <a:schemeClr val="tx1"/>
              </a:solidFill>
            </a:endParaRPr>
          </a:p>
        </p:txBody>
      </p:sp>
      <p:sp>
        <p:nvSpPr>
          <p:cNvPr id="10" name="Rectangle 9">
            <a:extLst>
              <a:ext uri="{FF2B5EF4-FFF2-40B4-BE49-F238E27FC236}">
                <a16:creationId xmlns:a16="http://schemas.microsoft.com/office/drawing/2014/main" id="{484444ED-5485-8FAF-9816-CC5770D0B3F8}"/>
              </a:ext>
            </a:extLst>
          </p:cNvPr>
          <p:cNvSpPr/>
          <p:nvPr/>
        </p:nvSpPr>
        <p:spPr>
          <a:xfrm>
            <a:off x="3389307" y="0"/>
            <a:ext cx="5199693" cy="646331"/>
          </a:xfrm>
          <a:prstGeom prst="rect">
            <a:avLst/>
          </a:prstGeom>
          <a:noFill/>
        </p:spPr>
        <p:txBody>
          <a:bodyPr wrap="none" lIns="91440" tIns="45720" rIns="91440" bIns="45720">
            <a:spAutoFit/>
          </a:bodyPr>
          <a:lstStyle/>
          <a:p>
            <a:pPr algn="ctr"/>
            <a:r>
              <a:rPr lang="en-US" sz="3600" b="1" cap="none" spc="0"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LITERATURE SURVEY</a:t>
            </a:r>
          </a:p>
        </p:txBody>
      </p:sp>
      <p:graphicFrame>
        <p:nvGraphicFramePr>
          <p:cNvPr id="4" name="Table 3">
            <a:extLst>
              <a:ext uri="{FF2B5EF4-FFF2-40B4-BE49-F238E27FC236}">
                <a16:creationId xmlns:a16="http://schemas.microsoft.com/office/drawing/2014/main" id="{91E44D4C-0BF0-DCBC-B59B-935575E417E9}"/>
              </a:ext>
            </a:extLst>
          </p:cNvPr>
          <p:cNvGraphicFramePr>
            <a:graphicFrameLocks noGrp="1"/>
          </p:cNvGraphicFramePr>
          <p:nvPr>
            <p:extLst>
              <p:ext uri="{D42A27DB-BD31-4B8C-83A1-F6EECF244321}">
                <p14:modId xmlns:p14="http://schemas.microsoft.com/office/powerpoint/2010/main" val="13276437"/>
              </p:ext>
            </p:extLst>
          </p:nvPr>
        </p:nvGraphicFramePr>
        <p:xfrm>
          <a:off x="0" y="0"/>
          <a:ext cx="12191996" cy="6888490"/>
        </p:xfrm>
        <a:graphic>
          <a:graphicData uri="http://schemas.openxmlformats.org/drawingml/2006/table">
            <a:tbl>
              <a:tblPr firstRow="1" bandRow="1">
                <a:tableStyleId>{93296810-A885-4BE3-A3E7-6D5BEEA58F35}</a:tableStyleId>
              </a:tblPr>
              <a:tblGrid>
                <a:gridCol w="2438399">
                  <a:extLst>
                    <a:ext uri="{9D8B030D-6E8A-4147-A177-3AD203B41FA5}">
                      <a16:colId xmlns:a16="http://schemas.microsoft.com/office/drawing/2014/main" val="1458285663"/>
                    </a:ext>
                  </a:extLst>
                </a:gridCol>
                <a:gridCol w="2438399">
                  <a:extLst>
                    <a:ext uri="{9D8B030D-6E8A-4147-A177-3AD203B41FA5}">
                      <a16:colId xmlns:a16="http://schemas.microsoft.com/office/drawing/2014/main" val="109330403"/>
                    </a:ext>
                  </a:extLst>
                </a:gridCol>
                <a:gridCol w="2438399">
                  <a:extLst>
                    <a:ext uri="{9D8B030D-6E8A-4147-A177-3AD203B41FA5}">
                      <a16:colId xmlns:a16="http://schemas.microsoft.com/office/drawing/2014/main" val="3321216741"/>
                    </a:ext>
                  </a:extLst>
                </a:gridCol>
                <a:gridCol w="2222940">
                  <a:extLst>
                    <a:ext uri="{9D8B030D-6E8A-4147-A177-3AD203B41FA5}">
                      <a16:colId xmlns:a16="http://schemas.microsoft.com/office/drawing/2014/main" val="2877018546"/>
                    </a:ext>
                  </a:extLst>
                </a:gridCol>
                <a:gridCol w="2653859">
                  <a:extLst>
                    <a:ext uri="{9D8B030D-6E8A-4147-A177-3AD203B41FA5}">
                      <a16:colId xmlns:a16="http://schemas.microsoft.com/office/drawing/2014/main" val="1421465586"/>
                    </a:ext>
                  </a:extLst>
                </a:gridCol>
              </a:tblGrid>
              <a:tr h="921971">
                <a:tc>
                  <a:txBody>
                    <a:bodyPr/>
                    <a:lstStyle/>
                    <a:p>
                      <a:pPr algn="ctr"/>
                      <a:r>
                        <a:rPr lang="en-US" sz="2800" dirty="0"/>
                        <a:t>TITLE OF THE PAPER</a:t>
                      </a:r>
                    </a:p>
                  </a:txBody>
                  <a:tcPr anchor="ctr"/>
                </a:tc>
                <a:tc>
                  <a:txBody>
                    <a:bodyPr/>
                    <a:lstStyle/>
                    <a:p>
                      <a:pPr algn="ctr"/>
                      <a:r>
                        <a:rPr lang="en-US" sz="2800" dirty="0"/>
                        <a:t>AUTHOR (S)</a:t>
                      </a:r>
                    </a:p>
                  </a:txBody>
                  <a:tcPr anchor="ctr"/>
                </a:tc>
                <a:tc>
                  <a:txBody>
                    <a:bodyPr/>
                    <a:lstStyle/>
                    <a:p>
                      <a:pPr algn="ctr"/>
                      <a:r>
                        <a:rPr lang="en-US" sz="2800" dirty="0"/>
                        <a:t>PUBLISHER</a:t>
                      </a:r>
                    </a:p>
                  </a:txBody>
                  <a:tcPr anchor="ctr"/>
                </a:tc>
                <a:tc>
                  <a:txBody>
                    <a:bodyPr/>
                    <a:lstStyle/>
                    <a:p>
                      <a:pPr algn="ctr"/>
                      <a:r>
                        <a:rPr lang="en-US" sz="2800" dirty="0"/>
                        <a:t>PAPER GIST</a:t>
                      </a:r>
                    </a:p>
                  </a:txBody>
                  <a:tcPr anchor="ctr"/>
                </a:tc>
                <a:tc>
                  <a:txBody>
                    <a:bodyPr/>
                    <a:lstStyle/>
                    <a:p>
                      <a:pPr algn="ctr"/>
                      <a:r>
                        <a:rPr lang="en-US" sz="2800" dirty="0"/>
                        <a:t>TECHNOLOGY USED</a:t>
                      </a:r>
                    </a:p>
                  </a:txBody>
                  <a:tcPr anchor="ctr"/>
                </a:tc>
                <a:extLst>
                  <a:ext uri="{0D108BD9-81ED-4DB2-BD59-A6C34878D82A}">
                    <a16:rowId xmlns:a16="http://schemas.microsoft.com/office/drawing/2014/main" val="583417673"/>
                  </a:ext>
                </a:extLst>
              </a:tr>
              <a:tr h="1516801">
                <a:tc>
                  <a:txBody>
                    <a:bodyPr/>
                    <a:lstStyle/>
                    <a:p>
                      <a:pPr marL="0" marR="0" lvl="0" indent="0" algn="ctr" rtl="0">
                        <a:spcBef>
                          <a:spcPts val="0"/>
                        </a:spcBef>
                        <a:spcAft>
                          <a:spcPts val="0"/>
                        </a:spcAft>
                        <a:buNone/>
                      </a:pPr>
                      <a:r>
                        <a:rPr lang="en-GB" sz="1800" u="none" strike="noStrike" cap="none" dirty="0">
                          <a:solidFill>
                            <a:schemeClr val="dk1"/>
                          </a:solidFill>
                          <a:latin typeface="Times New Roman"/>
                          <a:ea typeface="Times New Roman"/>
                          <a:cs typeface="Times New Roman"/>
                          <a:sym typeface="Times New Roman"/>
                        </a:rPr>
                        <a:t>Automated Marking of individualised Spreadsheet Assignments</a:t>
                      </a:r>
                    </a:p>
                    <a:p>
                      <a:pPr marL="0" marR="0" lvl="0" indent="0" algn="ctr" rtl="0">
                        <a:spcBef>
                          <a:spcPts val="0"/>
                        </a:spcBef>
                        <a:spcAft>
                          <a:spcPts val="0"/>
                        </a:spcAft>
                        <a:buNone/>
                      </a:pPr>
                      <a:r>
                        <a:rPr lang="en-GB" sz="1800" u="none" strike="noStrike" cap="none" dirty="0">
                          <a:solidFill>
                            <a:schemeClr val="dk1"/>
                          </a:solidFill>
                          <a:latin typeface="Times New Roman"/>
                          <a:ea typeface="Times New Roman"/>
                          <a:cs typeface="Times New Roman"/>
                          <a:sym typeface="Times New Roman"/>
                        </a:rPr>
                        <a:t>(2022)</a:t>
                      </a:r>
                      <a:endParaRPr sz="1800" u="none" strike="noStrike" cap="none" dirty="0">
                        <a:solidFill>
                          <a:schemeClr val="dk1"/>
                        </a:solidFill>
                        <a:latin typeface="Times New Roman"/>
                        <a:ea typeface="Times New Roman"/>
                        <a:cs typeface="Times New Roman"/>
                        <a:sym typeface="Times New Roman"/>
                      </a:endParaRPr>
                    </a:p>
                  </a:txBody>
                  <a:tcPr marL="91450" marR="91450" marT="45725" marB="45725"/>
                </a:tc>
                <a:tc>
                  <a:txBody>
                    <a:bodyPr/>
                    <a:lstStyle/>
                    <a:p>
                      <a:pPr marL="0" marR="0" lvl="0" indent="0" algn="ctr" rtl="0">
                        <a:spcBef>
                          <a:spcPts val="0"/>
                        </a:spcBef>
                        <a:spcAft>
                          <a:spcPts val="0"/>
                        </a:spcAft>
                        <a:buNone/>
                      </a:pPr>
                      <a:r>
                        <a:rPr lang="en-GB" sz="1800" u="none" strike="noStrike" cap="none" dirty="0">
                          <a:solidFill>
                            <a:schemeClr val="dk1"/>
                          </a:solidFill>
                          <a:latin typeface="Times New Roman"/>
                          <a:ea typeface="Times New Roman"/>
                          <a:cs typeface="Times New Roman"/>
                          <a:sym typeface="Times New Roman"/>
                        </a:rPr>
                        <a:t>Paul</a:t>
                      </a:r>
                      <a:r>
                        <a:rPr lang="en-GB" sz="1800" u="none" strike="noStrike" cap="none" baseline="0" dirty="0">
                          <a:solidFill>
                            <a:schemeClr val="dk1"/>
                          </a:solidFill>
                          <a:latin typeface="Times New Roman"/>
                          <a:ea typeface="Times New Roman"/>
                          <a:cs typeface="Times New Roman"/>
                          <a:sym typeface="Times New Roman"/>
                        </a:rPr>
                        <a:t> Blayney, Mark Freeman</a:t>
                      </a:r>
                      <a:endParaRPr sz="1800" u="none" strike="noStrike" cap="none" dirty="0">
                        <a:solidFill>
                          <a:schemeClr val="dk1"/>
                        </a:solidFill>
                        <a:latin typeface="Times New Roman"/>
                        <a:ea typeface="Times New Roman"/>
                        <a:cs typeface="Times New Roman"/>
                        <a:sym typeface="Times New Roman"/>
                      </a:endParaRPr>
                    </a:p>
                  </a:txBody>
                  <a:tcPr marL="91450" marR="91450" marT="45725" marB="45725"/>
                </a:tc>
                <a:tc>
                  <a:txBody>
                    <a:bodyPr/>
                    <a:lstStyle/>
                    <a:p>
                      <a:pPr marL="0" marR="0" lvl="0" indent="0" algn="ctr" rtl="0">
                        <a:spcBef>
                          <a:spcPts val="0"/>
                        </a:spcBef>
                        <a:spcAft>
                          <a:spcPts val="0"/>
                        </a:spcAft>
                        <a:buNone/>
                      </a:pPr>
                      <a:r>
                        <a:rPr lang="en-GB" sz="1800" b="0" dirty="0"/>
                        <a:t>Australasian Society for Computers in Learning in Tertiary Education (ASCILITE)</a:t>
                      </a:r>
                      <a:endParaRPr sz="1800" b="0" u="none" strike="noStrike" cap="none" dirty="0">
                        <a:solidFill>
                          <a:schemeClr val="dk1"/>
                        </a:solidFill>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None/>
                      </a:pPr>
                      <a:r>
                        <a:rPr lang="en-GB" sz="1600" u="none" strike="noStrike" cap="none" dirty="0">
                          <a:solidFill>
                            <a:schemeClr val="dk1"/>
                          </a:solidFill>
                          <a:latin typeface="Times New Roman"/>
                          <a:ea typeface="Times New Roman"/>
                          <a:cs typeface="Times New Roman"/>
                          <a:sym typeface="Times New Roman"/>
                        </a:rPr>
                        <a:t>The paper examines how automated grading and self-assessment of individualized spreadsheet assignments can improve learning.</a:t>
                      </a:r>
                      <a:endParaRPr sz="1600" u="none" strike="noStrike" cap="none" dirty="0">
                        <a:solidFill>
                          <a:schemeClr val="dk1"/>
                        </a:solidFill>
                        <a:latin typeface="Times New Roman"/>
                        <a:ea typeface="Times New Roman"/>
                        <a:cs typeface="Times New Roman"/>
                        <a:sym typeface="Times New Roman"/>
                      </a:endParaRPr>
                    </a:p>
                  </a:txBody>
                  <a:tcPr marL="91450" marR="91450" marT="45725" marB="45725"/>
                </a:tc>
                <a:tc>
                  <a:txBody>
                    <a:bodyPr/>
                    <a:lstStyle/>
                    <a:p>
                      <a:r>
                        <a:rPr lang="en-GB" sz="1600" dirty="0"/>
                        <a:t>The technologies used in the paper include web-based learning management systems like Stable</a:t>
                      </a:r>
                      <a:r>
                        <a:rPr lang="en-GB" sz="1600" baseline="0" dirty="0"/>
                        <a:t> Matching Algorithm</a:t>
                      </a:r>
                      <a:r>
                        <a:rPr lang="en-GB" sz="1600" dirty="0"/>
                        <a:t>. </a:t>
                      </a:r>
                    </a:p>
                  </a:txBody>
                  <a:tcPr marL="91450" marR="91450" marT="45725" marB="45725"/>
                </a:tc>
                <a:extLst>
                  <a:ext uri="{0D108BD9-81ED-4DB2-BD59-A6C34878D82A}">
                    <a16:rowId xmlns:a16="http://schemas.microsoft.com/office/drawing/2014/main" val="1660361405"/>
                  </a:ext>
                </a:extLst>
              </a:tr>
              <a:tr h="1695237">
                <a:tc>
                  <a:txBody>
                    <a:bodyPr/>
                    <a:lstStyle/>
                    <a:p>
                      <a:r>
                        <a:rPr lang="en-US" dirty="0"/>
                        <a:t>Connecting teacher and student assessment literacy with self-evaluation and peer feedback</a:t>
                      </a:r>
                    </a:p>
                  </a:txBody>
                  <a:tcPr/>
                </a:tc>
                <a:tc>
                  <a:txBody>
                    <a:bodyPr/>
                    <a:lstStyle/>
                    <a:p>
                      <a:r>
                        <a:rPr lang="nl-NL" dirty="0"/>
                        <a:t>Christopher C. Deneen &amp; Hui-Teng Hoo </a:t>
                      </a:r>
                      <a:endParaRPr lang="en-US" dirty="0"/>
                    </a:p>
                  </a:txBody>
                  <a:tcPr/>
                </a:tc>
                <a:tc>
                  <a:txBody>
                    <a:bodyPr/>
                    <a:lstStyle/>
                    <a:p>
                      <a:r>
                        <a:rPr lang="en-US" dirty="0"/>
                        <a:t>Assessment &amp; Evaluation in Higher Education </a:t>
                      </a:r>
                    </a:p>
                  </a:txBody>
                  <a:tcPr/>
                </a:tc>
                <a:tc>
                  <a:txBody>
                    <a:bodyPr/>
                    <a:lstStyle/>
                    <a:p>
                      <a:r>
                        <a:rPr lang="en-US" dirty="0"/>
                        <a:t>The paper explores the relationship between teachers' feedback literacy, curriculum design, and students’.</a:t>
                      </a:r>
                    </a:p>
                  </a:txBody>
                  <a:tcPr/>
                </a:tc>
                <a:tc>
                  <a:txBody>
                    <a:bodyPr/>
                    <a:lstStyle/>
                    <a:p>
                      <a:r>
                        <a:rPr lang="en-US" dirty="0"/>
                        <a:t>The project likely utilized peer feedback systems, self-evaluation frameworks, and teacher-guided scaffolding.</a:t>
                      </a:r>
                    </a:p>
                  </a:txBody>
                  <a:tcPr/>
                </a:tc>
                <a:extLst>
                  <a:ext uri="{0D108BD9-81ED-4DB2-BD59-A6C34878D82A}">
                    <a16:rowId xmlns:a16="http://schemas.microsoft.com/office/drawing/2014/main" val="2827881711"/>
                  </a:ext>
                </a:extLst>
              </a:tr>
              <a:tr h="2230575">
                <a:tc>
                  <a:txBody>
                    <a:bodyPr/>
                    <a:lstStyle/>
                    <a:p>
                      <a:r>
                        <a:rPr lang="en-US" dirty="0"/>
                        <a:t>Students’ reflection on immediate feedback during formative assessment</a:t>
                      </a:r>
                    </a:p>
                  </a:txBody>
                  <a:tcPr/>
                </a:tc>
                <a:tc>
                  <a:txBody>
                    <a:bodyPr/>
                    <a:lstStyle/>
                    <a:p>
                      <a:r>
                        <a:rPr lang="en-IN" dirty="0"/>
                        <a:t>Purva B Hathila1 , Dipika P Baria2 , Chintan K Damor3 , Swati Mahajan2</a:t>
                      </a:r>
                      <a:endParaRPr lang="en-US" dirty="0"/>
                    </a:p>
                  </a:txBody>
                  <a:tcPr/>
                </a:tc>
                <a:tc>
                  <a:txBody>
                    <a:bodyPr/>
                    <a:lstStyle/>
                    <a:p>
                      <a:r>
                        <a:rPr lang="en-US" dirty="0"/>
                        <a:t>National Journal of Physiology, Pharmacy and Pharmacology</a:t>
                      </a:r>
                    </a:p>
                  </a:txBody>
                  <a:tcPr/>
                </a:tc>
                <a:tc>
                  <a:txBody>
                    <a:bodyPr/>
                    <a:lstStyle/>
                    <a:p>
                      <a:r>
                        <a:rPr lang="en-US" dirty="0"/>
                        <a:t>This study evaluated the impact of immediate feedback on medical students' learning using interactive MCQ modules.</a:t>
                      </a:r>
                    </a:p>
                  </a:txBody>
                  <a:tcPr/>
                </a:tc>
                <a:tc>
                  <a:txBody>
                    <a:bodyPr/>
                    <a:lstStyle/>
                    <a:p>
                      <a:r>
                        <a:rPr lang="en-US" dirty="0"/>
                        <a:t>The technology used in this project includes </a:t>
                      </a:r>
                      <a:r>
                        <a:rPr lang="en-US" b="1" dirty="0"/>
                        <a:t>"Hot Potatoes" software (version 6.3)</a:t>
                      </a:r>
                      <a:r>
                        <a:rPr lang="en-US" dirty="0"/>
                        <a:t> to create interactive MCQ modules and </a:t>
                      </a:r>
                      <a:r>
                        <a:rPr lang="en-US" b="1" dirty="0"/>
                        <a:t>WhatsApp</a:t>
                      </a:r>
                      <a:r>
                        <a:rPr lang="en-US" dirty="0"/>
                        <a:t> as a platform to deliver the tests.</a:t>
                      </a:r>
                    </a:p>
                  </a:txBody>
                  <a:tcPr/>
                </a:tc>
                <a:extLst>
                  <a:ext uri="{0D108BD9-81ED-4DB2-BD59-A6C34878D82A}">
                    <a16:rowId xmlns:a16="http://schemas.microsoft.com/office/drawing/2014/main" val="2351027274"/>
                  </a:ext>
                </a:extLst>
              </a:tr>
              <a:tr h="356892">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334554171"/>
                  </a:ext>
                </a:extLst>
              </a:tr>
            </a:tbl>
          </a:graphicData>
        </a:graphic>
      </p:graphicFrame>
    </p:spTree>
    <p:extLst>
      <p:ext uri="{BB962C8B-B14F-4D97-AF65-F5344CB8AC3E}">
        <p14:creationId xmlns:p14="http://schemas.microsoft.com/office/powerpoint/2010/main" val="37424873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9035ECD-8932-B902-C9D9-589184D1C151}"/>
              </a:ext>
            </a:extLst>
          </p:cNvPr>
          <p:cNvSpPr>
            <a:spLocks noGrp="1"/>
          </p:cNvSpPr>
          <p:nvPr>
            <p:ph type="sldNum" sz="quarter" idx="12"/>
          </p:nvPr>
        </p:nvSpPr>
        <p:spPr/>
        <p:txBody>
          <a:bodyPr/>
          <a:lstStyle/>
          <a:p>
            <a:fld id="{672DB9CA-C85A-4E11-ADC0-8193E41C1656}" type="slidenum">
              <a:rPr lang="en-IN" b="1" smtClean="0">
                <a:solidFill>
                  <a:schemeClr val="tx1"/>
                </a:solidFill>
              </a:rPr>
              <a:t>6</a:t>
            </a:fld>
            <a:endParaRPr lang="en-IN" b="1">
              <a:solidFill>
                <a:schemeClr val="tx1"/>
              </a:solidFill>
            </a:endParaRPr>
          </a:p>
        </p:txBody>
      </p:sp>
      <p:sp>
        <p:nvSpPr>
          <p:cNvPr id="4" name="Rectangle 3">
            <a:extLst>
              <a:ext uri="{FF2B5EF4-FFF2-40B4-BE49-F238E27FC236}">
                <a16:creationId xmlns:a16="http://schemas.microsoft.com/office/drawing/2014/main" id="{23A7221F-C7A6-90E9-6D9A-3385F58D0F8F}"/>
              </a:ext>
            </a:extLst>
          </p:cNvPr>
          <p:cNvSpPr/>
          <p:nvPr/>
        </p:nvSpPr>
        <p:spPr>
          <a:xfrm>
            <a:off x="1682946" y="80010"/>
            <a:ext cx="8571769" cy="646331"/>
          </a:xfrm>
          <a:prstGeom prst="rect">
            <a:avLst/>
          </a:prstGeom>
          <a:noFill/>
        </p:spPr>
        <p:txBody>
          <a:bodyPr wrap="none" lIns="91440" tIns="45720" rIns="91440" bIns="45720">
            <a:spAutoFit/>
          </a:bodyPr>
          <a:lstStyle/>
          <a:p>
            <a:pPr algn="ctr"/>
            <a:r>
              <a:rPr lang="en-US" sz="3600" b="1"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PROPOSED SYSTEM ARCHITECTURE</a:t>
            </a:r>
            <a:endParaRPr lang="en-US" sz="3600" b="1" cap="none" spc="0"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7EA116C1-5F0A-2E75-6917-DA8209B49E02}"/>
              </a:ext>
            </a:extLst>
          </p:cNvPr>
          <p:cNvPicPr>
            <a:picLocks noChangeAspect="1"/>
          </p:cNvPicPr>
          <p:nvPr/>
        </p:nvPicPr>
        <p:blipFill>
          <a:blip r:embed="rId2"/>
          <a:stretch>
            <a:fillRect/>
          </a:stretch>
        </p:blipFill>
        <p:spPr>
          <a:xfrm>
            <a:off x="2125987" y="763446"/>
            <a:ext cx="7940025" cy="6094554"/>
          </a:xfrm>
          <a:prstGeom prst="rect">
            <a:avLst/>
          </a:prstGeom>
        </p:spPr>
      </p:pic>
    </p:spTree>
    <p:extLst>
      <p:ext uri="{BB962C8B-B14F-4D97-AF65-F5344CB8AC3E}">
        <p14:creationId xmlns:p14="http://schemas.microsoft.com/office/powerpoint/2010/main" val="6874768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07042" y="0"/>
            <a:ext cx="8315290" cy="646331"/>
          </a:xfrm>
          <a:prstGeom prst="rect">
            <a:avLst/>
          </a:prstGeom>
          <a:noFill/>
        </p:spPr>
        <p:txBody>
          <a:bodyPr wrap="none" lIns="91440" tIns="45720" rIns="91440" bIns="45720">
            <a:spAutoFit/>
          </a:bodyPr>
          <a:lstStyle/>
          <a:p>
            <a:pPr algn="ctr"/>
            <a:r>
              <a:rPr lang="en-US" sz="3600" b="1"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EXISTING SYSTEM ARCHITECTURE</a:t>
            </a:r>
            <a:endParaRPr lang="en-US" sz="3600" b="1" cap="none" spc="0"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D47A4D33-F4E6-A882-5A00-649031D75E00}"/>
              </a:ext>
            </a:extLst>
          </p:cNvPr>
          <p:cNvSpPr>
            <a:spLocks noGrp="1"/>
          </p:cNvSpPr>
          <p:nvPr>
            <p:ph type="sldNum" sz="quarter" idx="12"/>
          </p:nvPr>
        </p:nvSpPr>
        <p:spPr/>
        <p:txBody>
          <a:bodyPr/>
          <a:lstStyle/>
          <a:p>
            <a:fld id="{672DB9CA-C85A-4E11-ADC0-8193E41C1656}" type="slidenum">
              <a:rPr lang="en-IN" b="1" smtClean="0">
                <a:solidFill>
                  <a:schemeClr val="tx1"/>
                </a:solidFill>
              </a:rPr>
              <a:t>7</a:t>
            </a:fld>
            <a:endParaRPr lang="en-IN" b="1">
              <a:solidFill>
                <a:schemeClr val="tx1"/>
              </a:solidFill>
            </a:endParaRPr>
          </a:p>
        </p:txBody>
      </p:sp>
      <p:pic>
        <p:nvPicPr>
          <p:cNvPr id="4" name="Picture 3">
            <a:extLst>
              <a:ext uri="{FF2B5EF4-FFF2-40B4-BE49-F238E27FC236}">
                <a16:creationId xmlns:a16="http://schemas.microsoft.com/office/drawing/2014/main" id="{4A7EA294-587E-9B66-3989-E0A0DDD5176E}"/>
              </a:ext>
            </a:extLst>
          </p:cNvPr>
          <p:cNvPicPr>
            <a:picLocks noChangeAspect="1"/>
          </p:cNvPicPr>
          <p:nvPr/>
        </p:nvPicPr>
        <p:blipFill>
          <a:blip r:embed="rId2"/>
          <a:stretch>
            <a:fillRect/>
          </a:stretch>
        </p:blipFill>
        <p:spPr>
          <a:xfrm>
            <a:off x="1204912" y="738187"/>
            <a:ext cx="9782175" cy="5800725"/>
          </a:xfrm>
          <a:prstGeom prst="rect">
            <a:avLst/>
          </a:prstGeom>
        </p:spPr>
      </p:pic>
    </p:spTree>
    <p:extLst>
      <p:ext uri="{BB962C8B-B14F-4D97-AF65-F5344CB8AC3E}">
        <p14:creationId xmlns:p14="http://schemas.microsoft.com/office/powerpoint/2010/main" val="31827980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0960"/>
            <a:ext cx="12192000" cy="539115"/>
          </a:xfrm>
        </p:spPr>
        <p:txBody>
          <a:bodyPr>
            <a:no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SOFTWARE AND HARDWARE REQUIREMENTS </a:t>
            </a:r>
            <a:endParaRPr lang="en-IN" sz="360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p:txBody>
          <a:bodyPr>
            <a:normAutofit/>
          </a:bodyPr>
          <a:lstStyle/>
          <a:p>
            <a:pPr algn="ctr"/>
            <a:r>
              <a:rPr lang="en-US" sz="2800" dirty="0">
                <a:solidFill>
                  <a:srgbClr val="00B050"/>
                </a:solidFill>
                <a:latin typeface="Times New Roman" panose="02020603050405020304" pitchFamily="18" charset="0"/>
                <a:cs typeface="Times New Roman" panose="02020603050405020304" pitchFamily="18" charset="0"/>
              </a:rPr>
              <a:t>HARDWARE</a:t>
            </a:r>
            <a:endParaRPr lang="en-IN" sz="2800" dirty="0">
              <a:solidFill>
                <a:srgbClr val="00B050"/>
              </a:solidFill>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a:xfrm>
            <a:off x="1014413" y="2671762"/>
            <a:ext cx="5157787" cy="3684588"/>
          </a:xfrm>
        </p:spPr>
        <p:txBody>
          <a:bodyPr>
            <a:normAutofit/>
          </a:bodyPr>
          <a:lstStyle/>
          <a:p>
            <a:pPr marL="0" indent="0">
              <a:buClr>
                <a:srgbClr val="FF0000"/>
              </a:buClr>
              <a:buNone/>
            </a:pPr>
            <a:r>
              <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p>
          <a:p>
            <a:pPr marL="0" indent="0">
              <a:buClr>
                <a:srgbClr val="FF0000"/>
              </a:buClr>
              <a:buNone/>
            </a:pPr>
            <a:endPar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buClr>
                <a:srgbClr val="FF0000"/>
              </a:buClr>
              <a:buNone/>
            </a:pPr>
            <a:r>
              <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p>
          <a:p>
            <a:pPr marL="0" indent="0">
              <a:buClr>
                <a:srgbClr val="FF0000"/>
              </a:buClr>
              <a:buNone/>
            </a:pPr>
            <a:r>
              <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p>
        </p:txBody>
      </p:sp>
      <p:sp>
        <p:nvSpPr>
          <p:cNvPr id="5" name="Text Placeholder 4"/>
          <p:cNvSpPr>
            <a:spLocks noGrp="1"/>
          </p:cNvSpPr>
          <p:nvPr>
            <p:ph type="body" sz="quarter" idx="3"/>
          </p:nvPr>
        </p:nvSpPr>
        <p:spPr/>
        <p:txBody>
          <a:bodyPr>
            <a:normAutofit/>
          </a:bodyPr>
          <a:lstStyle/>
          <a:p>
            <a:pPr algn="ctr"/>
            <a:r>
              <a:rPr lang="en-US" sz="2800" dirty="0">
                <a:solidFill>
                  <a:srgbClr val="00B050"/>
                </a:solidFill>
                <a:latin typeface="Times New Roman" panose="02020603050405020304" pitchFamily="18" charset="0"/>
                <a:cs typeface="Times New Roman" panose="02020603050405020304" pitchFamily="18" charset="0"/>
              </a:rPr>
              <a:t>SOFTWARE</a:t>
            </a:r>
            <a:endParaRPr lang="en-IN" sz="2800" dirty="0">
              <a:solidFill>
                <a:srgbClr val="00B050"/>
              </a:solidFill>
              <a:latin typeface="Times New Roman" panose="02020603050405020304" pitchFamily="18" charset="0"/>
              <a:cs typeface="Times New Roman" panose="02020603050405020304" pitchFamily="18" charset="0"/>
            </a:endParaRPr>
          </a:p>
        </p:txBody>
      </p:sp>
      <p:sp>
        <p:nvSpPr>
          <p:cNvPr id="6" name="Content Placeholder 5"/>
          <p:cNvSpPr>
            <a:spLocks noGrp="1"/>
          </p:cNvSpPr>
          <p:nvPr>
            <p:ph sz="quarter" idx="4"/>
          </p:nvPr>
        </p:nvSpPr>
        <p:spPr>
          <a:xfrm>
            <a:off x="7209853" y="2867606"/>
            <a:ext cx="5183188" cy="3684588"/>
          </a:xfrm>
        </p:spPr>
        <p:txBody>
          <a:bodyPr>
            <a:normAutofit/>
          </a:bodyPr>
          <a:lstStyle/>
          <a:p>
            <a:pPr>
              <a:lnSpc>
                <a:spcPct val="150000"/>
              </a:lnSpc>
            </a:pPr>
            <a:r>
              <a:rPr lang="en-IN" sz="2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Languages</a:t>
            </a:r>
            <a:r>
              <a:rPr lang="en-US" sz="2200" dirty="0">
                <a:latin typeface="Times New Roman" panose="02020603050405020304" pitchFamily="18" charset="0"/>
                <a:cs typeface="Times New Roman" panose="02020603050405020304" pitchFamily="18" charset="0"/>
              </a:rPr>
              <a:t>: HTML, CSS, JavaScript, PHP.</a:t>
            </a:r>
          </a:p>
          <a:p>
            <a:pPr>
              <a:lnSpc>
                <a:spcPct val="150000"/>
              </a:lnSpc>
            </a:pPr>
            <a:r>
              <a:rPr lang="en-US" sz="2200" b="1" dirty="0">
                <a:latin typeface="Times New Roman" panose="02020603050405020304" pitchFamily="18" charset="0"/>
                <a:cs typeface="Times New Roman" panose="02020603050405020304" pitchFamily="18" charset="0"/>
              </a:rPr>
              <a:t>Libraries</a:t>
            </a:r>
            <a:r>
              <a:rPr lang="en-US" sz="2200" dirty="0">
                <a:latin typeface="Times New Roman" panose="02020603050405020304" pitchFamily="18" charset="0"/>
                <a:cs typeface="Times New Roman" panose="02020603050405020304" pitchFamily="18" charset="0"/>
              </a:rPr>
              <a:t>: Bootstrap, Tailwind CSS.</a:t>
            </a:r>
          </a:p>
          <a:p>
            <a:pPr>
              <a:lnSpc>
                <a:spcPct val="150000"/>
              </a:lnSpc>
            </a:pPr>
            <a:r>
              <a:rPr lang="en-US" sz="2200" b="1" dirty="0">
                <a:latin typeface="Times New Roman" panose="02020603050405020304" pitchFamily="18" charset="0"/>
                <a:cs typeface="Times New Roman" panose="02020603050405020304" pitchFamily="18" charset="0"/>
              </a:rPr>
              <a:t>Database</a:t>
            </a:r>
            <a:r>
              <a:rPr lang="en-US" sz="2200" dirty="0">
                <a:latin typeface="Times New Roman" panose="02020603050405020304" pitchFamily="18" charset="0"/>
                <a:cs typeface="Times New Roman" panose="02020603050405020304" pitchFamily="18" charset="0"/>
              </a:rPr>
              <a:t>: MySQL.</a:t>
            </a:r>
          </a:p>
          <a:p>
            <a:pPr>
              <a:lnSpc>
                <a:spcPct val="150000"/>
              </a:lnSpc>
            </a:pPr>
            <a:r>
              <a:rPr lang="en-US" sz="2200" b="1" dirty="0">
                <a:latin typeface="Times New Roman" panose="02020603050405020304" pitchFamily="18" charset="0"/>
                <a:cs typeface="Times New Roman" panose="02020603050405020304" pitchFamily="18" charset="0"/>
              </a:rPr>
              <a:t>Version Control</a:t>
            </a:r>
            <a:r>
              <a:rPr lang="en-US" sz="2200" dirty="0">
                <a:latin typeface="Times New Roman" panose="02020603050405020304" pitchFamily="18" charset="0"/>
                <a:cs typeface="Times New Roman" panose="02020603050405020304" pitchFamily="18" charset="0"/>
              </a:rPr>
              <a:t>:</a:t>
            </a:r>
            <a:r>
              <a:rPr lang="en-US" sz="2200" b="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Git with GitHub.</a:t>
            </a:r>
          </a:p>
          <a:p>
            <a:pPr marL="114300" lvl="0" indent="0" algn="l" rtl="0">
              <a:spcBef>
                <a:spcPts val="0"/>
              </a:spcBef>
              <a:spcAft>
                <a:spcPts val="0"/>
              </a:spcAft>
              <a:buSzPts val="1800"/>
              <a:buNone/>
            </a:pPr>
            <a:endParaRPr lang="en-US" dirty="0"/>
          </a:p>
          <a:p>
            <a:pPr>
              <a:buClr>
                <a:srgbClr val="FF0000"/>
              </a:buClr>
            </a:pPr>
            <a:endPar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buClr>
                <a:srgbClr val="FF0000"/>
              </a:buClr>
            </a:pPr>
            <a:endPar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8" name="Slide Number Placeholder 7">
            <a:extLst>
              <a:ext uri="{FF2B5EF4-FFF2-40B4-BE49-F238E27FC236}">
                <a16:creationId xmlns:a16="http://schemas.microsoft.com/office/drawing/2014/main" id="{1610F224-1ECA-5609-500D-C405C45A3791}"/>
              </a:ext>
            </a:extLst>
          </p:cNvPr>
          <p:cNvSpPr>
            <a:spLocks noGrp="1"/>
          </p:cNvSpPr>
          <p:nvPr>
            <p:ph type="sldNum" sz="quarter" idx="12"/>
          </p:nvPr>
        </p:nvSpPr>
        <p:spPr/>
        <p:txBody>
          <a:bodyPr/>
          <a:lstStyle/>
          <a:p>
            <a:fld id="{672DB9CA-C85A-4E11-ADC0-8193E41C1656}" type="slidenum">
              <a:rPr lang="en-IN" b="1" smtClean="0">
                <a:solidFill>
                  <a:schemeClr val="tx1"/>
                </a:solidFill>
              </a:rPr>
              <a:t>8</a:t>
            </a:fld>
            <a:endParaRPr lang="en-IN" b="1">
              <a:solidFill>
                <a:schemeClr val="tx1"/>
              </a:solidFill>
            </a:endParaRPr>
          </a:p>
        </p:txBody>
      </p:sp>
      <p:sp>
        <p:nvSpPr>
          <p:cNvPr id="9" name="TextBox 8">
            <a:extLst>
              <a:ext uri="{FF2B5EF4-FFF2-40B4-BE49-F238E27FC236}">
                <a16:creationId xmlns:a16="http://schemas.microsoft.com/office/drawing/2014/main" id="{CD47FAE5-4F50-5847-3340-59542EE2FF8A}"/>
              </a:ext>
            </a:extLst>
          </p:cNvPr>
          <p:cNvSpPr txBox="1"/>
          <p:nvPr/>
        </p:nvSpPr>
        <p:spPr>
          <a:xfrm>
            <a:off x="1388877" y="2867606"/>
            <a:ext cx="6286500" cy="3647152"/>
          </a:xfrm>
          <a:prstGeom prst="rect">
            <a:avLst/>
          </a:prstGeom>
          <a:noFill/>
        </p:spPr>
        <p:txBody>
          <a:bodyPr wrap="square">
            <a:spAutoFit/>
          </a:bodyPr>
          <a:lstStyle/>
          <a:p>
            <a:pPr marL="6858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Cloud Hosting</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lang="en-US" altLang="en-US" sz="2200" dirty="0">
                <a:solidFill>
                  <a:schemeClr val="tx1"/>
                </a:solidFill>
                <a:latin typeface="Times New Roman" panose="02020603050405020304" pitchFamily="18" charset="0"/>
                <a:cs typeface="Times New Roman" panose="02020603050405020304" pitchFamily="18" charset="0"/>
              </a:rPr>
              <a:t>MySQL</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6858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6858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Local Development Machine</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6858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Processor: Intel i5 or higher.</a:t>
            </a:r>
          </a:p>
          <a:p>
            <a:pPr marL="6858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RAM: 8 GB (16 GB recommended).</a:t>
            </a:r>
          </a:p>
          <a:p>
            <a:pPr marL="6858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Storage: 256 GB SSD or higher.</a:t>
            </a:r>
          </a:p>
          <a:p>
            <a:pPr marL="6858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sz="2200" b="1" dirty="0">
                <a:latin typeface="Times New Roman" panose="02020603050405020304" pitchFamily="18" charset="0"/>
                <a:cs typeface="Times New Roman" panose="02020603050405020304" pitchFamily="18" charset="0"/>
              </a:rPr>
              <a:t>Stable Internet Connection</a:t>
            </a:r>
            <a:r>
              <a:rPr lang="en-US" sz="2200" dirty="0">
                <a:latin typeface="Times New Roman" panose="02020603050405020304" pitchFamily="18" charset="0"/>
                <a:cs typeface="Times New Roman" panose="02020603050405020304" pitchFamily="18" charset="0"/>
              </a:rPr>
              <a:t>.</a:t>
            </a:r>
            <a:endPar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685800" lvl="0" indent="-342900" eaLnBrk="0" fontAlgn="base" hangingPunct="0">
              <a:lnSpc>
                <a:spcPct val="100000"/>
              </a:lnSpc>
              <a:spcBef>
                <a:spcPct val="0"/>
              </a:spcBef>
              <a:spcAft>
                <a:spcPct val="0"/>
              </a:spcAft>
              <a:buClrTx/>
              <a:buSzTx/>
              <a:buFont typeface="Arial" panose="020B0604020202020204" pitchFamily="34" charset="0"/>
              <a:buChar char="•"/>
            </a:pPr>
            <a:endParaRPr lang="en-GB" sz="22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278709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256"/>
            <a:ext cx="12192000" cy="662782"/>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MODULES </a:t>
            </a:r>
            <a:endParaRPr lang="en-IN" sz="3600" dirty="0">
              <a:solidFill>
                <a:srgbClr val="FF0000"/>
              </a:solidFill>
            </a:endParaRPr>
          </a:p>
        </p:txBody>
      </p:sp>
      <p:sp>
        <p:nvSpPr>
          <p:cNvPr id="3" name="Content Placeholder 2"/>
          <p:cNvSpPr>
            <a:spLocks noGrp="1"/>
          </p:cNvSpPr>
          <p:nvPr>
            <p:ph idx="1"/>
          </p:nvPr>
        </p:nvSpPr>
        <p:spPr/>
        <p:txBody>
          <a:bodyPr>
            <a:normAutofit/>
          </a:bodyPr>
          <a:lstStyle/>
          <a:p>
            <a:pPr marL="457200" lvl="0" indent="-342900" algn="l" rtl="0">
              <a:lnSpc>
                <a:spcPct val="150000"/>
              </a:lnSpc>
              <a:spcBef>
                <a:spcPts val="1000"/>
              </a:spcBef>
              <a:spcAft>
                <a:spcPts val="0"/>
              </a:spcAft>
              <a:buSzPts val="1800"/>
              <a:buChar char="❖"/>
            </a:pPr>
            <a:r>
              <a:rPr lang="en-US" dirty="0">
                <a:latin typeface="Times New Roman" panose="02020603050405020304" pitchFamily="18" charset="0"/>
                <a:cs typeface="Times New Roman" panose="02020603050405020304" pitchFamily="18" charset="0"/>
              </a:rPr>
              <a:t> User Authentication &amp; Authorization Module </a:t>
            </a:r>
          </a:p>
          <a:p>
            <a:pPr marL="457200" lvl="0" indent="-342900" algn="l" rtl="0">
              <a:lnSpc>
                <a:spcPct val="150000"/>
              </a:lnSpc>
              <a:spcBef>
                <a:spcPts val="0"/>
              </a:spcBef>
              <a:spcAft>
                <a:spcPts val="0"/>
              </a:spcAft>
              <a:buSzPts val="1800"/>
              <a:buChar char="❖"/>
            </a:pPr>
            <a:r>
              <a:rPr lang="en-US" dirty="0">
                <a:latin typeface="Times New Roman" panose="02020603050405020304" pitchFamily="18" charset="0"/>
                <a:cs typeface="Times New Roman" panose="02020603050405020304" pitchFamily="18" charset="0"/>
              </a:rPr>
              <a:t> Assignment Submission Module</a:t>
            </a:r>
          </a:p>
          <a:p>
            <a:pPr marL="457200" lvl="0" indent="-342900" algn="l" rtl="0">
              <a:lnSpc>
                <a:spcPct val="150000"/>
              </a:lnSpc>
              <a:spcBef>
                <a:spcPts val="0"/>
              </a:spcBef>
              <a:spcAft>
                <a:spcPts val="0"/>
              </a:spcAft>
              <a:buSzPts val="1800"/>
              <a:buChar char="❖"/>
            </a:pPr>
            <a:r>
              <a:rPr lang="en-US" dirty="0">
                <a:latin typeface="Times New Roman" panose="02020603050405020304" pitchFamily="18" charset="0"/>
                <a:cs typeface="Times New Roman" panose="02020603050405020304" pitchFamily="18" charset="0"/>
              </a:rPr>
              <a:t> Peer Review Module</a:t>
            </a:r>
          </a:p>
          <a:p>
            <a:pPr marL="457200" lvl="0" indent="-342900" algn="l" rtl="0">
              <a:lnSpc>
                <a:spcPct val="150000"/>
              </a:lnSpc>
              <a:spcBef>
                <a:spcPts val="0"/>
              </a:spcBef>
              <a:spcAft>
                <a:spcPts val="0"/>
              </a:spcAft>
              <a:buSzPts val="1800"/>
              <a:buChar char="❖"/>
            </a:pPr>
            <a:r>
              <a:rPr lang="en-US" dirty="0">
                <a:latin typeface="Times New Roman" panose="02020603050405020304" pitchFamily="18" charset="0"/>
                <a:cs typeface="Times New Roman" panose="02020603050405020304" pitchFamily="18" charset="0"/>
              </a:rPr>
              <a:t> Grading &amp; Feedback Module</a:t>
            </a:r>
          </a:p>
          <a:p>
            <a:pPr marL="457200" lvl="0" indent="-342900" algn="l" rtl="0">
              <a:lnSpc>
                <a:spcPct val="150000"/>
              </a:lnSpc>
              <a:spcBef>
                <a:spcPts val="0"/>
              </a:spcBef>
              <a:spcAft>
                <a:spcPts val="0"/>
              </a:spcAft>
              <a:buSzPts val="1800"/>
              <a:buChar char="❖"/>
            </a:pPr>
            <a:r>
              <a:rPr lang="en-US" dirty="0">
                <a:latin typeface="Times New Roman" panose="02020603050405020304" pitchFamily="18" charset="0"/>
                <a:cs typeface="Times New Roman" panose="02020603050405020304" pitchFamily="18" charset="0"/>
              </a:rPr>
              <a:t> Dashboard Module</a:t>
            </a:r>
            <a:endParaRPr lang="en-US" dirty="0">
              <a:latin typeface="Times New Roman" panose="02020603050405020304" pitchFamily="18" charset="0"/>
              <a:ea typeface="Times New Roman"/>
              <a:cs typeface="Times New Roman" panose="02020603050405020304" pitchFamily="18" charset="0"/>
              <a:sym typeface="Times New Roman"/>
            </a:endParaRPr>
          </a:p>
        </p:txBody>
      </p:sp>
      <p:sp>
        <p:nvSpPr>
          <p:cNvPr id="5" name="Slide Number Placeholder 4">
            <a:extLst>
              <a:ext uri="{FF2B5EF4-FFF2-40B4-BE49-F238E27FC236}">
                <a16:creationId xmlns:a16="http://schemas.microsoft.com/office/drawing/2014/main" id="{2344A904-3DA7-8604-6824-D849FE782BD7}"/>
              </a:ext>
            </a:extLst>
          </p:cNvPr>
          <p:cNvSpPr>
            <a:spLocks noGrp="1"/>
          </p:cNvSpPr>
          <p:nvPr>
            <p:ph type="sldNum" sz="quarter" idx="12"/>
          </p:nvPr>
        </p:nvSpPr>
        <p:spPr/>
        <p:txBody>
          <a:bodyPr/>
          <a:lstStyle/>
          <a:p>
            <a:fld id="{672DB9CA-C85A-4E11-ADC0-8193E41C1656}" type="slidenum">
              <a:rPr lang="en-IN" b="1" smtClean="0">
                <a:solidFill>
                  <a:schemeClr val="tx1"/>
                </a:solidFill>
              </a:rPr>
              <a:t>9</a:t>
            </a:fld>
            <a:endParaRPr lang="en-IN" b="1">
              <a:solidFill>
                <a:schemeClr val="tx1"/>
              </a:solidFill>
            </a:endParaRPr>
          </a:p>
        </p:txBody>
      </p:sp>
    </p:spTree>
    <p:extLst>
      <p:ext uri="{BB962C8B-B14F-4D97-AF65-F5344CB8AC3E}">
        <p14:creationId xmlns:p14="http://schemas.microsoft.com/office/powerpoint/2010/main" val="1958778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TotalTime>
  <Words>1193</Words>
  <Application>Microsoft Office PowerPoint</Application>
  <PresentationFormat>Widescreen</PresentationFormat>
  <Paragraphs>170</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Arial Narrow</vt:lpstr>
      <vt:lpstr>Calibri</vt:lpstr>
      <vt:lpstr>Calibri Light</vt:lpstr>
      <vt:lpstr>Times New Roman</vt:lpstr>
      <vt:lpstr>Wingdings</vt:lpstr>
      <vt:lpstr>Office Theme</vt:lpstr>
      <vt:lpstr>PowerPoint Presentation</vt:lpstr>
      <vt:lpstr>PowerPoint Presentation</vt:lpstr>
      <vt:lpstr>OBJECTIVE OF THE PROJECT</vt:lpstr>
      <vt:lpstr>ABSTRACT</vt:lpstr>
      <vt:lpstr>PowerPoint Presentation</vt:lpstr>
      <vt:lpstr>PowerPoint Presentation</vt:lpstr>
      <vt:lpstr>PowerPoint Presentation</vt:lpstr>
      <vt:lpstr>SOFTWARE AND HARDWARE REQUIREMENTS </vt:lpstr>
      <vt:lpstr>MODULES </vt:lpstr>
      <vt:lpstr>SUMMARY OF MODULE-1</vt:lpstr>
      <vt:lpstr>SUMMARY OF MODULE-2</vt:lpstr>
      <vt:lpstr>SUMMARY OF MODULE-3</vt:lpstr>
      <vt:lpstr>SUMMARY OF MODULE-4</vt:lpstr>
      <vt:lpstr>SUMMARY OF MODULE-5</vt:lpstr>
      <vt:lpstr>RESULTS AND DISCUSSION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Kishore Murugesan</cp:lastModifiedBy>
  <cp:revision>3</cp:revision>
  <dcterms:modified xsi:type="dcterms:W3CDTF">2024-12-05T14:57:01Z</dcterms:modified>
</cp:coreProperties>
</file>