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16x9" cy="6858000" cx="12192000"/>
  <p:notesSz cx="12192000" cy="6858000"/>
  <p:defaultTextStyle>
    <a:defPPr lvl="0">
      <a:defRPr lang="en-US"/>
    </a:defPPr>
    <a:lvl1pPr algn="l" defTabSz="914400" eaLnBrk="1" hangingPunct="1" latinLnBrk="0" lvl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lvl="1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lvl="2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lvl="3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lvl="4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lvl="5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lvl="6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lvl="7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lvl="8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LEELAVATHI\Documents\naanmudhalvan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[naanmudhalvan.xlsx]Sheet2!PivotTable4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 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823935"/>
        <c:axId val="122823455"/>
      </c:barChart>
      <c:catAx>
        <c:axId val="122823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823455"/>
        <c:crosses val="autoZero"/>
        <c:auto val="1"/>
        <c:lblAlgn val="ctr"/>
        <c:lblOffset val="100"/>
        <c:noMultiLvlLbl val="0"/>
      </c:catAx>
      <c:valAx>
        <c:axId val="122823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8239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/>
          </a:p>
        </p:txBody>
      </p:sp>
      <p:sp>
        <p:nvSpPr>
          <p:cNvPr id="10486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4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0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1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2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62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2" name="Google Shape;32;p1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3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I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IN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</a:p>
        </p:txBody>
      </p:sp>
      <p:pic>
        <p:nvPicPr>
          <p:cNvPr id="2097155" name="Google Shape;34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24" name="Google Shape;35;p1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</a:p>
        </p:txBody>
      </p:sp>
      <p:sp>
        <p:nvSpPr>
          <p:cNvPr id="1048625" name="Google Shape;36;p1"/>
          <p:cNvSpPr txBox="1"/>
          <p:nvPr/>
        </p:nvSpPr>
        <p:spPr>
          <a:xfrm>
            <a:off x="1114425" y="3225600"/>
            <a:ext cx="8386500" cy="1869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i="1"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 </a:t>
            </a:r>
            <a:r>
              <a:rPr altLang="en-GB"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altLang="en-GB"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altLang="en-GB"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altLang="en-GB"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altLang="en-GB"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altLang="en-GB"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altLang="en-GB"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altLang="en-US" lang="zh-CN"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i="1"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    312206</a:t>
            </a:r>
            <a:r>
              <a:rPr altLang="en-GB"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altLang="en-GB"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altLang="en-GB"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i="1"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     COMMERCE 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i="1"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              AGURCHAND MANMULL JAIN COLLEGE.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i="1"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0" name="object 8"/>
          <p:cNvSpPr txBox="1"/>
          <p:nvPr/>
        </p:nvSpPr>
        <p:spPr>
          <a:xfrm>
            <a:off x="739774" y="291147"/>
            <a:ext cx="8023226" cy="640905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z="4800" spc="15">
                <a:latin typeface="Trebuchet MS"/>
                <a:cs typeface="Trebuchet MS"/>
              </a:rPr>
              <a:t>M</a:t>
            </a:r>
            <a:r>
              <a:rPr b="1" sz="4800">
                <a:latin typeface="Trebuchet MS"/>
                <a:cs typeface="Trebuchet MS"/>
              </a:rPr>
              <a:t>O</a:t>
            </a:r>
            <a:r>
              <a:rPr b="1" sz="4800" spc="-15">
                <a:latin typeface="Trebuchet MS"/>
                <a:cs typeface="Trebuchet MS"/>
              </a:rPr>
              <a:t>D</a:t>
            </a:r>
            <a:r>
              <a:rPr b="1" sz="4800" spc="-35">
                <a:latin typeface="Trebuchet MS"/>
                <a:cs typeface="Trebuchet MS"/>
              </a:rPr>
              <a:t>E</a:t>
            </a:r>
            <a:r>
              <a:rPr b="1" sz="4800" spc="-30">
                <a:latin typeface="Trebuchet MS"/>
                <a:cs typeface="Trebuchet MS"/>
              </a:rPr>
              <a:t>LL</a:t>
            </a:r>
            <a:r>
              <a:rPr b="1" sz="4800" spc="-5">
                <a:latin typeface="Trebuchet MS"/>
                <a:cs typeface="Trebuchet MS"/>
              </a:rPr>
              <a:t>I</a:t>
            </a:r>
            <a:r>
              <a:rPr b="1" sz="4800" spc="30">
                <a:latin typeface="Trebuchet MS"/>
                <a:cs typeface="Trebuchet MS"/>
              </a:rPr>
              <a:t>N</a:t>
            </a:r>
            <a:r>
              <a:rPr b="1" sz="4800" spc="5">
                <a:latin typeface="Trebuchet MS"/>
                <a:cs typeface="Trebuchet MS"/>
              </a:rPr>
              <a:t>G</a:t>
            </a:r>
            <a:endParaRPr b="1" sz="4800" lang="en-IN" spc="5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b="1" sz="4800" lang="en-IN" spc="5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i="1" lang="en-IN" spc="5">
                <a:cs typeface="Trebuchet MS"/>
              </a:rPr>
              <a:t>Data collection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Downloaded from Edunet dashboard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i="1" lang="en-IN" spc="5">
                <a:cs typeface="Trebuchet MS"/>
              </a:rPr>
              <a:t>Data cleaning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Identified the missing values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i="1" lang="en-IN" spc="5">
                <a:cs typeface="Trebuchet MS"/>
              </a:rPr>
              <a:t>Performance level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i="1" lang="en-IN" spc="5">
                <a:cs typeface="Trebuchet MS"/>
              </a:rPr>
              <a:t>Summary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Pivot table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Graph</a:t>
            </a:r>
          </a:p>
          <a:p>
            <a:pPr indent="-742950" marL="75565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endParaRPr sz="3600">
              <a:cs typeface="Trebuchet MS"/>
            </a:endParaRPr>
          </a:p>
        </p:txBody>
      </p:sp>
      <p:sp>
        <p:nvSpPr>
          <p:cNvPr id="104861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R</a:t>
            </a:r>
            <a:r>
              <a:rPr lang="en-IN" spc="-40"/>
              <a:t>esults</a:t>
            </a:r>
          </a:p>
        </p:txBody>
      </p:sp>
      <p:sp>
        <p:nvSpPr>
          <p:cNvPr id="104860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914400" y="2019300"/>
          <a:ext cx="7848600" cy="3876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109091"/>
          </a:xfrm>
        </p:spPr>
        <p:txBody>
          <a:bodyPr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b="0" dirty="0" sz="2800" lang="en-US">
                <a:latin typeface="+mn-lt"/>
                <a:cs typeface="Times New Roman" panose="02020603050405020304" pitchFamily="18" charset="0"/>
              </a:rPr>
              <a:t>While we comparing the performance of the employees, the number of employees are highly performed </a:t>
            </a:r>
            <a:r>
              <a:rPr b="0" dirty="0" sz="2800" lang="en-US" u="sng">
                <a:solidFill>
                  <a:schemeClr val="bg2">
                    <a:lumMod val="25000"/>
                  </a:schemeClr>
                </a:solidFill>
                <a:latin typeface="+mn-lt"/>
                <a:cs typeface="Times New Roman" panose="02020603050405020304" pitchFamily="18" charset="0"/>
              </a:rPr>
              <a:t>PL sector </a:t>
            </a:r>
            <a:r>
              <a:rPr b="0" dirty="0" sz="2800" lang="en-US">
                <a:latin typeface="+mn-lt"/>
                <a:cs typeface="Times New Roman" panose="02020603050405020304" pitchFamily="18" charset="0"/>
              </a:rPr>
              <a:t>of the organization.</a:t>
            </a:r>
            <a:br>
              <a:rPr b="0" dirty="0" sz="2800" lang="en-US">
                <a:latin typeface="+mn-lt"/>
                <a:cs typeface="Times New Roman" panose="02020603050405020304" pitchFamily="18" charset="0"/>
              </a:rPr>
            </a:br>
            <a:br>
              <a:rPr b="0" dirty="0" sz="2800" lang="en-US">
                <a:latin typeface="+mn-lt"/>
                <a:cs typeface="Times New Roman" panose="02020603050405020304" pitchFamily="18" charset="0"/>
              </a:rPr>
            </a:br>
            <a:r>
              <a:rPr b="0" dirty="0" sz="2800" lang="en-US">
                <a:latin typeface="+mn-lt"/>
                <a:cs typeface="Times New Roman" panose="02020603050405020304" pitchFamily="18" charset="0"/>
              </a:rPr>
              <a:t>    We should motivate the employees of the other sectors by giving different kinds of tasks based on their strength, in order to improve the standard of the organization.</a:t>
            </a:r>
            <a:br>
              <a:rPr b="0" dirty="0" sz="2800" lang="en-US">
                <a:latin typeface="+mn-lt"/>
                <a:cs typeface="Times New Roman" panose="02020603050405020304" pitchFamily="18" charset="0"/>
              </a:rPr>
            </a:b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6" name="Star: 4 Points 4"/>
          <p:cNvSpPr/>
          <p:nvPr/>
        </p:nvSpPr>
        <p:spPr>
          <a:xfrm>
            <a:off x="845574" y="2271252"/>
            <a:ext cx="176981" cy="157316"/>
          </a:xfrm>
          <a:prstGeom prst="star4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597" name="Star: 4 Points 5"/>
          <p:cNvSpPr/>
          <p:nvPr/>
        </p:nvSpPr>
        <p:spPr>
          <a:xfrm>
            <a:off x="845574" y="3588774"/>
            <a:ext cx="176981" cy="157316"/>
          </a:xfrm>
          <a:prstGeom prst="star4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1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spc="10"/>
          </a:p>
        </p:txBody>
      </p:sp>
      <p:sp>
        <p:nvSpPr>
          <p:cNvPr id="1048645" name="TextBox 22"/>
          <p:cNvSpPr txBox="1"/>
          <p:nvPr/>
        </p:nvSpPr>
        <p:spPr>
          <a:xfrm>
            <a:off x="1217522" y="2123271"/>
            <a:ext cx="8593228" cy="273304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sz="4400" i="1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</a:p>
          <a:p>
            <a:pPr algn="ctr"/>
            <a:r>
              <a:rPr b="1" sz="4400" i="1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Performance </a:t>
            </a:r>
          </a:p>
          <a:p>
            <a:pPr algn="ctr"/>
            <a:r>
              <a:rPr b="1" sz="4400" i="1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 using  </a:t>
            </a:r>
          </a:p>
          <a:p>
            <a:pPr algn="ctr"/>
            <a:r>
              <a:rPr b="1" sz="4400" i="1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Excel</a:t>
            </a:r>
            <a:endParaRPr sz="2800" i="1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/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5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8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104866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spc="10"/>
          </a:p>
        </p:txBody>
      </p:sp>
      <p:sp>
        <p:nvSpPr>
          <p:cNvPr id="1048662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620000" y="1984887"/>
            <a:ext cx="2762250" cy="3257550"/>
            <a:chOff x="7991475" y="2933700"/>
            <a:chExt cx="2762250" cy="3257550"/>
          </a:xfrm>
        </p:grpSpPr>
        <p:sp>
          <p:nvSpPr>
            <p:cNvPr id="104866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6" name="object 7"/>
          <p:cNvSpPr txBox="1">
            <a:spLocks noGrp="1"/>
          </p:cNvSpPr>
          <p:nvPr>
            <p:ph type="title"/>
          </p:nvPr>
        </p:nvSpPr>
        <p:spPr>
          <a:xfrm>
            <a:off x="676275" y="762000"/>
            <a:ext cx="5636895" cy="7458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sz="4250" lang="en-IN" spc="-20"/>
              <a:t>P</a:t>
            </a:r>
            <a:r>
              <a:rPr sz="4250" lang="en-IN" spc="15"/>
              <a:t>ROB</a:t>
            </a:r>
            <a:r>
              <a:rPr sz="4250" lang="en-IN" spc="55"/>
              <a:t>L</a:t>
            </a:r>
            <a:r>
              <a:rPr sz="4250" lang="en-IN" spc="-20"/>
              <a:t>E</a:t>
            </a:r>
            <a:r>
              <a:rPr sz="4250" lang="en-IN" spc="20"/>
              <a:t>M</a:t>
            </a:r>
            <a:r>
              <a:rPr sz="4250" lang="en-IN"/>
              <a:t>	</a:t>
            </a:r>
            <a:r>
              <a:rPr sz="4250" lang="en-IN" spc="10"/>
              <a:t>S</a:t>
            </a:r>
            <a:r>
              <a:rPr sz="4250" lang="en-IN" spc="-370"/>
              <a:t>T</a:t>
            </a:r>
            <a:r>
              <a:rPr sz="4250" lang="en-IN" spc="-375"/>
              <a:t>A</a:t>
            </a:r>
            <a:r>
              <a:rPr sz="4250" lang="en-IN" spc="15"/>
              <a:t>T</a:t>
            </a:r>
            <a:r>
              <a:rPr sz="4250" lang="en-IN" spc="-10"/>
              <a:t>E</a:t>
            </a:r>
            <a:r>
              <a:rPr sz="4250" lang="en-IN" spc="-20"/>
              <a:t>ME</a:t>
            </a:r>
            <a:r>
              <a:rPr sz="4250" lang="en-IN" spc="10"/>
              <a:t>NT</a:t>
            </a:r>
            <a:br>
              <a:rPr sz="4250" lang="en-IN" spc="10"/>
            </a:br>
            <a:br>
              <a:rPr sz="4250" lang="en-IN" spc="10"/>
            </a:br>
            <a:r>
              <a:rPr sz="4250" lang="en-IN" spc="10"/>
              <a:t>  </a:t>
            </a:r>
            <a:r>
              <a:rPr b="0" dirty="0" sz="28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This analysis is created to track      the performance of the   employees, in order to provide promotions, incentives to the respective employees.</a:t>
            </a:r>
            <a:br>
              <a:rPr b="0" dirty="0" sz="28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</a:br>
            <a:br>
              <a:rPr b="0" dirty="0" sz="28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</a:br>
            <a:r>
              <a:rPr b="0" dirty="0" sz="28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  This analysis helps the organisation to grow by the growth of the employees of the organisation.</a:t>
            </a:r>
            <a:br>
              <a:rPr dirty="0" sz="36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</a:br>
            <a:br>
              <a:rPr sz="3600" lang="en-IN" spc="10"/>
            </a:br>
            <a:endParaRPr sz="4250" lang="en-IN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4</a:t>
            </a:fld>
            <a:endParaRPr lang="en-IN" spc="10"/>
          </a:p>
        </p:txBody>
      </p:sp>
      <p:sp>
        <p:nvSpPr>
          <p:cNvPr id="1048668" name="Arrow: Right 12"/>
          <p:cNvSpPr/>
          <p:nvPr/>
        </p:nvSpPr>
        <p:spPr>
          <a:xfrm>
            <a:off x="762000" y="2209800"/>
            <a:ext cx="228600" cy="484632"/>
          </a:xfrm>
          <a:prstGeom prst="right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69" name="Arrow: Right 14"/>
          <p:cNvSpPr/>
          <p:nvPr/>
        </p:nvSpPr>
        <p:spPr>
          <a:xfrm>
            <a:off x="762000" y="4858210"/>
            <a:ext cx="285750" cy="484632"/>
          </a:xfrm>
          <a:prstGeom prst="right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7"/>
          <p:cNvSpPr txBox="1">
            <a:spLocks noGrp="1"/>
          </p:cNvSpPr>
          <p:nvPr>
            <p:ph type="title"/>
          </p:nvPr>
        </p:nvSpPr>
        <p:spPr>
          <a:xfrm>
            <a:off x="654152" y="838200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spc="10"/>
          </a:p>
        </p:txBody>
      </p:sp>
      <p:sp>
        <p:nvSpPr>
          <p:cNvPr id="1048675" name="TextBox 10"/>
          <p:cNvSpPr txBox="1"/>
          <p:nvPr/>
        </p:nvSpPr>
        <p:spPr>
          <a:xfrm>
            <a:off x="990600" y="2133600"/>
            <a:ext cx="7924800" cy="2860041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b="1" sz="32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is created to analyse all the data like attendance, gender, age, high, medium, low, very high skilled employees of the organisation.</a:t>
            </a:r>
            <a:endParaRPr b="1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978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lang="en-IN" spc="5"/>
              <a:t>S?</a:t>
            </a:r>
            <a:br>
              <a:rPr sz="3200" lang="en-IN" spc="5"/>
            </a:br>
            <a:br>
              <a:rPr sz="3200" lang="en-IN" spc="5"/>
            </a:br>
            <a:br>
              <a:rPr sz="3200" lang="en-IN" spc="5"/>
            </a:br>
            <a:r>
              <a:rPr sz="2800" lang="en-IN" spc="5"/>
              <a:t>    </a:t>
            </a:r>
            <a:r>
              <a:rPr b="0" sz="2800" lang="en-IN" spc="5"/>
              <a:t>Employees</a:t>
            </a:r>
            <a:br>
              <a:rPr b="0" sz="2800" lang="en-IN" spc="5"/>
            </a:br>
            <a:r>
              <a:rPr b="0" sz="2800" lang="en-IN" spc="5"/>
              <a:t>    Managers</a:t>
            </a:r>
            <a:br>
              <a:rPr b="0" sz="2800" lang="en-IN" spc="5"/>
            </a:br>
            <a:r>
              <a:rPr b="0" sz="2800" lang="en-IN" spc="5"/>
              <a:t>    Employers</a:t>
            </a:r>
            <a:br>
              <a:rPr b="0" sz="2800" lang="en-IN" spc="5"/>
            </a:br>
            <a:r>
              <a:rPr b="0" sz="2800" lang="en-IN" spc="5"/>
              <a:t>    Managerial organisations</a:t>
            </a:r>
            <a:br>
              <a:rPr b="0" sz="2800" lang="en-IN" spc="5"/>
            </a:br>
            <a:r>
              <a:rPr b="0" sz="2800" lang="en-IN" spc="5"/>
              <a:t>    </a:t>
            </a:r>
            <a:r>
              <a:rPr b="0" dirty="0" sz="2800" lang="en-IN" spc="5"/>
              <a:t>Industrial organisations</a:t>
            </a:r>
            <a:br>
              <a:rPr b="0" sz="2800" lang="en-IN" spc="5"/>
            </a:b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spc="10"/>
          </a:p>
        </p:txBody>
      </p:sp>
      <p:sp>
        <p:nvSpPr>
          <p:cNvPr id="1048681" name="Arrow: Chevron 6"/>
          <p:cNvSpPr/>
          <p:nvPr/>
        </p:nvSpPr>
        <p:spPr>
          <a:xfrm>
            <a:off x="914400" y="2514600"/>
            <a:ext cx="152400" cy="228600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82" name="Arrow: Chevron 8"/>
          <p:cNvSpPr/>
          <p:nvPr/>
        </p:nvSpPr>
        <p:spPr>
          <a:xfrm>
            <a:off x="914400" y="2857500"/>
            <a:ext cx="152400" cy="228600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83" name="Arrow: Chevron 9"/>
          <p:cNvSpPr/>
          <p:nvPr/>
        </p:nvSpPr>
        <p:spPr>
          <a:xfrm>
            <a:off x="882446" y="3313832"/>
            <a:ext cx="205248" cy="226865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84" name="Arrow: Chevron 10"/>
          <p:cNvSpPr/>
          <p:nvPr/>
        </p:nvSpPr>
        <p:spPr>
          <a:xfrm>
            <a:off x="876300" y="3770165"/>
            <a:ext cx="190500" cy="228600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85" name="Arrow: Chevron 11"/>
          <p:cNvSpPr/>
          <p:nvPr/>
        </p:nvSpPr>
        <p:spPr>
          <a:xfrm>
            <a:off x="876300" y="4161213"/>
            <a:ext cx="205248" cy="228600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-9832" y="1479187"/>
            <a:ext cx="2695574" cy="3248025"/>
          </a:xfrm>
          <a:prstGeom prst="rect"/>
        </p:spPr>
      </p:pic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9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6071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algn="l" marL="12700">
              <a:lnSpc>
                <a:spcPct val="100000"/>
              </a:lnSpc>
              <a:spcBef>
                <a:spcPts val="105"/>
              </a:spcBef>
            </a:pPr>
            <a:r>
              <a:rPr sz="3600" spc="10"/>
              <a:t>O</a:t>
            </a:r>
            <a:r>
              <a:rPr sz="3600" spc="25"/>
              <a:t>U</a:t>
            </a:r>
            <a:r>
              <a:rPr sz="3600"/>
              <a:t>R</a:t>
            </a:r>
            <a:r>
              <a:rPr sz="3600" spc="5"/>
              <a:t> </a:t>
            </a:r>
            <a:r>
              <a:rPr sz="3600" spc="25"/>
              <a:t>S</a:t>
            </a:r>
            <a:r>
              <a:rPr sz="3600" spc="10"/>
              <a:t>O</a:t>
            </a:r>
            <a:r>
              <a:rPr sz="3600" spc="25"/>
              <a:t>LU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  <a:r>
              <a:rPr sz="3600" spc="-345"/>
              <a:t> </a:t>
            </a:r>
            <a:r>
              <a:rPr sz="3600" spc="-35"/>
              <a:t>A</a:t>
            </a:r>
            <a:r>
              <a:rPr sz="3600" spc="-5"/>
              <a:t>N</a:t>
            </a:r>
            <a:r>
              <a:rPr sz="3600"/>
              <a:t>D</a:t>
            </a:r>
            <a:r>
              <a:rPr sz="3600" spc="35"/>
              <a:t> 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/>
              <a:t>S</a:t>
            </a:r>
            <a:r>
              <a:rPr sz="3600" spc="60"/>
              <a:t> </a:t>
            </a:r>
            <a:r>
              <a:rPr sz="3600" spc="-295"/>
              <a:t>V</a:t>
            </a:r>
            <a:r>
              <a:rPr sz="3600" spc="-35"/>
              <a:t>A</a:t>
            </a:r>
            <a:r>
              <a:rPr sz="3600" spc="25"/>
              <a:t>LU</a:t>
            </a:r>
            <a:r>
              <a:rPr sz="3600"/>
              <a:t>E</a:t>
            </a:r>
            <a:r>
              <a:rPr sz="3600" spc="-65"/>
              <a:t> </a:t>
            </a:r>
            <a:r>
              <a:rPr sz="3600" spc="-15"/>
              <a:t>P</a:t>
            </a:r>
            <a:r>
              <a:rPr sz="3600" spc="-30"/>
              <a:t>R</a:t>
            </a:r>
            <a:r>
              <a:rPr sz="3600" spc="10"/>
              <a:t>O</a:t>
            </a:r>
            <a:r>
              <a:rPr sz="3600" spc="-15"/>
              <a:t>P</a:t>
            </a:r>
            <a:r>
              <a:rPr sz="3600" spc="10"/>
              <a:t>O</a:t>
            </a:r>
            <a:r>
              <a:rPr sz="3600" spc="25"/>
              <a:t>S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  <a:br>
              <a:rPr sz="3600" lang="en-IN"/>
            </a:br>
            <a:br>
              <a:rPr sz="3600" lang="en-IN"/>
            </a:br>
            <a:r>
              <a:rPr sz="3600" lang="en-IN"/>
              <a:t>                   </a:t>
            </a:r>
            <a:r>
              <a:rPr b="0" sz="2800" lang="en-IN"/>
              <a:t>Conditional formatting - missing </a:t>
            </a:r>
            <a:br>
              <a:rPr b="0" sz="2800" lang="en-IN"/>
            </a:br>
            <a:r>
              <a:rPr b="0" sz="2800" lang="en-IN"/>
              <a:t>                         Pivot tables - summary</a:t>
            </a:r>
            <a:br>
              <a:rPr b="0" sz="2800" lang="en-IN"/>
            </a:br>
            <a:r>
              <a:rPr b="0" sz="2800" lang="en-IN"/>
              <a:t>                         Charts – trend </a:t>
            </a:r>
            <a:br>
              <a:rPr b="0" sz="2800" lang="en-IN"/>
            </a:br>
            <a:r>
              <a:rPr b="0" sz="2800" lang="en-IN"/>
              <a:t>                         Filtering and Formula - performance</a:t>
            </a:r>
            <a:br>
              <a:rPr b="0" sz="2800" lang="en-IN"/>
            </a:br>
            <a:r>
              <a:rPr b="0" sz="2800" lang="en-IN"/>
              <a:t>                         Graph – data visualization  </a:t>
            </a:r>
            <a:br>
              <a:rPr b="0" sz="3600" lang="en-IN"/>
            </a:br>
            <a:br>
              <a:rPr sz="3600" lang="en-IN"/>
            </a:br>
            <a:br>
              <a:rPr sz="3600" lang="en-IN"/>
            </a:br>
            <a:br>
              <a:rPr sz="3600" lang="en-IN"/>
            </a:br>
            <a:br>
              <a:rPr sz="3600" lang="en-IN"/>
            </a:br>
            <a:endParaRPr sz="3600"/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90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753100"/>
          </a:xfrm>
        </p:spPr>
        <p:txBody>
          <a:bodyPr/>
          <a:p>
            <a:r>
              <a:rPr lang="en-IN"/>
              <a:t>Dataset Description</a:t>
            </a:r>
            <a:br>
              <a:rPr lang="en-IN"/>
            </a:br>
            <a:br>
              <a:rPr lang="en-IN"/>
            </a:br>
            <a:r>
              <a:rPr b="0" sz="4000" lang="en-IN"/>
              <a:t> </a:t>
            </a: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Employee = Kaggle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26 – Features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9 -  Features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Employee id – numerical values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Name – text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Employee type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Performance level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Employee rating – numerical values</a:t>
            </a:r>
            <a:br>
              <a:rPr b="0" sz="4000" lang="en-IN">
                <a:latin typeface="+mn-lt"/>
              </a:rPr>
            </a:br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sz="4250" lang="en-US" spc="20"/>
              <a:t>"</a:t>
            </a:r>
            <a:r>
              <a:rPr sz="4250" spc="10"/>
              <a:t>WOW</a:t>
            </a:r>
            <a:r>
              <a:rPr sz="4250" lang="en-US" spc="10"/>
              <a:t>"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28600" y="2019300"/>
            <a:ext cx="8534018" cy="1221741"/>
          </a:xfrm>
          <a:prstGeom prst="rect"/>
          <a:noFill/>
        </p:spPr>
        <p:txBody>
          <a:bodyPr rtlCol="0" wrap="square">
            <a:spAutoFit/>
          </a:bodyPr>
          <a:p>
            <a:pPr algn="l" indent="-457200" marL="457200">
              <a:buFont typeface="Arial" panose="020B0604020202020204" pitchFamily="34" charset="0"/>
              <a:buChar char="•"/>
            </a:pPr>
            <a:r>
              <a:rPr b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=IFS(Z8&gt;=5,”VERY HIGH”,Z8&gt;=4,”HIGH”,Z8&gt;=3,”MED”,TRUE,”LOW”) </a:t>
            </a:r>
          </a:p>
          <a:p>
            <a:endParaRPr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I2202</dc:creator>
  <dcterms:created xsi:type="dcterms:W3CDTF">2024-08-31T16:41:35Z</dcterms:created>
  <dcterms:modified xsi:type="dcterms:W3CDTF">2024-08-31T16:41:35Z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6bb6ef6c840746029d2f70c9fdae991e</vt:lpwstr>
  </property>
</Properties>
</file>