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25" autoAdjust="0"/>
  </p:normalViewPr>
  <p:slideViewPr>
    <p:cSldViewPr snapToGrid="0">
      <p:cViewPr varScale="1">
        <p:scale>
          <a:sx n="67" d="100"/>
          <a:sy n="67" d="100"/>
        </p:scale>
        <p:origin x="12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14414-D177-49B8-AE1F-53E73A3F9ED1}"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F443A-B42E-45B1-A79E-96462E403BF1}" type="slidenum">
              <a:rPr lang="en-US" smtClean="0"/>
              <a:t>‹#›</a:t>
            </a:fld>
            <a:endParaRPr lang="en-US"/>
          </a:p>
        </p:txBody>
      </p:sp>
    </p:spTree>
    <p:extLst>
      <p:ext uri="{BB962C8B-B14F-4D97-AF65-F5344CB8AC3E}">
        <p14:creationId xmlns:p14="http://schemas.microsoft.com/office/powerpoint/2010/main" val="137786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Gwyddion is an open source software written for and by SPM experimentalists. More similar to what you would expect software to be, can look at the code but would never need to. Deals mostly with two dimensional data, able to handle 3d data such as </a:t>
            </a:r>
            <a:r>
              <a:rPr lang="en-US" dirty="0" err="1"/>
              <a:t>dI</a:t>
            </a:r>
            <a:r>
              <a:rPr lang="en-US" dirty="0"/>
              <a:t>/</a:t>
            </a:r>
            <a:r>
              <a:rPr lang="en-US" dirty="0" err="1"/>
              <a:t>dV</a:t>
            </a:r>
            <a:r>
              <a:rPr lang="en-US" dirty="0"/>
              <a:t> but lacks a lot of data analysis processes on 3d data. Gwyddion has python scripting which allows you to use their API to add on functionality as you see fit, both in and out of their software. </a:t>
            </a:r>
          </a:p>
          <a:p>
            <a:endParaRPr lang="en-US" dirty="0"/>
          </a:p>
          <a:p>
            <a:r>
              <a:rPr lang="en-US" dirty="0"/>
              <a:t>Then there is </a:t>
            </a:r>
            <a:r>
              <a:rPr lang="en-US" dirty="0" err="1"/>
              <a:t>Dans</a:t>
            </a:r>
            <a:r>
              <a:rPr lang="en-US" dirty="0"/>
              <a:t> java code. It was his first attempt to learn java, and it shows in the structure of the code. Lots of bugs, which forces you to look at the code a lot which isn’t fun for a couple reasons. Has a lot of specific applications to our research, but difficult to figure out how to use those features. Data structures are a bit convoluted, hard to add on additional code. </a:t>
            </a:r>
          </a:p>
        </p:txBody>
      </p:sp>
      <p:sp>
        <p:nvSpPr>
          <p:cNvPr id="4" name="Slide Number Placeholder 3"/>
          <p:cNvSpPr>
            <a:spLocks noGrp="1"/>
          </p:cNvSpPr>
          <p:nvPr>
            <p:ph type="sldNum" sz="quarter" idx="10"/>
          </p:nvPr>
        </p:nvSpPr>
        <p:spPr/>
        <p:txBody>
          <a:bodyPr/>
          <a:lstStyle/>
          <a:p>
            <a:fld id="{D36F443A-B42E-45B1-A79E-96462E403BF1}" type="slidenum">
              <a:rPr lang="en-US" smtClean="0"/>
              <a:t>2</a:t>
            </a:fld>
            <a:endParaRPr lang="en-US"/>
          </a:p>
        </p:txBody>
      </p:sp>
    </p:spTree>
    <p:extLst>
      <p:ext uri="{BB962C8B-B14F-4D97-AF65-F5344CB8AC3E}">
        <p14:creationId xmlns:p14="http://schemas.microsoft.com/office/powerpoint/2010/main" val="149150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F443A-B42E-45B1-A79E-96462E403BF1}" type="slidenum">
              <a:rPr lang="en-US" smtClean="0"/>
              <a:t>3</a:t>
            </a:fld>
            <a:endParaRPr lang="en-US"/>
          </a:p>
        </p:txBody>
      </p:sp>
    </p:spTree>
    <p:extLst>
      <p:ext uri="{BB962C8B-B14F-4D97-AF65-F5344CB8AC3E}">
        <p14:creationId xmlns:p14="http://schemas.microsoft.com/office/powerpoint/2010/main" val="413988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has a structure in which projects are worked upon and updated. Using a UI can gloss over some of the learning curve of using Git and GitHub. </a:t>
            </a:r>
          </a:p>
        </p:txBody>
      </p:sp>
      <p:sp>
        <p:nvSpPr>
          <p:cNvPr id="4" name="Slide Number Placeholder 3"/>
          <p:cNvSpPr>
            <a:spLocks noGrp="1"/>
          </p:cNvSpPr>
          <p:nvPr>
            <p:ph type="sldNum" sz="quarter" idx="10"/>
          </p:nvPr>
        </p:nvSpPr>
        <p:spPr/>
        <p:txBody>
          <a:bodyPr/>
          <a:lstStyle/>
          <a:p>
            <a:fld id="{D36F443A-B42E-45B1-A79E-96462E403BF1}" type="slidenum">
              <a:rPr lang="en-US" smtClean="0"/>
              <a:t>7</a:t>
            </a:fld>
            <a:endParaRPr lang="en-US"/>
          </a:p>
        </p:txBody>
      </p:sp>
    </p:spTree>
    <p:extLst>
      <p:ext uri="{BB962C8B-B14F-4D97-AF65-F5344CB8AC3E}">
        <p14:creationId xmlns:p14="http://schemas.microsoft.com/office/powerpoint/2010/main" val="339615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A36A-2626-495B-9F44-33C4AB59B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924D4-9250-4245-82A6-422B237CF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C1C51B-6F51-4CDB-9C91-0ADBA07585B3}"/>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87EF3F6B-12B1-44EC-B97A-16AE4DC62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FD5AA-B3AF-41E4-934E-25C7568778E9}"/>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139989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937D-B15D-4A17-8C40-2FE7AE3DC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C1CB0-BBA3-423C-AAD7-E492D36847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4D937-45E9-40B7-BBBA-F613171909F0}"/>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82408EE9-DDB5-45C6-9272-C9EB5E812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A46B1-16B1-4126-889F-471391FE890D}"/>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39662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449FB-CA75-4671-BF33-EE59FEDAE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D8BFB8-180B-4851-B200-709147A7A4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0D7D1-AA14-40D5-AA9B-DA4771040B32}"/>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518AEC25-FF37-4925-B083-A9F8C748D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65EF8-C43D-431B-AC8F-CD7BF644438B}"/>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247995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D7BF-2211-447C-BD0F-3AC93432A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38334-B7AD-403A-936E-56F9DC90F7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07FF8-0F1C-4F75-A165-2831B00B014C}"/>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2F1482D9-28D7-44DF-964D-10DC614A4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1CFCD-28D9-409C-A40A-BBE7461F7D17}"/>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258192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32F9-2BA8-4F3C-B25D-275773D4D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AA141-9F06-49D0-8E1B-C052426DD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78A922-E65A-408B-9F2E-8B0EC4EE4BE0}"/>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FBC6891B-038F-4E24-94C3-38909C367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00FB7-8B77-4084-A90F-F4B3FBEC5303}"/>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215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C6D4-F900-4ABC-82C7-5255F5276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5BD9-F082-40CE-96AC-31B8ECB74D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D7993-DFC3-41BC-8D29-AEDD5A0D7A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F41385-355F-4A07-BB17-1A3B1C816F81}"/>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6" name="Footer Placeholder 5">
            <a:extLst>
              <a:ext uri="{FF2B5EF4-FFF2-40B4-BE49-F238E27FC236}">
                <a16:creationId xmlns:a16="http://schemas.microsoft.com/office/drawing/2014/main" id="{8569E611-AF65-4193-8CB8-4D3ED3D3C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A2E59-A37A-4C82-B797-992BFDE65F7C}"/>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345733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8F19-C69C-450F-BEE3-6B432F322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82FD46-BDFE-466E-B972-E55509F8B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45D5BA-EBA0-474B-A806-759AF7B734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2F1F29-1F54-4FA7-BE23-3ABD787E9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3BFC4E-356F-4B0F-AECA-7CC56B98FC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4A61F-6A5E-40AB-8104-2C7FDAE3B625}"/>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8" name="Footer Placeholder 7">
            <a:extLst>
              <a:ext uri="{FF2B5EF4-FFF2-40B4-BE49-F238E27FC236}">
                <a16:creationId xmlns:a16="http://schemas.microsoft.com/office/drawing/2014/main" id="{2C101934-FB2E-4336-BB90-21BC9F5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D41933-48B3-483D-A2A6-3F1D9261E94D}"/>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393819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24D1-092A-4BD2-B2CA-A780D74F7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0DB6D-7E2A-49BD-A601-E8017812C54E}"/>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4" name="Footer Placeholder 3">
            <a:extLst>
              <a:ext uri="{FF2B5EF4-FFF2-40B4-BE49-F238E27FC236}">
                <a16:creationId xmlns:a16="http://schemas.microsoft.com/office/drawing/2014/main" id="{AF1DB336-9E76-4C49-B3AB-B89D1F1409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6437F-5C82-4875-898C-C225C923DF59}"/>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308422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4B949-7B6C-46D5-BAB7-E44BAA364378}"/>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3" name="Footer Placeholder 2">
            <a:extLst>
              <a:ext uri="{FF2B5EF4-FFF2-40B4-BE49-F238E27FC236}">
                <a16:creationId xmlns:a16="http://schemas.microsoft.com/office/drawing/2014/main" id="{E199373D-5534-49C9-BAC2-F0CB55C93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6537E0-97D1-4DE2-903E-5F7E67270751}"/>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228784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DAEA-D1B5-4B04-AD13-F7DA703FD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348E7-BAC4-4BB6-813C-50A1D7B99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D8C14-5CED-4E67-8662-BEDE07E83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C87E59-DA58-4F38-87E7-38EFB5B01986}"/>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6" name="Footer Placeholder 5">
            <a:extLst>
              <a:ext uri="{FF2B5EF4-FFF2-40B4-BE49-F238E27FC236}">
                <a16:creationId xmlns:a16="http://schemas.microsoft.com/office/drawing/2014/main" id="{3F3646DC-5ECD-4992-B51C-69EF5198E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92817-ECA8-4A2C-885A-C08EDC3F9176}"/>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304679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5F73-8479-4413-9739-111D41B5B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0338D-0C14-461F-B045-2ADBB9D83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34674-E3B0-4131-84A3-3A6E3AC7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C83CC1-5719-4CD2-8D18-0DF871D1D031}"/>
              </a:ext>
            </a:extLst>
          </p:cNvPr>
          <p:cNvSpPr>
            <a:spLocks noGrp="1"/>
          </p:cNvSpPr>
          <p:nvPr>
            <p:ph type="dt" sz="half" idx="10"/>
          </p:nvPr>
        </p:nvSpPr>
        <p:spPr/>
        <p:txBody>
          <a:bodyPr/>
          <a:lstStyle/>
          <a:p>
            <a:fld id="{F3A230EA-3998-4DCA-9A7D-70A97A3FC4E9}" type="datetimeFigureOut">
              <a:rPr lang="en-US" smtClean="0"/>
              <a:t>12/11/2017</a:t>
            </a:fld>
            <a:endParaRPr lang="en-US"/>
          </a:p>
        </p:txBody>
      </p:sp>
      <p:sp>
        <p:nvSpPr>
          <p:cNvPr id="6" name="Footer Placeholder 5">
            <a:extLst>
              <a:ext uri="{FF2B5EF4-FFF2-40B4-BE49-F238E27FC236}">
                <a16:creationId xmlns:a16="http://schemas.microsoft.com/office/drawing/2014/main" id="{62F82D9F-11F2-4C4E-884B-1392FF061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747A7-1924-452C-BE10-5AAA37AEDFBA}"/>
              </a:ext>
            </a:extLst>
          </p:cNvPr>
          <p:cNvSpPr>
            <a:spLocks noGrp="1"/>
          </p:cNvSpPr>
          <p:nvPr>
            <p:ph type="sldNum" sz="quarter" idx="12"/>
          </p:nvPr>
        </p:nvSpPr>
        <p:spPr/>
        <p:txBody>
          <a:bodyPr/>
          <a:lstStyle/>
          <a:p>
            <a:fld id="{E60854D4-0E89-4884-B877-79AC4B528C4B}" type="slidenum">
              <a:rPr lang="en-US" smtClean="0"/>
              <a:t>‹#›</a:t>
            </a:fld>
            <a:endParaRPr lang="en-US"/>
          </a:p>
        </p:txBody>
      </p:sp>
    </p:spTree>
    <p:extLst>
      <p:ext uri="{BB962C8B-B14F-4D97-AF65-F5344CB8AC3E}">
        <p14:creationId xmlns:p14="http://schemas.microsoft.com/office/powerpoint/2010/main" val="46118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70CD2-8167-4DC6-BB78-927AA8EA4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FC5323-40E8-490C-8762-3B3745368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E7C0E-FF3F-4211-8DE4-1AF2A06E5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230EA-3998-4DCA-9A7D-70A97A3FC4E9}" type="datetimeFigureOut">
              <a:rPr lang="en-US" smtClean="0"/>
              <a:t>12/11/2017</a:t>
            </a:fld>
            <a:endParaRPr lang="en-US"/>
          </a:p>
        </p:txBody>
      </p:sp>
      <p:sp>
        <p:nvSpPr>
          <p:cNvPr id="5" name="Footer Placeholder 4">
            <a:extLst>
              <a:ext uri="{FF2B5EF4-FFF2-40B4-BE49-F238E27FC236}">
                <a16:creationId xmlns:a16="http://schemas.microsoft.com/office/drawing/2014/main" id="{12DC027C-7951-4E70-8458-F1FB45F2A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87C9-947F-415E-A3D8-1F498252E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854D4-0E89-4884-B877-79AC4B528C4B}" type="slidenum">
              <a:rPr lang="en-US" smtClean="0"/>
              <a:t>‹#›</a:t>
            </a:fld>
            <a:endParaRPr lang="en-US"/>
          </a:p>
        </p:txBody>
      </p:sp>
    </p:spTree>
    <p:extLst>
      <p:ext uri="{BB962C8B-B14F-4D97-AF65-F5344CB8AC3E}">
        <p14:creationId xmlns:p14="http://schemas.microsoft.com/office/powerpoint/2010/main" val="16609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dhavanlabcod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krabat.com/the-beginners-guide-to-contributing-to-a-github-project/" TargetMode="External"/><Relationship Id="rId2" Type="http://schemas.openxmlformats.org/officeDocument/2006/relationships/hyperlink" Target="https://help.github.com/articles/github-glossary/" TargetMode="External"/><Relationship Id="rId1" Type="http://schemas.openxmlformats.org/officeDocument/2006/relationships/slideLayout" Target="../slideLayouts/slideLayout2.xml"/><Relationship Id="rId6" Type="http://schemas.openxmlformats.org/officeDocument/2006/relationships/hyperlink" Target="https://stackoverflow.com/questions/1408450/why-should-i-use-version-control" TargetMode="External"/><Relationship Id="rId5" Type="http://schemas.openxmlformats.org/officeDocument/2006/relationships/hyperlink" Target="https://try.github.io/levels/1/challenges/1" TargetMode="External"/><Relationship Id="rId4" Type="http://schemas.openxmlformats.org/officeDocument/2006/relationships/hyperlink" Target="https://help.github.com/desktop/guid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join?source=hea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5C22E-D3A3-4822-A0AF-C9E995654B24}"/>
              </a:ext>
            </a:extLst>
          </p:cNvPr>
          <p:cNvSpPr>
            <a:spLocks noGrp="1"/>
          </p:cNvSpPr>
          <p:nvPr>
            <p:ph type="title"/>
          </p:nvPr>
        </p:nvSpPr>
        <p:spPr>
          <a:xfrm>
            <a:off x="838200" y="365125"/>
            <a:ext cx="10515600" cy="1325563"/>
          </a:xfrm>
        </p:spPr>
        <p:txBody>
          <a:bodyPr/>
          <a:lstStyle/>
          <a:p>
            <a:pPr algn="ctr"/>
            <a:r>
              <a:rPr lang="en-US" dirty="0"/>
              <a:t>Lab Software and Version Control</a:t>
            </a:r>
          </a:p>
        </p:txBody>
      </p:sp>
      <p:pic>
        <p:nvPicPr>
          <p:cNvPr id="8" name="Picture 7">
            <a:extLst>
              <a:ext uri="{FF2B5EF4-FFF2-40B4-BE49-F238E27FC236}">
                <a16:creationId xmlns:a16="http://schemas.microsoft.com/office/drawing/2014/main" id="{708023B3-6167-44A1-A015-52FF65510C4D}"/>
              </a:ext>
            </a:extLst>
          </p:cNvPr>
          <p:cNvPicPr>
            <a:picLocks noChangeAspect="1"/>
          </p:cNvPicPr>
          <p:nvPr/>
        </p:nvPicPr>
        <p:blipFill>
          <a:blip r:embed="rId2"/>
          <a:stretch>
            <a:fillRect/>
          </a:stretch>
        </p:blipFill>
        <p:spPr>
          <a:xfrm>
            <a:off x="595604" y="1911851"/>
            <a:ext cx="2959360" cy="2959360"/>
          </a:xfrm>
          <a:prstGeom prst="rect">
            <a:avLst/>
          </a:prstGeom>
        </p:spPr>
      </p:pic>
      <p:pic>
        <p:nvPicPr>
          <p:cNvPr id="9" name="Picture 8">
            <a:extLst>
              <a:ext uri="{FF2B5EF4-FFF2-40B4-BE49-F238E27FC236}">
                <a16:creationId xmlns:a16="http://schemas.microsoft.com/office/drawing/2014/main" id="{D4AF0B81-891F-4357-8B2A-F4476654177F}"/>
              </a:ext>
            </a:extLst>
          </p:cNvPr>
          <p:cNvPicPr>
            <a:picLocks noChangeAspect="1"/>
          </p:cNvPicPr>
          <p:nvPr/>
        </p:nvPicPr>
        <p:blipFill>
          <a:blip r:embed="rId3"/>
          <a:stretch>
            <a:fillRect/>
          </a:stretch>
        </p:blipFill>
        <p:spPr>
          <a:xfrm>
            <a:off x="4839847" y="2453951"/>
            <a:ext cx="2794445" cy="1978090"/>
          </a:xfrm>
          <a:prstGeom prst="rect">
            <a:avLst/>
          </a:prstGeom>
        </p:spPr>
      </p:pic>
      <p:pic>
        <p:nvPicPr>
          <p:cNvPr id="10" name="Picture 9">
            <a:extLst>
              <a:ext uri="{FF2B5EF4-FFF2-40B4-BE49-F238E27FC236}">
                <a16:creationId xmlns:a16="http://schemas.microsoft.com/office/drawing/2014/main" id="{653059D3-A16E-44FE-BCE7-96045406B28C}"/>
              </a:ext>
            </a:extLst>
          </p:cNvPr>
          <p:cNvPicPr>
            <a:picLocks noChangeAspect="1"/>
          </p:cNvPicPr>
          <p:nvPr/>
        </p:nvPicPr>
        <p:blipFill>
          <a:blip r:embed="rId4"/>
          <a:stretch>
            <a:fillRect/>
          </a:stretch>
        </p:blipFill>
        <p:spPr>
          <a:xfrm>
            <a:off x="8591550" y="2614321"/>
            <a:ext cx="2762250" cy="1657350"/>
          </a:xfrm>
          <a:prstGeom prst="rect">
            <a:avLst/>
          </a:prstGeom>
        </p:spPr>
      </p:pic>
      <p:sp>
        <p:nvSpPr>
          <p:cNvPr id="11" name="TextBox 10">
            <a:extLst>
              <a:ext uri="{FF2B5EF4-FFF2-40B4-BE49-F238E27FC236}">
                <a16:creationId xmlns:a16="http://schemas.microsoft.com/office/drawing/2014/main" id="{EC3A962F-43B9-4428-B7A7-3077FACD50F8}"/>
              </a:ext>
            </a:extLst>
          </p:cNvPr>
          <p:cNvSpPr txBox="1"/>
          <p:nvPr/>
        </p:nvSpPr>
        <p:spPr>
          <a:xfrm>
            <a:off x="3391107" y="5794844"/>
            <a:ext cx="5409786" cy="369332"/>
          </a:xfrm>
          <a:prstGeom prst="rect">
            <a:avLst/>
          </a:prstGeom>
          <a:noFill/>
        </p:spPr>
        <p:txBody>
          <a:bodyPr wrap="square" rtlCol="0">
            <a:spAutoFit/>
          </a:bodyPr>
          <a:lstStyle/>
          <a:p>
            <a:pPr algn="ctr"/>
            <a:r>
              <a:rPr lang="en-US" dirty="0"/>
              <a:t>Sean Howard</a:t>
            </a:r>
          </a:p>
        </p:txBody>
      </p:sp>
    </p:spTree>
    <p:extLst>
      <p:ext uri="{BB962C8B-B14F-4D97-AF65-F5344CB8AC3E}">
        <p14:creationId xmlns:p14="http://schemas.microsoft.com/office/powerpoint/2010/main" val="109630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C2B2-69B9-429A-9E61-1D68A77D408B}"/>
              </a:ext>
            </a:extLst>
          </p:cNvPr>
          <p:cNvSpPr>
            <a:spLocks noGrp="1"/>
          </p:cNvSpPr>
          <p:nvPr>
            <p:ph type="title"/>
          </p:nvPr>
        </p:nvSpPr>
        <p:spPr/>
        <p:txBody>
          <a:bodyPr>
            <a:normAutofit/>
          </a:bodyPr>
          <a:lstStyle/>
          <a:p>
            <a:r>
              <a:rPr lang="en-US" sz="3600" dirty="0">
                <a:solidFill>
                  <a:prstClr val="black"/>
                </a:solidFill>
              </a:rPr>
              <a:t>How to Get Code and Contribute</a:t>
            </a:r>
            <a:endParaRPr lang="en-US" sz="3600" dirty="0"/>
          </a:p>
        </p:txBody>
      </p:sp>
      <p:sp>
        <p:nvSpPr>
          <p:cNvPr id="3" name="Content Placeholder 2">
            <a:extLst>
              <a:ext uri="{FF2B5EF4-FFF2-40B4-BE49-F238E27FC236}">
                <a16:creationId xmlns:a16="http://schemas.microsoft.com/office/drawing/2014/main" id="{41EB061E-7E71-4FC4-8F26-7BF8778A4AC6}"/>
              </a:ext>
            </a:extLst>
          </p:cNvPr>
          <p:cNvSpPr>
            <a:spLocks noGrp="1"/>
          </p:cNvSpPr>
          <p:nvPr>
            <p:ph sz="half" idx="1"/>
          </p:nvPr>
        </p:nvSpPr>
        <p:spPr/>
        <p:txBody>
          <a:bodyPr>
            <a:normAutofit/>
          </a:bodyPr>
          <a:lstStyle/>
          <a:p>
            <a:r>
              <a:rPr lang="en-US" sz="2000" dirty="0"/>
              <a:t>After making  a series of </a:t>
            </a:r>
            <a:r>
              <a:rPr lang="en-US" sz="2000" b="1" dirty="0"/>
              <a:t>Commits</a:t>
            </a:r>
            <a:r>
              <a:rPr lang="en-US" sz="2000" dirty="0"/>
              <a:t>, you will want to update the your version of the code online. This is done via a </a:t>
            </a:r>
            <a:r>
              <a:rPr lang="en-US" sz="2000" b="1" dirty="0"/>
              <a:t>Push</a:t>
            </a:r>
            <a:r>
              <a:rPr lang="en-US" sz="2000" dirty="0"/>
              <a:t>. A </a:t>
            </a:r>
            <a:r>
              <a:rPr lang="en-US" sz="2000" b="1" dirty="0"/>
              <a:t>Push</a:t>
            </a:r>
            <a:r>
              <a:rPr lang="en-US" sz="2000" dirty="0"/>
              <a:t> sends your changes to your forked version online</a:t>
            </a:r>
          </a:p>
          <a:p>
            <a:endParaRPr lang="en-US" sz="2000" dirty="0"/>
          </a:p>
          <a:p>
            <a:endParaRPr lang="en-US" sz="2000" dirty="0"/>
          </a:p>
          <a:p>
            <a:endParaRPr lang="en-US" sz="2000" dirty="0"/>
          </a:p>
          <a:p>
            <a:r>
              <a:rPr lang="en-US" sz="2000" dirty="0"/>
              <a:t>Next make a </a:t>
            </a:r>
            <a:r>
              <a:rPr lang="en-US" sz="2000" b="1" dirty="0"/>
              <a:t>Pull Request</a:t>
            </a:r>
            <a:r>
              <a:rPr lang="en-US" sz="2000" dirty="0"/>
              <a:t>. By making a </a:t>
            </a:r>
            <a:r>
              <a:rPr lang="en-US" sz="2000" b="1" dirty="0"/>
              <a:t>Pull Request</a:t>
            </a:r>
            <a:r>
              <a:rPr lang="en-US" sz="2000" dirty="0"/>
              <a:t>, you are asking the official repository to accept the changes you have made. This is done online on GitHub. Sometimes there will be conflict between versions that needs to be resolved first.</a:t>
            </a:r>
          </a:p>
        </p:txBody>
      </p:sp>
      <p:pic>
        <p:nvPicPr>
          <p:cNvPr id="5" name="Picture 4">
            <a:extLst>
              <a:ext uri="{FF2B5EF4-FFF2-40B4-BE49-F238E27FC236}">
                <a16:creationId xmlns:a16="http://schemas.microsoft.com/office/drawing/2014/main" id="{001DDD9D-E1A6-4E4F-B688-BF6E0728A4C7}"/>
              </a:ext>
            </a:extLst>
          </p:cNvPr>
          <p:cNvPicPr>
            <a:picLocks noChangeAspect="1"/>
          </p:cNvPicPr>
          <p:nvPr/>
        </p:nvPicPr>
        <p:blipFill rotWithShape="1">
          <a:blip r:embed="rId2"/>
          <a:srcRect l="7725" t="-66" r="55486" b="50358"/>
          <a:stretch/>
        </p:blipFill>
        <p:spPr>
          <a:xfrm>
            <a:off x="8271544" y="1027907"/>
            <a:ext cx="2676089" cy="2509568"/>
          </a:xfrm>
          <a:prstGeom prst="rect">
            <a:avLst/>
          </a:prstGeom>
        </p:spPr>
      </p:pic>
      <p:pic>
        <p:nvPicPr>
          <p:cNvPr id="6" name="Picture 5">
            <a:extLst>
              <a:ext uri="{FF2B5EF4-FFF2-40B4-BE49-F238E27FC236}">
                <a16:creationId xmlns:a16="http://schemas.microsoft.com/office/drawing/2014/main" id="{91C043D6-1A10-4D79-82A9-2F0F6A6314B3}"/>
              </a:ext>
            </a:extLst>
          </p:cNvPr>
          <p:cNvPicPr>
            <a:picLocks noChangeAspect="1"/>
          </p:cNvPicPr>
          <p:nvPr/>
        </p:nvPicPr>
        <p:blipFill rotWithShape="1">
          <a:blip r:embed="rId3"/>
          <a:srcRect l="23572" t="12915" r="29541" b="37993"/>
          <a:stretch/>
        </p:blipFill>
        <p:spPr>
          <a:xfrm>
            <a:off x="7176575" y="3674378"/>
            <a:ext cx="4866025" cy="2780950"/>
          </a:xfrm>
          <a:prstGeom prst="rect">
            <a:avLst/>
          </a:prstGeom>
        </p:spPr>
      </p:pic>
    </p:spTree>
    <p:extLst>
      <p:ext uri="{BB962C8B-B14F-4D97-AF65-F5344CB8AC3E}">
        <p14:creationId xmlns:p14="http://schemas.microsoft.com/office/powerpoint/2010/main" val="20797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C116-8D4D-483E-B27B-424E2BC22FE2}"/>
              </a:ext>
            </a:extLst>
          </p:cNvPr>
          <p:cNvSpPr>
            <a:spLocks noGrp="1"/>
          </p:cNvSpPr>
          <p:nvPr>
            <p:ph type="title"/>
          </p:nvPr>
        </p:nvSpPr>
        <p:spPr/>
        <p:txBody>
          <a:bodyPr>
            <a:normAutofit/>
          </a:bodyPr>
          <a:lstStyle/>
          <a:p>
            <a:r>
              <a:rPr lang="en-US" sz="3600" dirty="0">
                <a:solidFill>
                  <a:prstClr val="black"/>
                </a:solidFill>
              </a:rPr>
              <a:t>How to Get Code and Contribute</a:t>
            </a:r>
            <a:endParaRPr lang="en-US" sz="3600" dirty="0"/>
          </a:p>
        </p:txBody>
      </p:sp>
      <p:sp>
        <p:nvSpPr>
          <p:cNvPr id="3" name="Content Placeholder 2">
            <a:extLst>
              <a:ext uri="{FF2B5EF4-FFF2-40B4-BE49-F238E27FC236}">
                <a16:creationId xmlns:a16="http://schemas.microsoft.com/office/drawing/2014/main" id="{90E9D99A-A432-4BE9-A3FD-B750E35EAE10}"/>
              </a:ext>
            </a:extLst>
          </p:cNvPr>
          <p:cNvSpPr>
            <a:spLocks noGrp="1"/>
          </p:cNvSpPr>
          <p:nvPr>
            <p:ph sz="half" idx="1"/>
          </p:nvPr>
        </p:nvSpPr>
        <p:spPr/>
        <p:txBody>
          <a:bodyPr>
            <a:normAutofit/>
          </a:bodyPr>
          <a:lstStyle/>
          <a:p>
            <a:r>
              <a:rPr lang="en-US" sz="2000" dirty="0"/>
              <a:t>All that is left is for the lab account to approve the changes. This is done by </a:t>
            </a:r>
            <a:r>
              <a:rPr lang="en-US" sz="2000" b="1" dirty="0"/>
              <a:t>Merging</a:t>
            </a:r>
            <a:r>
              <a:rPr lang="en-US" sz="2000" dirty="0"/>
              <a:t>. </a:t>
            </a:r>
            <a:r>
              <a:rPr lang="en-US" sz="2000" b="1" dirty="0"/>
              <a:t>Merging</a:t>
            </a:r>
            <a:r>
              <a:rPr lang="en-US" sz="2000" dirty="0"/>
              <a:t> takes changes from one branch and applies them to another.</a:t>
            </a:r>
          </a:p>
          <a:p>
            <a:endParaRPr lang="en-US" sz="2000" dirty="0"/>
          </a:p>
          <a:p>
            <a:endParaRPr lang="en-US" sz="2000" dirty="0"/>
          </a:p>
          <a:p>
            <a:r>
              <a:rPr lang="en-US" sz="2000" dirty="0"/>
              <a:t>It is recommended that you </a:t>
            </a:r>
            <a:r>
              <a:rPr lang="en-US" sz="2000" b="1" dirty="0"/>
              <a:t>Merge</a:t>
            </a:r>
            <a:r>
              <a:rPr lang="en-US" sz="2000" dirty="0"/>
              <a:t> your </a:t>
            </a:r>
            <a:r>
              <a:rPr lang="en-US" sz="2000" b="1" dirty="0"/>
              <a:t>Branch</a:t>
            </a:r>
            <a:r>
              <a:rPr lang="en-US" sz="2000" dirty="0"/>
              <a:t> for the fix/feature with your local master </a:t>
            </a:r>
            <a:r>
              <a:rPr lang="en-US" sz="2000" b="1" dirty="0"/>
              <a:t>Branch</a:t>
            </a:r>
            <a:r>
              <a:rPr lang="en-US" sz="2000" dirty="0"/>
              <a:t> and delete the fix/feature </a:t>
            </a:r>
            <a:r>
              <a:rPr lang="en-US" sz="2000" b="1" dirty="0"/>
              <a:t>Branch</a:t>
            </a:r>
            <a:r>
              <a:rPr lang="en-US" sz="2000" dirty="0"/>
              <a:t> once you are done. </a:t>
            </a:r>
          </a:p>
        </p:txBody>
      </p:sp>
      <p:pic>
        <p:nvPicPr>
          <p:cNvPr id="5" name="Picture 4">
            <a:extLst>
              <a:ext uri="{FF2B5EF4-FFF2-40B4-BE49-F238E27FC236}">
                <a16:creationId xmlns:a16="http://schemas.microsoft.com/office/drawing/2014/main" id="{FA1246CC-1EBA-4E55-984A-BED4549FD5C7}"/>
              </a:ext>
            </a:extLst>
          </p:cNvPr>
          <p:cNvPicPr>
            <a:picLocks noChangeAspect="1"/>
          </p:cNvPicPr>
          <p:nvPr/>
        </p:nvPicPr>
        <p:blipFill rotWithShape="1">
          <a:blip r:embed="rId2"/>
          <a:srcRect l="22959" t="21608" r="35734" b="16310"/>
          <a:stretch/>
        </p:blipFill>
        <p:spPr>
          <a:xfrm>
            <a:off x="7263369" y="1140902"/>
            <a:ext cx="4090431" cy="3355598"/>
          </a:xfrm>
          <a:prstGeom prst="rect">
            <a:avLst/>
          </a:prstGeom>
        </p:spPr>
      </p:pic>
    </p:spTree>
    <p:extLst>
      <p:ext uri="{BB962C8B-B14F-4D97-AF65-F5344CB8AC3E}">
        <p14:creationId xmlns:p14="http://schemas.microsoft.com/office/powerpoint/2010/main" val="78330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1113-5420-4E8A-8B7C-068E3A039CB7}"/>
              </a:ext>
            </a:extLst>
          </p:cNvPr>
          <p:cNvSpPr>
            <a:spLocks noGrp="1"/>
          </p:cNvSpPr>
          <p:nvPr>
            <p:ph type="title"/>
          </p:nvPr>
        </p:nvSpPr>
        <p:spPr/>
        <p:txBody>
          <a:bodyPr>
            <a:normAutofit/>
          </a:bodyPr>
          <a:lstStyle/>
          <a:p>
            <a:r>
              <a:rPr lang="en-US" sz="3600" dirty="0"/>
              <a:t>How do I keep my code up to date?</a:t>
            </a:r>
          </a:p>
        </p:txBody>
      </p:sp>
      <p:sp>
        <p:nvSpPr>
          <p:cNvPr id="3" name="Content Placeholder 2">
            <a:extLst>
              <a:ext uri="{FF2B5EF4-FFF2-40B4-BE49-F238E27FC236}">
                <a16:creationId xmlns:a16="http://schemas.microsoft.com/office/drawing/2014/main" id="{2DD0C7E2-2FEC-40C3-B863-267310C5FFA1}"/>
              </a:ext>
            </a:extLst>
          </p:cNvPr>
          <p:cNvSpPr>
            <a:spLocks noGrp="1"/>
          </p:cNvSpPr>
          <p:nvPr>
            <p:ph sz="half" idx="1"/>
          </p:nvPr>
        </p:nvSpPr>
        <p:spPr/>
        <p:txBody>
          <a:bodyPr>
            <a:normAutofit/>
          </a:bodyPr>
          <a:lstStyle/>
          <a:p>
            <a:r>
              <a:rPr lang="en-US" sz="2000" dirty="0"/>
              <a:t>To keep your code up to date with the official version and get changes others have made, you need to</a:t>
            </a:r>
            <a:r>
              <a:rPr lang="en-US" sz="2000" b="1" dirty="0"/>
              <a:t> Merge </a:t>
            </a:r>
            <a:r>
              <a:rPr lang="en-US" sz="2000" dirty="0"/>
              <a:t>your local version with the official version. This can be done via the GitHub desktop. </a:t>
            </a:r>
            <a:r>
              <a:rPr lang="en-US" sz="2000" b="1" dirty="0"/>
              <a:t>Merge </a:t>
            </a:r>
            <a:r>
              <a:rPr lang="en-US" sz="2000" dirty="0"/>
              <a:t>your local </a:t>
            </a:r>
            <a:r>
              <a:rPr lang="en-US" sz="2000" i="1" dirty="0"/>
              <a:t>master </a:t>
            </a:r>
            <a:r>
              <a:rPr lang="en-US" sz="2000" b="1" dirty="0"/>
              <a:t>Branch</a:t>
            </a:r>
            <a:r>
              <a:rPr lang="en-US" sz="2000" dirty="0"/>
              <a:t> with the </a:t>
            </a:r>
            <a:r>
              <a:rPr lang="en-US" sz="2000" i="1" dirty="0"/>
              <a:t>upstream\master </a:t>
            </a:r>
            <a:r>
              <a:rPr lang="en-US" sz="2000" b="1" dirty="0"/>
              <a:t>Branch</a:t>
            </a:r>
            <a:r>
              <a:rPr lang="en-US" sz="2000" dirty="0"/>
              <a:t> and the files on your computer will match those online.</a:t>
            </a:r>
          </a:p>
          <a:p>
            <a:endParaRPr lang="en-US" sz="2000" dirty="0"/>
          </a:p>
          <a:p>
            <a:r>
              <a:rPr lang="en-US" sz="2000" b="1" dirty="0"/>
              <a:t>Upstream</a:t>
            </a:r>
            <a:r>
              <a:rPr lang="en-US" sz="2000" dirty="0"/>
              <a:t> refers to the repository you forked from. The primary branch on the original repository is often referred to as the "upstream", since that is the main place that other changes will come in from.</a:t>
            </a:r>
          </a:p>
        </p:txBody>
      </p:sp>
      <p:pic>
        <p:nvPicPr>
          <p:cNvPr id="5" name="Picture 4">
            <a:extLst>
              <a:ext uri="{FF2B5EF4-FFF2-40B4-BE49-F238E27FC236}">
                <a16:creationId xmlns:a16="http://schemas.microsoft.com/office/drawing/2014/main" id="{639A9A84-E8ED-43C0-8DD2-08FF294C671E}"/>
              </a:ext>
            </a:extLst>
          </p:cNvPr>
          <p:cNvPicPr>
            <a:picLocks noChangeAspect="1"/>
          </p:cNvPicPr>
          <p:nvPr/>
        </p:nvPicPr>
        <p:blipFill rotWithShape="1">
          <a:blip r:embed="rId2"/>
          <a:srcRect l="25627" t="17323" r="25465" b="12315"/>
          <a:stretch/>
        </p:blipFill>
        <p:spPr>
          <a:xfrm>
            <a:off x="7430293" y="1825625"/>
            <a:ext cx="3923507" cy="3917660"/>
          </a:xfrm>
          <a:prstGeom prst="rect">
            <a:avLst/>
          </a:prstGeom>
        </p:spPr>
      </p:pic>
    </p:spTree>
    <p:extLst>
      <p:ext uri="{BB962C8B-B14F-4D97-AF65-F5344CB8AC3E}">
        <p14:creationId xmlns:p14="http://schemas.microsoft.com/office/powerpoint/2010/main" val="72571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10DE-26EE-4EE9-B0E4-904DCE4B629E}"/>
              </a:ext>
            </a:extLst>
          </p:cNvPr>
          <p:cNvSpPr>
            <a:spLocks noGrp="1"/>
          </p:cNvSpPr>
          <p:nvPr>
            <p:ph type="title"/>
          </p:nvPr>
        </p:nvSpPr>
        <p:spPr/>
        <p:txBody>
          <a:bodyPr>
            <a:normAutofit/>
          </a:bodyPr>
          <a:lstStyle/>
          <a:p>
            <a:r>
              <a:rPr lang="en-US" sz="3600" dirty="0"/>
              <a:t>Where Do I Find our Code?</a:t>
            </a:r>
          </a:p>
        </p:txBody>
      </p:sp>
      <p:sp>
        <p:nvSpPr>
          <p:cNvPr id="3" name="Content Placeholder 2">
            <a:extLst>
              <a:ext uri="{FF2B5EF4-FFF2-40B4-BE49-F238E27FC236}">
                <a16:creationId xmlns:a16="http://schemas.microsoft.com/office/drawing/2014/main" id="{02D2682C-CAA1-4136-8A24-B16D2E11A628}"/>
              </a:ext>
            </a:extLst>
          </p:cNvPr>
          <p:cNvSpPr>
            <a:spLocks noGrp="1"/>
          </p:cNvSpPr>
          <p:nvPr>
            <p:ph sz="half" idx="1"/>
          </p:nvPr>
        </p:nvSpPr>
        <p:spPr>
          <a:xfrm>
            <a:off x="838199" y="1825625"/>
            <a:ext cx="10621161" cy="4351338"/>
          </a:xfrm>
        </p:spPr>
        <p:txBody>
          <a:bodyPr>
            <a:normAutofit/>
          </a:bodyPr>
          <a:lstStyle/>
          <a:p>
            <a:r>
              <a:rPr lang="en-US" sz="2000" dirty="0">
                <a:hlinkClick r:id="rId2"/>
              </a:rPr>
              <a:t>https://github.com/Madhavanlabcode</a:t>
            </a:r>
            <a:endParaRPr lang="en-US" sz="2000" dirty="0"/>
          </a:p>
          <a:p>
            <a:endParaRPr lang="en-US" sz="2000" dirty="0"/>
          </a:p>
          <a:p>
            <a:r>
              <a:rPr lang="en-US" sz="2000" dirty="0"/>
              <a:t>I also put in a short tutorial on how to download all the necessary things to use python scripting with Gwyddion. It is in the README of the Gwyddion-Scripts repository.</a:t>
            </a:r>
          </a:p>
          <a:p>
            <a:endParaRPr lang="en-US" sz="2000" dirty="0"/>
          </a:p>
          <a:p>
            <a:r>
              <a:rPr lang="en-US" sz="2000" dirty="0"/>
              <a:t>VC is only successful if people use it, so try to use it! It is also a nice skill to have if you write code in any company/industry or just for self-maintenance  </a:t>
            </a:r>
          </a:p>
          <a:p>
            <a:endParaRPr lang="en-US" sz="2000" dirty="0"/>
          </a:p>
          <a:p>
            <a:r>
              <a:rPr lang="en-US" sz="2000" dirty="0"/>
              <a:t>If anyone needs help with GitHub or Gwyddion, I can help. I am learning how to do all this as well.</a:t>
            </a:r>
          </a:p>
        </p:txBody>
      </p:sp>
    </p:spTree>
    <p:extLst>
      <p:ext uri="{BB962C8B-B14F-4D97-AF65-F5344CB8AC3E}">
        <p14:creationId xmlns:p14="http://schemas.microsoft.com/office/powerpoint/2010/main" val="280830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872D14-3385-4466-9ECF-5E9567CC3C53}"/>
              </a:ext>
            </a:extLst>
          </p:cNvPr>
          <p:cNvSpPr>
            <a:spLocks noGrp="1"/>
          </p:cNvSpPr>
          <p:nvPr>
            <p:ph type="title"/>
          </p:nvPr>
        </p:nvSpPr>
        <p:spPr/>
        <p:txBody>
          <a:bodyPr>
            <a:normAutofit/>
          </a:bodyPr>
          <a:lstStyle/>
          <a:p>
            <a:r>
              <a:rPr lang="en-US" sz="3600" dirty="0"/>
              <a:t>Useful GitHub Tutorials/Info</a:t>
            </a:r>
          </a:p>
        </p:txBody>
      </p:sp>
      <p:sp>
        <p:nvSpPr>
          <p:cNvPr id="6" name="Content Placeholder 5">
            <a:extLst>
              <a:ext uri="{FF2B5EF4-FFF2-40B4-BE49-F238E27FC236}">
                <a16:creationId xmlns:a16="http://schemas.microsoft.com/office/drawing/2014/main" id="{E01AA846-B176-4127-8F64-ECFF0FD413F9}"/>
              </a:ext>
            </a:extLst>
          </p:cNvPr>
          <p:cNvSpPr>
            <a:spLocks noGrp="1"/>
          </p:cNvSpPr>
          <p:nvPr>
            <p:ph idx="1"/>
          </p:nvPr>
        </p:nvSpPr>
        <p:spPr/>
        <p:txBody>
          <a:bodyPr>
            <a:normAutofit/>
          </a:bodyPr>
          <a:lstStyle/>
          <a:p>
            <a:r>
              <a:rPr lang="en-US" sz="2000" dirty="0">
                <a:hlinkClick r:id="rId2"/>
              </a:rPr>
              <a:t>https://help.github.com/articles/github-glossary/</a:t>
            </a:r>
            <a:endParaRPr lang="en-US" sz="2000" dirty="0"/>
          </a:p>
          <a:p>
            <a:r>
              <a:rPr lang="en-US" sz="2000" dirty="0">
                <a:hlinkClick r:id="rId3"/>
              </a:rPr>
              <a:t>https://akrabat.com/the-beginners-guide-to-contributing-to-a-github-project/</a:t>
            </a:r>
            <a:endParaRPr lang="en-US" sz="2000" dirty="0"/>
          </a:p>
          <a:p>
            <a:r>
              <a:rPr lang="en-US" sz="2000" dirty="0">
                <a:hlinkClick r:id="rId4"/>
              </a:rPr>
              <a:t>https://help.github.com/desktop/guides/</a:t>
            </a:r>
            <a:endParaRPr lang="en-US" sz="2000" dirty="0"/>
          </a:p>
          <a:p>
            <a:r>
              <a:rPr lang="en-US" sz="2000" dirty="0">
                <a:hlinkClick r:id="rId5"/>
              </a:rPr>
              <a:t>https://try.github.io/levels/1/challenges/1</a:t>
            </a:r>
            <a:endParaRPr lang="en-US" sz="2000" dirty="0"/>
          </a:p>
          <a:p>
            <a:r>
              <a:rPr lang="en-US" sz="2000" dirty="0">
                <a:hlinkClick r:id="rId6"/>
              </a:rPr>
              <a:t>https://stackoverflow.com/questions/1408450/why-should-i-use-version-control</a:t>
            </a:r>
            <a:endParaRPr lang="en-US" sz="2000" dirty="0"/>
          </a:p>
          <a:p>
            <a:pPr marL="0" indent="0">
              <a:buNone/>
            </a:pPr>
            <a:endParaRPr lang="en-US" sz="2000" dirty="0"/>
          </a:p>
        </p:txBody>
      </p:sp>
    </p:spTree>
    <p:extLst>
      <p:ext uri="{BB962C8B-B14F-4D97-AF65-F5344CB8AC3E}">
        <p14:creationId xmlns:p14="http://schemas.microsoft.com/office/powerpoint/2010/main" val="317204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B7EC09-DEC0-43DE-98BA-9F5F74223CF1}"/>
              </a:ext>
            </a:extLst>
          </p:cNvPr>
          <p:cNvSpPr>
            <a:spLocks noGrp="1"/>
          </p:cNvSpPr>
          <p:nvPr>
            <p:ph type="title"/>
          </p:nvPr>
        </p:nvSpPr>
        <p:spPr/>
        <p:txBody>
          <a:bodyPr>
            <a:normAutofit/>
          </a:bodyPr>
          <a:lstStyle/>
          <a:p>
            <a:r>
              <a:rPr lang="en-US" sz="3600" dirty="0"/>
              <a:t>What Software Do We Use?</a:t>
            </a:r>
          </a:p>
        </p:txBody>
      </p:sp>
      <p:sp>
        <p:nvSpPr>
          <p:cNvPr id="9" name="TextBox 8">
            <a:extLst>
              <a:ext uri="{FF2B5EF4-FFF2-40B4-BE49-F238E27FC236}">
                <a16:creationId xmlns:a16="http://schemas.microsoft.com/office/drawing/2014/main" id="{A914B843-386A-412B-A8AD-18D0AF987D06}"/>
              </a:ext>
            </a:extLst>
          </p:cNvPr>
          <p:cNvSpPr txBox="1"/>
          <p:nvPr/>
        </p:nvSpPr>
        <p:spPr>
          <a:xfrm>
            <a:off x="6353452" y="2276522"/>
            <a:ext cx="4454554" cy="3847207"/>
          </a:xfrm>
          <a:prstGeom prst="rect">
            <a:avLst/>
          </a:prstGeom>
          <a:noFill/>
        </p:spPr>
        <p:txBody>
          <a:bodyPr wrap="square" rtlCol="0">
            <a:spAutoFit/>
          </a:bodyPr>
          <a:lstStyle/>
          <a:p>
            <a:pPr algn="ctr"/>
            <a:r>
              <a:rPr lang="en-US" sz="2800" dirty="0"/>
              <a:t>Dan’s Java Code</a:t>
            </a:r>
          </a:p>
          <a:p>
            <a:pPr algn="ctr"/>
            <a:endParaRPr lang="en-US" dirty="0"/>
          </a:p>
          <a:p>
            <a:pPr marL="285750" indent="-285750">
              <a:buFont typeface="Arial" panose="020B0604020202020204" pitchFamily="34" charset="0"/>
              <a:buChar char="•"/>
            </a:pPr>
            <a:r>
              <a:rPr lang="en-US" dirty="0"/>
              <a:t>Written by Daniel Walkup in Java for our STM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specific to our needs, larger learning curve, has some bugs, hard to add new features, need to know code/java</a:t>
            </a:r>
          </a:p>
          <a:p>
            <a:pPr marL="285750" indent="-285750">
              <a:buFont typeface="Arial" panose="020B0604020202020204" pitchFamily="34" charset="0"/>
              <a:buChar char="•"/>
            </a:pPr>
            <a:endParaRPr lang="en-US" dirty="0"/>
          </a:p>
          <a:p>
            <a:endParaRPr lang="en-US" dirty="0"/>
          </a:p>
          <a:p>
            <a:pPr marL="285750" indent="-285750">
              <a:buFont typeface="Calibri" panose="020F0502020204030204" pitchFamily="34" charset="0"/>
              <a:buChar char="-"/>
            </a:pPr>
            <a:endParaRPr lang="en-US" dirty="0"/>
          </a:p>
          <a:p>
            <a:endParaRPr lang="en-US" dirty="0"/>
          </a:p>
        </p:txBody>
      </p:sp>
      <p:sp>
        <p:nvSpPr>
          <p:cNvPr id="10" name="TextBox 9">
            <a:extLst>
              <a:ext uri="{FF2B5EF4-FFF2-40B4-BE49-F238E27FC236}">
                <a16:creationId xmlns:a16="http://schemas.microsoft.com/office/drawing/2014/main" id="{B9DDFDB6-C702-4B48-8474-E2EA95E967FB}"/>
              </a:ext>
            </a:extLst>
          </p:cNvPr>
          <p:cNvSpPr txBox="1"/>
          <p:nvPr/>
        </p:nvSpPr>
        <p:spPr>
          <a:xfrm>
            <a:off x="1641446" y="2276522"/>
            <a:ext cx="4454554" cy="3293209"/>
          </a:xfrm>
          <a:prstGeom prst="rect">
            <a:avLst/>
          </a:prstGeom>
          <a:noFill/>
        </p:spPr>
        <p:txBody>
          <a:bodyPr wrap="square" rtlCol="0">
            <a:spAutoFit/>
          </a:bodyPr>
          <a:lstStyle/>
          <a:p>
            <a:pPr algn="ctr"/>
            <a:r>
              <a:rPr lang="en-US" sz="2800" dirty="0"/>
              <a:t>Gwyddion</a:t>
            </a:r>
          </a:p>
          <a:p>
            <a:pPr algn="ctr"/>
            <a:endParaRPr lang="en-US" dirty="0"/>
          </a:p>
          <a:p>
            <a:pPr marL="285750" indent="-285750">
              <a:buFont typeface="Arial" panose="020B0604020202020204" pitchFamily="34" charset="0"/>
              <a:buChar char="•"/>
            </a:pPr>
            <a:r>
              <a:rPr lang="en-US" dirty="0"/>
              <a:t>Open source software written for SPM experiment visualization and data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Has lots of nice features, modular with python scripting and API, does not have all the necessary functionality for our group now</a:t>
            </a:r>
          </a:p>
          <a:p>
            <a:endParaRPr lang="en-US" dirty="0"/>
          </a:p>
        </p:txBody>
      </p:sp>
    </p:spTree>
    <p:extLst>
      <p:ext uri="{BB962C8B-B14F-4D97-AF65-F5344CB8AC3E}">
        <p14:creationId xmlns:p14="http://schemas.microsoft.com/office/powerpoint/2010/main" val="74068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D18C-A2F6-4A8D-93EB-171C6C104E15}"/>
              </a:ext>
            </a:extLst>
          </p:cNvPr>
          <p:cNvSpPr>
            <a:spLocks noGrp="1"/>
          </p:cNvSpPr>
          <p:nvPr>
            <p:ph type="title"/>
          </p:nvPr>
        </p:nvSpPr>
        <p:spPr/>
        <p:txBody>
          <a:bodyPr>
            <a:normAutofit/>
          </a:bodyPr>
          <a:lstStyle/>
          <a:p>
            <a:r>
              <a:rPr lang="en-US" sz="3600" dirty="0"/>
              <a:t>Which Software Should We Use?</a:t>
            </a:r>
          </a:p>
        </p:txBody>
      </p:sp>
      <p:sp>
        <p:nvSpPr>
          <p:cNvPr id="3" name="Content Placeholder 2">
            <a:extLst>
              <a:ext uri="{FF2B5EF4-FFF2-40B4-BE49-F238E27FC236}">
                <a16:creationId xmlns:a16="http://schemas.microsoft.com/office/drawing/2014/main" id="{08BC000A-6B65-4EAA-9D47-6C9F33EE9BD5}"/>
              </a:ext>
            </a:extLst>
          </p:cNvPr>
          <p:cNvSpPr>
            <a:spLocks noGrp="1"/>
          </p:cNvSpPr>
          <p:nvPr>
            <p:ph sz="half" idx="1"/>
          </p:nvPr>
        </p:nvSpPr>
        <p:spPr/>
        <p:txBody>
          <a:bodyPr>
            <a:normAutofit/>
          </a:bodyPr>
          <a:lstStyle/>
          <a:p>
            <a:pPr marL="0" indent="0" algn="ctr">
              <a:buNone/>
            </a:pPr>
            <a:r>
              <a:rPr lang="en-US" sz="2000" dirty="0"/>
              <a:t>The One that Gets the Job Done!</a:t>
            </a:r>
          </a:p>
          <a:p>
            <a:pPr marL="0" indent="0">
              <a:buNone/>
            </a:pPr>
            <a:endParaRPr lang="en-US" sz="2000" dirty="0"/>
          </a:p>
          <a:p>
            <a:r>
              <a:rPr lang="en-US" sz="2000" dirty="0"/>
              <a:t>But in either case we need to add on features or fix bugs.</a:t>
            </a:r>
          </a:p>
          <a:p>
            <a:endParaRPr lang="en-US" sz="2000" dirty="0"/>
          </a:p>
          <a:p>
            <a:r>
              <a:rPr lang="en-US" sz="2000" dirty="0"/>
              <a:t>If one person improves the code, we would like improvements to be distributed to everyone.</a:t>
            </a:r>
          </a:p>
          <a:p>
            <a:endParaRPr lang="en-US" sz="2000" dirty="0"/>
          </a:p>
          <a:p>
            <a:r>
              <a:rPr lang="en-US" sz="2000" dirty="0"/>
              <a:t>Impractical to keep on server and delete and download constantly. Several version of Java out there and many little specific programs .</a:t>
            </a:r>
          </a:p>
        </p:txBody>
      </p:sp>
      <p:sp>
        <p:nvSpPr>
          <p:cNvPr id="4" name="Content Placeholder 3">
            <a:extLst>
              <a:ext uri="{FF2B5EF4-FFF2-40B4-BE49-F238E27FC236}">
                <a16:creationId xmlns:a16="http://schemas.microsoft.com/office/drawing/2014/main" id="{FB68E8F2-2FC7-4ECA-A393-1B68C9EB03FE}"/>
              </a:ext>
            </a:extLst>
          </p:cNvPr>
          <p:cNvSpPr>
            <a:spLocks noGrp="1"/>
          </p:cNvSpPr>
          <p:nvPr>
            <p:ph sz="half" idx="2"/>
          </p:nvPr>
        </p:nvSpPr>
        <p:spPr>
          <a:xfrm>
            <a:off x="6172200" y="1825625"/>
            <a:ext cx="5181600" cy="4351338"/>
          </a:xfrm>
        </p:spPr>
        <p:txBody>
          <a:bodyPr>
            <a:normAutofit/>
          </a:bodyPr>
          <a:lstStyle/>
          <a:p>
            <a:pPr marL="0" indent="0" algn="ctr">
              <a:buNone/>
            </a:pPr>
            <a:r>
              <a:rPr lang="en-US" sz="2000" dirty="0"/>
              <a:t>How to Improve Code as a Group</a:t>
            </a:r>
          </a:p>
          <a:p>
            <a:pPr marL="0" indent="0" algn="ctr">
              <a:buNone/>
            </a:pPr>
            <a:endParaRPr lang="en-US" sz="2000" dirty="0"/>
          </a:p>
          <a:p>
            <a:r>
              <a:rPr lang="en-US" sz="2000" dirty="0"/>
              <a:t>Use Version Control!</a:t>
            </a:r>
          </a:p>
          <a:p>
            <a:endParaRPr lang="en-US" sz="2000" dirty="0"/>
          </a:p>
          <a:p>
            <a:endParaRPr lang="en-US" sz="2000" dirty="0"/>
          </a:p>
          <a:p>
            <a:r>
              <a:rPr lang="en-US" sz="2000" dirty="0"/>
              <a:t>Version Control allows for the management of changes and versions of a code base.</a:t>
            </a:r>
          </a:p>
          <a:p>
            <a:endParaRPr lang="en-US" sz="2000" dirty="0"/>
          </a:p>
          <a:p>
            <a:r>
              <a:rPr lang="en-US" sz="2000" dirty="0"/>
              <a:t>GitHub is a Version Control website based on Git, a VC system .</a:t>
            </a:r>
          </a:p>
          <a:p>
            <a:endParaRPr lang="en-US" sz="2000" dirty="0"/>
          </a:p>
          <a:p>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22075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D25F32-3390-486A-8AD4-E69B45DC78EA}"/>
              </a:ext>
            </a:extLst>
          </p:cNvPr>
          <p:cNvSpPr>
            <a:spLocks noGrp="1"/>
          </p:cNvSpPr>
          <p:nvPr>
            <p:ph type="title"/>
          </p:nvPr>
        </p:nvSpPr>
        <p:spPr/>
        <p:txBody>
          <a:bodyPr>
            <a:normAutofit/>
          </a:bodyPr>
          <a:lstStyle/>
          <a:p>
            <a:r>
              <a:rPr lang="en-US" sz="3600" dirty="0"/>
              <a:t>Starting to Use VC and GitHub</a:t>
            </a:r>
          </a:p>
        </p:txBody>
      </p:sp>
      <p:sp>
        <p:nvSpPr>
          <p:cNvPr id="9" name="Content Placeholder 8">
            <a:extLst>
              <a:ext uri="{FF2B5EF4-FFF2-40B4-BE49-F238E27FC236}">
                <a16:creationId xmlns:a16="http://schemas.microsoft.com/office/drawing/2014/main" id="{35E2345A-AADF-450E-904F-40AEA1BAF0AD}"/>
              </a:ext>
            </a:extLst>
          </p:cNvPr>
          <p:cNvSpPr>
            <a:spLocks noGrp="1"/>
          </p:cNvSpPr>
          <p:nvPr>
            <p:ph sz="half" idx="1"/>
          </p:nvPr>
        </p:nvSpPr>
        <p:spPr/>
        <p:txBody>
          <a:bodyPr>
            <a:normAutofit/>
          </a:bodyPr>
          <a:lstStyle/>
          <a:p>
            <a:r>
              <a:rPr lang="en-US" sz="1800" dirty="0"/>
              <a:t>Lab GitHub account that hosts Gwyddion scripts and Java Code</a:t>
            </a:r>
          </a:p>
          <a:p>
            <a:endParaRPr lang="en-US" sz="1800" dirty="0"/>
          </a:p>
          <a:p>
            <a:r>
              <a:rPr lang="en-US" sz="1800" dirty="0"/>
              <a:t>Account is public (private accounts cost money), but changes to code must be approved by the lab account.</a:t>
            </a:r>
          </a:p>
          <a:p>
            <a:endParaRPr lang="en-US" sz="1800" dirty="0"/>
          </a:p>
          <a:p>
            <a:r>
              <a:rPr lang="en-US" sz="1800" dirty="0"/>
              <a:t>Anyone can contribute to the project, all they need is a GitHub account.</a:t>
            </a:r>
          </a:p>
          <a:p>
            <a:endParaRPr lang="en-US" sz="1800" dirty="0"/>
          </a:p>
          <a:p>
            <a:r>
              <a:rPr lang="en-US" sz="1800" dirty="0"/>
              <a:t>Small learning curve with Git nomenclature, but all can be done in a GUI. No command line necessary.</a:t>
            </a:r>
          </a:p>
        </p:txBody>
      </p:sp>
      <p:pic>
        <p:nvPicPr>
          <p:cNvPr id="11" name="Picture 10">
            <a:extLst>
              <a:ext uri="{FF2B5EF4-FFF2-40B4-BE49-F238E27FC236}">
                <a16:creationId xmlns:a16="http://schemas.microsoft.com/office/drawing/2014/main" id="{6DCD3CC9-FC02-493F-B388-214C07426E5C}"/>
              </a:ext>
            </a:extLst>
          </p:cNvPr>
          <p:cNvPicPr>
            <a:picLocks noChangeAspect="1"/>
          </p:cNvPicPr>
          <p:nvPr/>
        </p:nvPicPr>
        <p:blipFill rotWithShape="1">
          <a:blip r:embed="rId2"/>
          <a:srcRect l="22653" t="12635" r="23624" b="41017"/>
          <a:stretch/>
        </p:blipFill>
        <p:spPr>
          <a:xfrm>
            <a:off x="6296350" y="1825625"/>
            <a:ext cx="5263679" cy="2478640"/>
          </a:xfrm>
          <a:prstGeom prst="rect">
            <a:avLst/>
          </a:prstGeom>
        </p:spPr>
      </p:pic>
    </p:spTree>
    <p:extLst>
      <p:ext uri="{BB962C8B-B14F-4D97-AF65-F5344CB8AC3E}">
        <p14:creationId xmlns:p14="http://schemas.microsoft.com/office/powerpoint/2010/main" val="415825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9AF2-03E1-402C-BA98-DF9CDF2C24BE}"/>
              </a:ext>
            </a:extLst>
          </p:cNvPr>
          <p:cNvSpPr>
            <a:spLocks noGrp="1"/>
          </p:cNvSpPr>
          <p:nvPr>
            <p:ph type="title"/>
          </p:nvPr>
        </p:nvSpPr>
        <p:spPr/>
        <p:txBody>
          <a:bodyPr>
            <a:normAutofit/>
          </a:bodyPr>
          <a:lstStyle/>
          <a:p>
            <a:r>
              <a:rPr lang="en-US" sz="3600" dirty="0"/>
              <a:t>Getting GitHub</a:t>
            </a:r>
          </a:p>
        </p:txBody>
      </p:sp>
      <p:sp>
        <p:nvSpPr>
          <p:cNvPr id="5" name="Content Placeholder 4">
            <a:extLst>
              <a:ext uri="{FF2B5EF4-FFF2-40B4-BE49-F238E27FC236}">
                <a16:creationId xmlns:a16="http://schemas.microsoft.com/office/drawing/2014/main" id="{AD108487-4983-450E-AA32-3786222D5547}"/>
              </a:ext>
            </a:extLst>
          </p:cNvPr>
          <p:cNvSpPr>
            <a:spLocks noGrp="1"/>
          </p:cNvSpPr>
          <p:nvPr>
            <p:ph idx="1"/>
          </p:nvPr>
        </p:nvSpPr>
        <p:spPr>
          <a:xfrm>
            <a:off x="838200" y="1825625"/>
            <a:ext cx="10515600" cy="582015"/>
          </a:xfrm>
        </p:spPr>
        <p:txBody>
          <a:bodyPr>
            <a:normAutofit/>
          </a:bodyPr>
          <a:lstStyle/>
          <a:p>
            <a:pPr marL="0" indent="0">
              <a:buNone/>
            </a:pPr>
            <a:r>
              <a:rPr lang="en-US" sz="2000" dirty="0"/>
              <a:t>Go to </a:t>
            </a:r>
            <a:r>
              <a:rPr lang="en-US" sz="2000" dirty="0">
                <a:hlinkClick r:id="rId2"/>
              </a:rPr>
              <a:t>GitHub’s sign up page</a:t>
            </a:r>
            <a:r>
              <a:rPr lang="en-US" sz="2000" dirty="0"/>
              <a:t> and fill out the details. Easy!</a:t>
            </a:r>
          </a:p>
        </p:txBody>
      </p:sp>
      <p:pic>
        <p:nvPicPr>
          <p:cNvPr id="7" name="Picture 6">
            <a:extLst>
              <a:ext uri="{FF2B5EF4-FFF2-40B4-BE49-F238E27FC236}">
                <a16:creationId xmlns:a16="http://schemas.microsoft.com/office/drawing/2014/main" id="{E57886CC-6073-48E5-8359-DA089F0ABEAD}"/>
              </a:ext>
            </a:extLst>
          </p:cNvPr>
          <p:cNvPicPr>
            <a:picLocks noChangeAspect="1"/>
          </p:cNvPicPr>
          <p:nvPr/>
        </p:nvPicPr>
        <p:blipFill rotWithShape="1">
          <a:blip r:embed="rId3"/>
          <a:srcRect l="30077" t="18522" r="29541" b="11395"/>
          <a:stretch/>
        </p:blipFill>
        <p:spPr>
          <a:xfrm>
            <a:off x="4086837" y="2542577"/>
            <a:ext cx="4018326" cy="3806492"/>
          </a:xfrm>
          <a:prstGeom prst="rect">
            <a:avLst/>
          </a:prstGeom>
        </p:spPr>
      </p:pic>
    </p:spTree>
    <p:extLst>
      <p:ext uri="{BB962C8B-B14F-4D97-AF65-F5344CB8AC3E}">
        <p14:creationId xmlns:p14="http://schemas.microsoft.com/office/powerpoint/2010/main" val="199913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1131-EB48-42B7-A8C8-C8C306D8129F}"/>
              </a:ext>
            </a:extLst>
          </p:cNvPr>
          <p:cNvSpPr>
            <a:spLocks noGrp="1"/>
          </p:cNvSpPr>
          <p:nvPr>
            <p:ph type="title"/>
          </p:nvPr>
        </p:nvSpPr>
        <p:spPr/>
        <p:txBody>
          <a:bodyPr>
            <a:normAutofit/>
          </a:bodyPr>
          <a:lstStyle/>
          <a:p>
            <a:r>
              <a:rPr lang="en-US" sz="3600" dirty="0"/>
              <a:t>GitHub Desktop</a:t>
            </a:r>
          </a:p>
        </p:txBody>
      </p:sp>
      <p:sp>
        <p:nvSpPr>
          <p:cNvPr id="3" name="Content Placeholder 2">
            <a:extLst>
              <a:ext uri="{FF2B5EF4-FFF2-40B4-BE49-F238E27FC236}">
                <a16:creationId xmlns:a16="http://schemas.microsoft.com/office/drawing/2014/main" id="{8142046B-91DD-45A5-96F5-18499E2DE2E7}"/>
              </a:ext>
            </a:extLst>
          </p:cNvPr>
          <p:cNvSpPr>
            <a:spLocks noGrp="1"/>
          </p:cNvSpPr>
          <p:nvPr>
            <p:ph idx="1"/>
          </p:nvPr>
        </p:nvSpPr>
        <p:spPr>
          <a:xfrm>
            <a:off x="838200" y="1825625"/>
            <a:ext cx="10515600" cy="489736"/>
          </a:xfrm>
        </p:spPr>
        <p:txBody>
          <a:bodyPr>
            <a:noAutofit/>
          </a:bodyPr>
          <a:lstStyle/>
          <a:p>
            <a:pPr marL="0" indent="0">
              <a:buNone/>
            </a:pPr>
            <a:r>
              <a:rPr lang="en-US" sz="2000" dirty="0"/>
              <a:t>If you want a nice user interface, download </a:t>
            </a:r>
            <a:r>
              <a:rPr lang="en-US" sz="2000" dirty="0">
                <a:hlinkClick r:id="rId2"/>
              </a:rPr>
              <a:t>GitHub's desktop app</a:t>
            </a:r>
            <a:r>
              <a:rPr lang="en-US" sz="2000" dirty="0"/>
              <a:t>. Otherwise, download Git and use the command line</a:t>
            </a:r>
          </a:p>
        </p:txBody>
      </p:sp>
      <p:pic>
        <p:nvPicPr>
          <p:cNvPr id="4" name="Picture 3">
            <a:extLst>
              <a:ext uri="{FF2B5EF4-FFF2-40B4-BE49-F238E27FC236}">
                <a16:creationId xmlns:a16="http://schemas.microsoft.com/office/drawing/2014/main" id="{DE97FBF5-2DD5-4CB6-8231-07B44DFE6334}"/>
              </a:ext>
            </a:extLst>
          </p:cNvPr>
          <p:cNvPicPr>
            <a:picLocks noChangeAspect="1"/>
          </p:cNvPicPr>
          <p:nvPr/>
        </p:nvPicPr>
        <p:blipFill rotWithShape="1">
          <a:blip r:embed="rId3"/>
          <a:srcRect l="23419" t="12088" r="23555" b="29168"/>
          <a:stretch/>
        </p:blipFill>
        <p:spPr>
          <a:xfrm>
            <a:off x="2783599" y="2588005"/>
            <a:ext cx="6465003" cy="3909270"/>
          </a:xfrm>
          <a:prstGeom prst="rect">
            <a:avLst/>
          </a:prstGeom>
        </p:spPr>
      </p:pic>
    </p:spTree>
    <p:extLst>
      <p:ext uri="{BB962C8B-B14F-4D97-AF65-F5344CB8AC3E}">
        <p14:creationId xmlns:p14="http://schemas.microsoft.com/office/powerpoint/2010/main" val="70416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1592-B117-4B2B-8D8E-C0295EE9231C}"/>
              </a:ext>
            </a:extLst>
          </p:cNvPr>
          <p:cNvSpPr>
            <a:spLocks noGrp="1"/>
          </p:cNvSpPr>
          <p:nvPr>
            <p:ph type="title"/>
          </p:nvPr>
        </p:nvSpPr>
        <p:spPr/>
        <p:txBody>
          <a:bodyPr>
            <a:normAutofit/>
          </a:bodyPr>
          <a:lstStyle/>
          <a:p>
            <a:r>
              <a:rPr lang="en-US" sz="3600" dirty="0"/>
              <a:t>How to Get Code and Contribute</a:t>
            </a:r>
          </a:p>
        </p:txBody>
      </p:sp>
      <p:sp>
        <p:nvSpPr>
          <p:cNvPr id="3" name="Content Placeholder 2">
            <a:extLst>
              <a:ext uri="{FF2B5EF4-FFF2-40B4-BE49-F238E27FC236}">
                <a16:creationId xmlns:a16="http://schemas.microsoft.com/office/drawing/2014/main" id="{FADC05BD-0CE4-404B-B969-7CF21A3CCD63}"/>
              </a:ext>
            </a:extLst>
          </p:cNvPr>
          <p:cNvSpPr>
            <a:spLocks noGrp="1"/>
          </p:cNvSpPr>
          <p:nvPr>
            <p:ph sz="half" idx="1"/>
          </p:nvPr>
        </p:nvSpPr>
        <p:spPr/>
        <p:txBody>
          <a:bodyPr>
            <a:normAutofit/>
          </a:bodyPr>
          <a:lstStyle/>
          <a:p>
            <a:r>
              <a:rPr lang="en-US" sz="2000" dirty="0"/>
              <a:t>Projects are stored in </a:t>
            </a:r>
            <a:r>
              <a:rPr lang="en-US" sz="2000" b="1" dirty="0"/>
              <a:t>Repositories</a:t>
            </a:r>
            <a:r>
              <a:rPr lang="en-US" sz="2000" dirty="0"/>
              <a:t>, which are digital folders on GitHub which store all the files and changes.</a:t>
            </a:r>
          </a:p>
          <a:p>
            <a:endParaRPr lang="en-US" sz="2000" dirty="0"/>
          </a:p>
          <a:p>
            <a:endParaRPr lang="en-US" sz="2000" dirty="0"/>
          </a:p>
          <a:p>
            <a:endParaRPr lang="en-US" sz="2000" dirty="0"/>
          </a:p>
          <a:p>
            <a:endParaRPr lang="en-US" sz="2000" dirty="0"/>
          </a:p>
          <a:p>
            <a:pPr marL="0" indent="0">
              <a:buNone/>
            </a:pPr>
            <a:endParaRPr lang="en-US" sz="2000" dirty="0"/>
          </a:p>
          <a:p>
            <a:r>
              <a:rPr lang="en-US" sz="2000" dirty="0"/>
              <a:t>To contribute to a project, go to the project’s page and </a:t>
            </a:r>
            <a:r>
              <a:rPr lang="en-US" sz="2000" b="1" dirty="0"/>
              <a:t>Fork</a:t>
            </a:r>
            <a:r>
              <a:rPr lang="en-US" sz="2000" dirty="0"/>
              <a:t> it. </a:t>
            </a:r>
            <a:r>
              <a:rPr lang="en-US" sz="2000" b="1" dirty="0"/>
              <a:t>Forking</a:t>
            </a:r>
            <a:r>
              <a:rPr lang="en-US" sz="2000" dirty="0"/>
              <a:t> a project creates a personal copy of the project on your account.</a:t>
            </a:r>
          </a:p>
          <a:p>
            <a:pPr marL="457200" lvl="1" indent="0">
              <a:buNone/>
            </a:pPr>
            <a:endParaRPr lang="en-US" sz="1600" dirty="0"/>
          </a:p>
        </p:txBody>
      </p:sp>
      <p:pic>
        <p:nvPicPr>
          <p:cNvPr id="5" name="Picture 4">
            <a:extLst>
              <a:ext uri="{FF2B5EF4-FFF2-40B4-BE49-F238E27FC236}">
                <a16:creationId xmlns:a16="http://schemas.microsoft.com/office/drawing/2014/main" id="{00C01BA0-32D3-44EB-8728-2416C5D127FE}"/>
              </a:ext>
            </a:extLst>
          </p:cNvPr>
          <p:cNvPicPr>
            <a:picLocks noChangeAspect="1"/>
          </p:cNvPicPr>
          <p:nvPr/>
        </p:nvPicPr>
        <p:blipFill rotWithShape="1">
          <a:blip r:embed="rId3"/>
          <a:srcRect l="23878" t="17121" r="22798" b="43161"/>
          <a:stretch/>
        </p:blipFill>
        <p:spPr>
          <a:xfrm>
            <a:off x="6188155" y="1426129"/>
            <a:ext cx="5172401" cy="2102864"/>
          </a:xfrm>
          <a:prstGeom prst="rect">
            <a:avLst/>
          </a:prstGeom>
        </p:spPr>
      </p:pic>
      <p:pic>
        <p:nvPicPr>
          <p:cNvPr id="6" name="Picture 5">
            <a:extLst>
              <a:ext uri="{FF2B5EF4-FFF2-40B4-BE49-F238E27FC236}">
                <a16:creationId xmlns:a16="http://schemas.microsoft.com/office/drawing/2014/main" id="{AEA5EE39-26C4-4966-A7F9-953AA3A94263}"/>
              </a:ext>
            </a:extLst>
          </p:cNvPr>
          <p:cNvPicPr>
            <a:picLocks noChangeAspect="1"/>
          </p:cNvPicPr>
          <p:nvPr/>
        </p:nvPicPr>
        <p:blipFill rotWithShape="1">
          <a:blip r:embed="rId4"/>
          <a:srcRect l="23035" t="16560" r="24174" b="74094"/>
          <a:stretch/>
        </p:blipFill>
        <p:spPr>
          <a:xfrm>
            <a:off x="6188155" y="4815282"/>
            <a:ext cx="5522877" cy="533720"/>
          </a:xfrm>
          <a:prstGeom prst="rect">
            <a:avLst/>
          </a:prstGeom>
        </p:spPr>
      </p:pic>
    </p:spTree>
    <p:extLst>
      <p:ext uri="{BB962C8B-B14F-4D97-AF65-F5344CB8AC3E}">
        <p14:creationId xmlns:p14="http://schemas.microsoft.com/office/powerpoint/2010/main" val="371600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ED27-7190-43A8-90B0-263F6829F409}"/>
              </a:ext>
            </a:extLst>
          </p:cNvPr>
          <p:cNvSpPr>
            <a:spLocks noGrp="1"/>
          </p:cNvSpPr>
          <p:nvPr>
            <p:ph type="title"/>
          </p:nvPr>
        </p:nvSpPr>
        <p:spPr/>
        <p:txBody>
          <a:bodyPr>
            <a:normAutofit/>
          </a:bodyPr>
          <a:lstStyle/>
          <a:p>
            <a:r>
              <a:rPr lang="en-US" sz="3600" dirty="0"/>
              <a:t>How to Get Code and Contribute</a:t>
            </a:r>
          </a:p>
        </p:txBody>
      </p:sp>
      <p:sp>
        <p:nvSpPr>
          <p:cNvPr id="3" name="Content Placeholder 2">
            <a:extLst>
              <a:ext uri="{FF2B5EF4-FFF2-40B4-BE49-F238E27FC236}">
                <a16:creationId xmlns:a16="http://schemas.microsoft.com/office/drawing/2014/main" id="{46D13D4D-B85F-478C-AA24-17F2AF19E846}"/>
              </a:ext>
            </a:extLst>
          </p:cNvPr>
          <p:cNvSpPr>
            <a:spLocks noGrp="1"/>
          </p:cNvSpPr>
          <p:nvPr>
            <p:ph sz="half" idx="1"/>
          </p:nvPr>
        </p:nvSpPr>
        <p:spPr/>
        <p:txBody>
          <a:bodyPr>
            <a:normAutofit/>
          </a:bodyPr>
          <a:lstStyle/>
          <a:p>
            <a:r>
              <a:rPr lang="en-US" sz="2000" dirty="0"/>
              <a:t>After </a:t>
            </a:r>
            <a:r>
              <a:rPr lang="en-US" sz="2000" b="1" dirty="0"/>
              <a:t>Forking</a:t>
            </a:r>
            <a:r>
              <a:rPr lang="en-US" sz="2000" dirty="0"/>
              <a:t> a project, you can </a:t>
            </a:r>
            <a:r>
              <a:rPr lang="en-US" sz="2000" b="1" dirty="0"/>
              <a:t>Clone</a:t>
            </a:r>
            <a:r>
              <a:rPr lang="en-US" sz="2000" dirty="0"/>
              <a:t> the project. </a:t>
            </a:r>
            <a:r>
              <a:rPr lang="en-US" sz="2000" b="1" dirty="0"/>
              <a:t>Cloning</a:t>
            </a:r>
            <a:r>
              <a:rPr lang="en-US" sz="2000" dirty="0"/>
              <a:t> the project allows you create a copy of the project on your computer.</a:t>
            </a:r>
          </a:p>
          <a:p>
            <a:endParaRPr lang="en-US" sz="2000" dirty="0"/>
          </a:p>
          <a:p>
            <a:endParaRPr lang="en-US" sz="2000" dirty="0"/>
          </a:p>
          <a:p>
            <a:pPr marL="0" indent="0">
              <a:buNone/>
            </a:pPr>
            <a:endParaRPr lang="en-US" sz="2000" dirty="0"/>
          </a:p>
          <a:p>
            <a:endParaRPr lang="en-US" sz="2000" dirty="0"/>
          </a:p>
          <a:p>
            <a:r>
              <a:rPr lang="en-US" sz="2000" dirty="0"/>
              <a:t>If using GitHub Desktop, you can copy the HTTPS and specify which directory on your computer you would like to download the project.</a:t>
            </a:r>
          </a:p>
        </p:txBody>
      </p:sp>
      <p:pic>
        <p:nvPicPr>
          <p:cNvPr id="5" name="Picture 4">
            <a:extLst>
              <a:ext uri="{FF2B5EF4-FFF2-40B4-BE49-F238E27FC236}">
                <a16:creationId xmlns:a16="http://schemas.microsoft.com/office/drawing/2014/main" id="{59A52121-EA2E-4E14-A22B-D733609CE639}"/>
              </a:ext>
            </a:extLst>
          </p:cNvPr>
          <p:cNvPicPr>
            <a:picLocks noChangeAspect="1"/>
          </p:cNvPicPr>
          <p:nvPr/>
        </p:nvPicPr>
        <p:blipFill rotWithShape="1">
          <a:blip r:embed="rId2"/>
          <a:srcRect l="55944" t="16981" r="22867" b="41648"/>
          <a:stretch/>
        </p:blipFill>
        <p:spPr>
          <a:xfrm>
            <a:off x="8482493" y="1140902"/>
            <a:ext cx="2196692" cy="2341033"/>
          </a:xfrm>
          <a:prstGeom prst="rect">
            <a:avLst/>
          </a:prstGeom>
        </p:spPr>
      </p:pic>
      <p:pic>
        <p:nvPicPr>
          <p:cNvPr id="6" name="Picture 5">
            <a:extLst>
              <a:ext uri="{FF2B5EF4-FFF2-40B4-BE49-F238E27FC236}">
                <a16:creationId xmlns:a16="http://schemas.microsoft.com/office/drawing/2014/main" id="{C42BEC6F-5EA4-486D-AAC4-4A4022883750}"/>
              </a:ext>
            </a:extLst>
          </p:cNvPr>
          <p:cNvPicPr>
            <a:picLocks noChangeAspect="1"/>
          </p:cNvPicPr>
          <p:nvPr/>
        </p:nvPicPr>
        <p:blipFill rotWithShape="1">
          <a:blip r:embed="rId3"/>
          <a:srcRect l="25783" t="11806" r="25198" b="38223"/>
          <a:stretch/>
        </p:blipFill>
        <p:spPr>
          <a:xfrm>
            <a:off x="7869172" y="3730043"/>
            <a:ext cx="3423335" cy="2399251"/>
          </a:xfrm>
          <a:prstGeom prst="rect">
            <a:avLst/>
          </a:prstGeom>
        </p:spPr>
      </p:pic>
    </p:spTree>
    <p:extLst>
      <p:ext uri="{BB962C8B-B14F-4D97-AF65-F5344CB8AC3E}">
        <p14:creationId xmlns:p14="http://schemas.microsoft.com/office/powerpoint/2010/main" val="32209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2076-5D05-4711-9056-8662A9386A72}"/>
              </a:ext>
            </a:extLst>
          </p:cNvPr>
          <p:cNvSpPr>
            <a:spLocks noGrp="1"/>
          </p:cNvSpPr>
          <p:nvPr>
            <p:ph type="title"/>
          </p:nvPr>
        </p:nvSpPr>
        <p:spPr/>
        <p:txBody>
          <a:bodyPr/>
          <a:lstStyle/>
          <a:p>
            <a:r>
              <a:rPr lang="en-US" sz="3600" dirty="0">
                <a:solidFill>
                  <a:prstClr val="black"/>
                </a:solidFill>
              </a:rPr>
              <a:t>How to Get Code and Contribute</a:t>
            </a:r>
            <a:endParaRPr lang="en-US" dirty="0"/>
          </a:p>
        </p:txBody>
      </p:sp>
      <p:sp>
        <p:nvSpPr>
          <p:cNvPr id="3" name="Content Placeholder 2">
            <a:extLst>
              <a:ext uri="{FF2B5EF4-FFF2-40B4-BE49-F238E27FC236}">
                <a16:creationId xmlns:a16="http://schemas.microsoft.com/office/drawing/2014/main" id="{3478FAC0-6011-4638-A4D4-B2782214E22B}"/>
              </a:ext>
            </a:extLst>
          </p:cNvPr>
          <p:cNvSpPr>
            <a:spLocks noGrp="1"/>
          </p:cNvSpPr>
          <p:nvPr>
            <p:ph sz="half" idx="1"/>
          </p:nvPr>
        </p:nvSpPr>
        <p:spPr>
          <a:xfrm>
            <a:off x="838200" y="1825625"/>
            <a:ext cx="5181600" cy="4734566"/>
          </a:xfrm>
        </p:spPr>
        <p:txBody>
          <a:bodyPr>
            <a:normAutofit/>
          </a:bodyPr>
          <a:lstStyle/>
          <a:p>
            <a:r>
              <a:rPr lang="en-US" sz="2000" dirty="0"/>
              <a:t>Once the code is downloaded and you wish to make changes, it is a good idea to uses </a:t>
            </a:r>
            <a:r>
              <a:rPr lang="en-US" sz="2000" b="1" dirty="0"/>
              <a:t>Branches</a:t>
            </a:r>
            <a:r>
              <a:rPr lang="en-US" sz="2000" dirty="0"/>
              <a:t>. </a:t>
            </a:r>
            <a:r>
              <a:rPr lang="en-US" sz="2000" b="1" dirty="0"/>
              <a:t>Branches</a:t>
            </a:r>
            <a:r>
              <a:rPr lang="en-US" sz="2000" dirty="0"/>
              <a:t> are parallel versions of the code that allow you to make changes while keeping a “</a:t>
            </a:r>
            <a:r>
              <a:rPr lang="en-US" sz="2000" i="1" dirty="0"/>
              <a:t>master</a:t>
            </a:r>
            <a:r>
              <a:rPr lang="en-US" sz="2000" dirty="0"/>
              <a:t>” version intact. If you’re fixing a bug, the </a:t>
            </a:r>
            <a:r>
              <a:rPr lang="en-US" sz="2000" b="1" dirty="0"/>
              <a:t>Branch</a:t>
            </a:r>
            <a:r>
              <a:rPr lang="en-US" sz="2000" dirty="0"/>
              <a:t> name could be </a:t>
            </a:r>
            <a:r>
              <a:rPr lang="en-US" sz="2000" i="1" dirty="0"/>
              <a:t>bugfix_loading3ds </a:t>
            </a:r>
            <a:r>
              <a:rPr lang="en-US" sz="2000" dirty="0"/>
              <a:t>etc.</a:t>
            </a:r>
          </a:p>
          <a:p>
            <a:endParaRPr lang="en-US" sz="2000" dirty="0"/>
          </a:p>
          <a:p>
            <a:r>
              <a:rPr lang="en-US" sz="2000" dirty="0"/>
              <a:t>Once you have made changes to the code, you can record these changes using </a:t>
            </a:r>
            <a:r>
              <a:rPr lang="en-US" sz="2000" b="1" dirty="0"/>
              <a:t>Commits</a:t>
            </a:r>
            <a:r>
              <a:rPr lang="en-US" sz="2000" dirty="0"/>
              <a:t>. </a:t>
            </a:r>
            <a:r>
              <a:rPr lang="en-US" sz="2000" b="1" dirty="0"/>
              <a:t>Commits</a:t>
            </a:r>
            <a:r>
              <a:rPr lang="en-US" sz="2000" dirty="0"/>
              <a:t> are like saving files in your local repository, with the added feature of being able to revert back to any previous </a:t>
            </a:r>
            <a:r>
              <a:rPr lang="en-US" sz="2000" b="1" dirty="0"/>
              <a:t>Commit</a:t>
            </a:r>
            <a:r>
              <a:rPr lang="en-US" sz="2000" dirty="0"/>
              <a:t>. It is a good idea to leave a comment describing the change.</a:t>
            </a:r>
          </a:p>
        </p:txBody>
      </p:sp>
      <p:pic>
        <p:nvPicPr>
          <p:cNvPr id="5" name="Picture 4">
            <a:extLst>
              <a:ext uri="{FF2B5EF4-FFF2-40B4-BE49-F238E27FC236}">
                <a16:creationId xmlns:a16="http://schemas.microsoft.com/office/drawing/2014/main" id="{B61667ED-074C-4B29-BF78-702E8C2C9D0F}"/>
              </a:ext>
            </a:extLst>
          </p:cNvPr>
          <p:cNvPicPr>
            <a:picLocks noChangeAspect="1"/>
          </p:cNvPicPr>
          <p:nvPr/>
        </p:nvPicPr>
        <p:blipFill rotWithShape="1">
          <a:blip r:embed="rId2"/>
          <a:srcRect l="27370" t="27614" r="26208" b="28216"/>
          <a:stretch/>
        </p:blipFill>
        <p:spPr>
          <a:xfrm>
            <a:off x="7711709" y="1451296"/>
            <a:ext cx="3642091" cy="2382474"/>
          </a:xfrm>
          <a:prstGeom prst="rect">
            <a:avLst/>
          </a:prstGeom>
        </p:spPr>
      </p:pic>
      <p:pic>
        <p:nvPicPr>
          <p:cNvPr id="6" name="Picture 5">
            <a:extLst>
              <a:ext uri="{FF2B5EF4-FFF2-40B4-BE49-F238E27FC236}">
                <a16:creationId xmlns:a16="http://schemas.microsoft.com/office/drawing/2014/main" id="{22DB0CAE-EAE8-4FE0-927C-E1402C314B8F}"/>
              </a:ext>
            </a:extLst>
          </p:cNvPr>
          <p:cNvPicPr>
            <a:picLocks noChangeAspect="1"/>
          </p:cNvPicPr>
          <p:nvPr/>
        </p:nvPicPr>
        <p:blipFill rotWithShape="1">
          <a:blip r:embed="rId3"/>
          <a:srcRect l="24796" t="58104" r="62569" b="23425"/>
          <a:stretch/>
        </p:blipFill>
        <p:spPr>
          <a:xfrm>
            <a:off x="8154099" y="4211071"/>
            <a:ext cx="2617366" cy="2152244"/>
          </a:xfrm>
          <a:prstGeom prst="rect">
            <a:avLst/>
          </a:prstGeom>
        </p:spPr>
      </p:pic>
    </p:spTree>
    <p:extLst>
      <p:ext uri="{BB962C8B-B14F-4D97-AF65-F5344CB8AC3E}">
        <p14:creationId xmlns:p14="http://schemas.microsoft.com/office/powerpoint/2010/main" val="84374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1186</Words>
  <Application>Microsoft Office PowerPoint</Application>
  <PresentationFormat>Widescreen</PresentationFormat>
  <Paragraphs>103</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Lab Software and Version Control</vt:lpstr>
      <vt:lpstr>What Software Do We Use?</vt:lpstr>
      <vt:lpstr>Which Software Should We Use?</vt:lpstr>
      <vt:lpstr>Starting to Use VC and GitHub</vt:lpstr>
      <vt:lpstr>Getting GitHub</vt:lpstr>
      <vt:lpstr>GitHub Desktop</vt:lpstr>
      <vt:lpstr>How to Get Code and Contribute</vt:lpstr>
      <vt:lpstr>How to Get Code and Contribute</vt:lpstr>
      <vt:lpstr>How to Get Code and Contribute</vt:lpstr>
      <vt:lpstr>How to Get Code and Contribute</vt:lpstr>
      <vt:lpstr>How to Get Code and Contribute</vt:lpstr>
      <vt:lpstr>How do I keep my code up to date?</vt:lpstr>
      <vt:lpstr>Where Do I Find our Code?</vt:lpstr>
      <vt:lpstr>Useful GitHub Tutorials/Info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Software and Version Control</dc:title>
  <dc:creator>SeanHoward</dc:creator>
  <cp:lastModifiedBy>Howard, Sean T</cp:lastModifiedBy>
  <cp:revision>28</cp:revision>
  <dcterms:created xsi:type="dcterms:W3CDTF">2017-12-07T15:33:45Z</dcterms:created>
  <dcterms:modified xsi:type="dcterms:W3CDTF">2017-12-12T21:31:02Z</dcterms:modified>
</cp:coreProperties>
</file>