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78" r:id="rId6"/>
    <p:sldId id="261" r:id="rId7"/>
    <p:sldId id="271" r:id="rId8"/>
    <p:sldId id="272" r:id="rId9"/>
    <p:sldId id="273" r:id="rId10"/>
    <p:sldId id="266" r:id="rId11"/>
    <p:sldId id="286" r:id="rId12"/>
    <p:sldId id="274"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80175" y="5133340"/>
            <a:ext cx="5186680" cy="838835"/>
          </a:xfrm>
        </p:spPr>
        <p:txBody>
          <a:bodyPr>
            <a:noAutofit/>
          </a:bodyPr>
          <a:lstStyle/>
          <a:p>
            <a:endParaRPr lang="en-IN" altLang="en-US" sz="2400" b="1" dirty="0" err="1">
              <a:solidFill>
                <a:schemeClr val="tx2">
                  <a:lumMod val="85000"/>
                  <a:lumOff val="15000"/>
                </a:schemeClr>
              </a:solidFill>
              <a:latin typeface="Times New Roman" panose="02020603050405020304" charset="0"/>
              <a:cs typeface="Times New Roman" panose="02020603050405020304" charset="0"/>
            </a:endParaRPr>
          </a:p>
          <a:p>
            <a:r>
              <a:rPr lang="en-IN" altLang="en-US" sz="2400" b="1" dirty="0" err="1">
                <a:solidFill>
                  <a:schemeClr val="tx2">
                    <a:lumMod val="85000"/>
                    <a:lumOff val="15000"/>
                  </a:schemeClr>
                </a:solidFill>
                <a:latin typeface="Times New Roman" panose="02020603050405020304" charset="0"/>
                <a:cs typeface="Times New Roman" panose="02020603050405020304" charset="0"/>
              </a:rPr>
              <a:t>Katuri Madhava Rajesh</a:t>
            </a:r>
            <a:endParaRPr lang="en-IN" altLang="en-US" sz="2400" b="1" dirty="0" err="1">
              <a:solidFill>
                <a:schemeClr val="tx2">
                  <a:lumMod val="85000"/>
                  <a:lumOff val="15000"/>
                </a:schemeClr>
              </a:solidFill>
              <a:latin typeface="Times New Roman" panose="02020603050405020304" charset="0"/>
              <a:cs typeface="Times New Roman" panose="02020603050405020304" charset="0"/>
            </a:endParaRPr>
          </a:p>
        </p:txBody>
      </p:sp>
      <p:sp>
        <p:nvSpPr>
          <p:cNvPr id="2" name="Title 1"/>
          <p:cNvSpPr>
            <a:spLocks noGrp="1"/>
          </p:cNvSpPr>
          <p:nvPr>
            <p:ph type="ctrTitle"/>
          </p:nvPr>
        </p:nvSpPr>
        <p:spPr>
          <a:xfrm>
            <a:off x="1157605" y="1643380"/>
            <a:ext cx="10140315" cy="1785620"/>
          </a:xfrm>
        </p:spPr>
        <p:txBody>
          <a:bodyPr>
            <a:normAutofit fontScale="90000"/>
          </a:bodyPr>
          <a:lstStyle/>
          <a:p>
            <a:r>
              <a:rPr lang="en-IN" altLang="en-US" sz="4445" b="1" dirty="0" smtClean="0">
                <a:gradFill>
                  <a:gsLst>
                    <a:gs pos="0">
                      <a:srgbClr val="012D86"/>
                    </a:gs>
                    <a:gs pos="100000">
                      <a:srgbClr val="0E2557"/>
                    </a:gs>
                  </a:gsLst>
                  <a:lin scaled="0"/>
                </a:gradFill>
                <a:latin typeface="Algerian" panose="04020705040A02060702" pitchFamily="82" charset="0"/>
              </a:rPr>
              <a:t>AtliQ Hospitality Analysis</a:t>
            </a:r>
            <a:br>
              <a:rPr lang="en-IN" altLang="en-US" sz="4445" b="1" dirty="0" smtClean="0">
                <a:gradFill>
                  <a:gsLst>
                    <a:gs pos="0">
                      <a:srgbClr val="012D86"/>
                    </a:gs>
                    <a:gs pos="100000">
                      <a:srgbClr val="0E2557"/>
                    </a:gs>
                  </a:gsLst>
                  <a:lin scaled="0"/>
                </a:gradFill>
                <a:latin typeface="Algerian" panose="04020705040A02060702" pitchFamily="82" charset="0"/>
              </a:rPr>
            </a:br>
            <a:r>
              <a:rPr lang="en-IN" altLang="en-US" sz="4445" b="1" dirty="0" smtClean="0">
                <a:gradFill>
                  <a:gsLst>
                    <a:gs pos="0">
                      <a:srgbClr val="012D86"/>
                    </a:gs>
                    <a:gs pos="100000">
                      <a:srgbClr val="0E2557"/>
                    </a:gs>
                  </a:gsLst>
                  <a:lin scaled="0"/>
                </a:gradFill>
                <a:latin typeface="Algerian" panose="04020705040A02060702" pitchFamily="82" charset="0"/>
              </a:rPr>
              <a:t>                                              - </a:t>
            </a:r>
            <a:r>
              <a:rPr lang="en-IN" altLang="en-US" sz="3110" b="1" dirty="0" smtClean="0">
                <a:gradFill>
                  <a:gsLst>
                    <a:gs pos="0">
                      <a:srgbClr val="012D86"/>
                    </a:gs>
                    <a:gs pos="100000">
                      <a:srgbClr val="0E2557"/>
                    </a:gs>
                  </a:gsLst>
                  <a:lin scaled="0"/>
                </a:gradFill>
                <a:latin typeface="Algerian" panose="04020705040A02060702" pitchFamily="82" charset="0"/>
              </a:rPr>
              <a:t>Unified mentor</a:t>
            </a:r>
            <a:br>
              <a:rPr lang="en-IN" altLang="en-US" sz="4445" b="1" dirty="0" smtClean="0">
                <a:gradFill>
                  <a:gsLst>
                    <a:gs pos="0">
                      <a:srgbClr val="012D86"/>
                    </a:gs>
                    <a:gs pos="100000">
                      <a:srgbClr val="0E2557"/>
                    </a:gs>
                  </a:gsLst>
                  <a:lin scaled="0"/>
                </a:gradFill>
                <a:latin typeface="Algerian" panose="04020705040A02060702" pitchFamily="82" charset="0"/>
              </a:rPr>
            </a:br>
            <a:endParaRPr lang="en-IN" altLang="en-US" sz="4445" b="1" dirty="0" smtClean="0">
              <a:gradFill>
                <a:gsLst>
                  <a:gs pos="0">
                    <a:srgbClr val="012D86"/>
                  </a:gs>
                  <a:gs pos="100000">
                    <a:srgbClr val="0E2557"/>
                  </a:gs>
                </a:gsLst>
                <a:lin scaled="0"/>
              </a:gra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60" y="1042035"/>
            <a:ext cx="7924800" cy="582930"/>
          </a:xfrm>
        </p:spPr>
        <p:txBody>
          <a:bodyPr>
            <a:normAutofit fontScale="90000"/>
          </a:bodyPr>
          <a:lstStyle/>
          <a:p>
            <a:r>
              <a:rPr lang="en-IN" altLang="en-US" sz="3555" b="1" u="sng" dirty="0">
                <a:gradFill>
                  <a:gsLst>
                    <a:gs pos="0">
                      <a:srgbClr val="012D86"/>
                    </a:gs>
                    <a:gs pos="100000">
                      <a:srgbClr val="0E2557"/>
                    </a:gs>
                  </a:gsLst>
                  <a:lin scaled="0"/>
                </a:gradFill>
                <a:latin typeface="Times New Roman" panose="02020603050405020304" charset="0"/>
                <a:cs typeface="Times New Roman" panose="02020603050405020304" charset="0"/>
              </a:rPr>
              <a:t>Revenue by Property:</a:t>
            </a:r>
            <a:endParaRPr lang="en-IN" altLang="en-US" sz="3555"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5" name="Content Placeholder 4" descr="Revenue by Property"/>
          <p:cNvPicPr>
            <a:picLocks noChangeAspect="1"/>
          </p:cNvPicPr>
          <p:nvPr>
            <p:ph sz="quarter" idx="1"/>
          </p:nvPr>
        </p:nvPicPr>
        <p:blipFill>
          <a:blip r:embed="rId1"/>
          <a:stretch>
            <a:fillRect/>
          </a:stretch>
        </p:blipFill>
        <p:spPr>
          <a:xfrm>
            <a:off x="2267585" y="1731645"/>
            <a:ext cx="6964045" cy="46304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865" y="711835"/>
            <a:ext cx="9436735" cy="582930"/>
          </a:xfrm>
        </p:spPr>
        <p:txBody>
          <a:bodyPr>
            <a:normAutofit/>
          </a:bodyPr>
          <a:lstStyle/>
          <a:p>
            <a:r>
              <a:rPr lang="en-IN" altLang="en-US" sz="3110" b="1" u="sng" dirty="0">
                <a:gradFill>
                  <a:gsLst>
                    <a:gs pos="0">
                      <a:srgbClr val="012D86"/>
                    </a:gs>
                    <a:gs pos="100000">
                      <a:srgbClr val="0E2557"/>
                    </a:gs>
                  </a:gsLst>
                  <a:lin scaled="0"/>
                </a:gradFill>
                <a:latin typeface="Times New Roman" panose="02020603050405020304" charset="0"/>
                <a:cs typeface="Times New Roman" panose="02020603050405020304" charset="0"/>
              </a:rPr>
              <a:t>Revenue generated and realized:</a:t>
            </a:r>
            <a:endParaRPr lang="en-IN" altLang="en-US" sz="311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Screenshot (97)"/>
          <p:cNvPicPr>
            <a:picLocks noChangeAspect="1"/>
          </p:cNvPicPr>
          <p:nvPr>
            <p:ph sz="quarter" idx="1"/>
          </p:nvPr>
        </p:nvPicPr>
        <p:blipFill>
          <a:blip r:embed="rId1"/>
          <a:stretch>
            <a:fillRect/>
          </a:stretch>
        </p:blipFill>
        <p:spPr>
          <a:xfrm>
            <a:off x="1362710" y="1493520"/>
            <a:ext cx="9227820" cy="44208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135" y="2607945"/>
            <a:ext cx="10972800" cy="1387475"/>
          </a:xfrm>
        </p:spPr>
        <p:txBody>
          <a:bodyPr/>
          <a:p>
            <a:pPr marL="0" indent="0" algn="ctr">
              <a:buNone/>
            </a:pPr>
            <a:r>
              <a:rPr lang="en-IN" altLang="en-US" sz="6600" b="1">
                <a:latin typeface="Algerian" panose="04020705040A02060702" pitchFamily="82" charset="0"/>
                <a:cs typeface="Algerian" panose="04020705040A02060702" pitchFamily="82" charset="0"/>
              </a:rPr>
              <a:t>THANK YOU</a:t>
            </a:r>
            <a:endParaRPr lang="en-IN" altLang="en-US" sz="6600" b="1">
              <a:latin typeface="Algerian" panose="04020705040A02060702" pitchFamily="82" charset="0"/>
              <a:cs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80" y="1561465"/>
            <a:ext cx="10172065" cy="582930"/>
          </a:xfrm>
        </p:spPr>
        <p:txBody>
          <a:bodyPr>
            <a:normAutofit fontScale="90000"/>
          </a:bodyPr>
          <a:lstStyle/>
          <a:p>
            <a:r>
              <a:rPr lang="en-US" sz="4400" b="1" u="sng" dirty="0">
                <a:gradFill>
                  <a:gsLst>
                    <a:gs pos="0">
                      <a:srgbClr val="012D86"/>
                    </a:gs>
                    <a:gs pos="100000">
                      <a:srgbClr val="0E2557"/>
                    </a:gs>
                  </a:gsLst>
                  <a:lin scaled="0"/>
                </a:gradFill>
                <a:latin typeface="Times New Roman" panose="02020603050405020304" charset="0"/>
                <a:cs typeface="Times New Roman" panose="02020603050405020304" charset="0"/>
              </a:rPr>
              <a:t>Introduction</a:t>
            </a:r>
            <a:r>
              <a:rPr lang="en-IN" altLang="en-US" sz="4400"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IN" altLang="en-US" sz="44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525270" y="2463165"/>
            <a:ext cx="8522335" cy="1917065"/>
          </a:xfrm>
        </p:spPr>
        <p:txBody>
          <a:bodyPr>
            <a:normAutofit/>
          </a:bodyPr>
          <a:lstStyle/>
          <a:p>
            <a:pPr marL="0" indent="0" algn="just">
              <a:buNone/>
            </a:pPr>
            <a:r>
              <a:rPr lang="en-IN" sz="2000" dirty="0">
                <a:latin typeface="Times New Roman" panose="02020603050405020304" charset="0"/>
                <a:cs typeface="Times New Roman" panose="02020603050405020304" charset="0"/>
              </a:rPr>
              <a:t>Atliq Grands, a renowned chain of five-star hotels in India, is facing declining market share and revenue due to competition and ineffective management decisions. To address this, they are leveraging Business and Data Intelligence to gain insights from historical data and develop strategies to reclaim their market position.</a:t>
            </a:r>
            <a:endParaRPr lang="en-IN" sz="20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595" y="1137285"/>
            <a:ext cx="9545955" cy="582930"/>
          </a:xfrm>
        </p:spPr>
        <p:txBody>
          <a:bodyPr>
            <a:normAutofit fontScale="90000"/>
          </a:bodyPr>
          <a:lstStyle/>
          <a:p>
            <a:r>
              <a:rPr lang="en-IN" altLang="en-US" b="1" u="sng" dirty="0">
                <a:gradFill>
                  <a:gsLst>
                    <a:gs pos="0">
                      <a:srgbClr val="012D86"/>
                    </a:gs>
                    <a:gs pos="100000">
                      <a:srgbClr val="0E2557"/>
                    </a:gs>
                  </a:gsLst>
                  <a:lin scaled="0"/>
                </a:gradFill>
                <a:latin typeface="Times New Roman" panose="02020603050405020304" charset="0"/>
                <a:cs typeface="Times New Roman" panose="02020603050405020304" charset="0"/>
              </a:rPr>
              <a:t>Details of data</a:t>
            </a:r>
            <a:r>
              <a:rPr lang="en-US"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US"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449070" y="1971040"/>
            <a:ext cx="8587740" cy="3232785"/>
          </a:xfrm>
        </p:spPr>
        <p:txBody>
          <a:bodyPr>
            <a:noAutofit/>
          </a:bodyPr>
          <a:lstStyle/>
          <a:p>
            <a:pPr marL="0" indent="0" algn="just">
              <a:buFont typeface="Wingdings" panose="05000000000000000000" charset="0"/>
              <a:buNone/>
            </a:pPr>
            <a:r>
              <a:rPr lang="en-IN" sz="2000" dirty="0">
                <a:solidFill>
                  <a:schemeClr val="tx1"/>
                </a:solidFill>
                <a:latin typeface="Times New Roman" panose="02020603050405020304" charset="0"/>
                <a:cs typeface="Times New Roman" panose="02020603050405020304" charset="0"/>
              </a:rPr>
              <a:t>We analyzed five datasets: </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dim_date</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dim_hotels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dim_rooms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fact_aggregated_bookings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fact_bookings</a:t>
            </a:r>
            <a:endParaRPr lang="en-IN" sz="2000" dirty="0">
              <a:solidFill>
                <a:schemeClr val="tx1"/>
              </a:solidFill>
              <a:latin typeface="Times New Roman" panose="02020603050405020304" charset="0"/>
              <a:cs typeface="Times New Roman" panose="02020603050405020304" charset="0"/>
            </a:endParaRPr>
          </a:p>
          <a:p>
            <a:pPr marL="0" indent="0" algn="just">
              <a:buFont typeface="Wingdings" panose="05000000000000000000" charset="0"/>
              <a:buNone/>
            </a:pPr>
            <a:r>
              <a:rPr lang="en-IN" sz="2000" dirty="0">
                <a:solidFill>
                  <a:schemeClr val="tx1"/>
                </a:solidFill>
                <a:latin typeface="Times New Roman" panose="02020603050405020304" charset="0"/>
                <a:cs typeface="Times New Roman" panose="02020603050405020304" charset="0"/>
              </a:rPr>
              <a:t>These datasets include information on hotel properties, room categories, booking details, and dates, providing a comprehensive view of the hotel's operations and customer behavior.</a:t>
            </a:r>
            <a:endParaRPr lang="en-IN" sz="2000" dirty="0">
              <a:solidFill>
                <a:schemeClr val="tx1"/>
              </a:solidFill>
              <a:latin typeface="Times New Roman" panose="02020603050405020304" charset="0"/>
              <a:cs typeface="Times New Roman" panose="02020603050405020304" charset="0"/>
            </a:endParaRPr>
          </a:p>
        </p:txBody>
      </p:sp>
      <p:sp>
        <p:nvSpPr>
          <p:cNvPr id="13" name="Rectangle 10"/>
          <p:cNvSpPr>
            <a:spLocks noChangeArrowheads="1"/>
          </p:cNvSpPr>
          <p:nvPr/>
        </p:nvSpPr>
        <p:spPr bwMode="auto">
          <a:xfrm>
            <a:off x="0" y="-254140"/>
            <a:ext cx="3959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595" y="1360805"/>
            <a:ext cx="9545955" cy="582930"/>
          </a:xfrm>
        </p:spPr>
        <p:txBody>
          <a:bodyPr>
            <a:normAutofit fontScale="90000"/>
          </a:bodyPr>
          <a:lstStyle/>
          <a:p>
            <a:r>
              <a:rPr lang="en-IN" altLang="en-US" b="1" u="sng" dirty="0">
                <a:gradFill>
                  <a:gsLst>
                    <a:gs pos="0">
                      <a:srgbClr val="012D86"/>
                    </a:gs>
                    <a:gs pos="100000">
                      <a:srgbClr val="0E2557"/>
                    </a:gs>
                  </a:gsLst>
                  <a:lin scaled="0"/>
                </a:gradFill>
                <a:latin typeface="Times New Roman" panose="02020603050405020304" charset="0"/>
                <a:cs typeface="Times New Roman" panose="02020603050405020304" charset="0"/>
              </a:rPr>
              <a:t>Main KPI’s</a:t>
            </a:r>
            <a:r>
              <a:rPr lang="en-US"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US"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449070" y="2172970"/>
            <a:ext cx="8939530" cy="2236470"/>
          </a:xfrm>
        </p:spPr>
        <p:txBody>
          <a:bodyPr>
            <a:noAutofit/>
          </a:bodyPr>
          <a:lstStyle/>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Revenue: Total and realized revenue generated by hotel bookings.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Occupancy Percentage: The ratio of successful bookings to total room capacity.</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Average Ratings: Customer satisfaction ratings for hotel services.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Booking Distribution: Analysis of booking status, platforms, and trends.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City and Property Performance: Revenue split by city and individual hotel properties.</a:t>
            </a:r>
            <a:endParaRPr lang="en-IN" sz="2000" dirty="0">
              <a:solidFill>
                <a:schemeClr val="tx1"/>
              </a:solidFill>
              <a:latin typeface="Times New Roman" panose="02020603050405020304" charset="0"/>
              <a:cs typeface="Times New Roman" panose="02020603050405020304" charset="0"/>
            </a:endParaRPr>
          </a:p>
        </p:txBody>
      </p:sp>
      <p:sp>
        <p:nvSpPr>
          <p:cNvPr id="13" name="Rectangle 10"/>
          <p:cNvSpPr>
            <a:spLocks noChangeArrowheads="1"/>
          </p:cNvSpPr>
          <p:nvPr/>
        </p:nvSpPr>
        <p:spPr bwMode="auto">
          <a:xfrm>
            <a:off x="0" y="-254140"/>
            <a:ext cx="3959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Distribution of Booking Statuses</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5" name="Content Placeholder 4" descr="Distribution of Booking Statuses"/>
          <p:cNvPicPr>
            <a:picLocks noChangeAspect="1"/>
          </p:cNvPicPr>
          <p:nvPr>
            <p:ph sz="quarter" idx="1"/>
          </p:nvPr>
        </p:nvPicPr>
        <p:blipFill>
          <a:blip r:embed="rId1"/>
          <a:stretch>
            <a:fillRect/>
          </a:stretch>
        </p:blipFill>
        <p:spPr>
          <a:xfrm>
            <a:off x="2155190" y="1482725"/>
            <a:ext cx="7397750" cy="4645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Weekly Revenue Trends:</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5" name="Content Placeholder 4" descr="Weekly Revenue Trends"/>
          <p:cNvPicPr>
            <a:picLocks noChangeAspect="1"/>
          </p:cNvPicPr>
          <p:nvPr>
            <p:ph sz="quarter" idx="1"/>
          </p:nvPr>
        </p:nvPicPr>
        <p:blipFill>
          <a:blip r:embed="rId1"/>
          <a:stretch>
            <a:fillRect/>
          </a:stretch>
        </p:blipFill>
        <p:spPr>
          <a:xfrm>
            <a:off x="1823720" y="1532255"/>
            <a:ext cx="7978775" cy="43446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Occupancy by Day Type:</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5" name="Content Placeholder 4" descr="Occupancy by Day Type"/>
          <p:cNvPicPr>
            <a:picLocks noChangeAspect="1"/>
          </p:cNvPicPr>
          <p:nvPr>
            <p:ph sz="quarter" idx="1"/>
          </p:nvPr>
        </p:nvPicPr>
        <p:blipFill>
          <a:blip r:embed="rId1"/>
          <a:stretch>
            <a:fillRect/>
          </a:stretch>
        </p:blipFill>
        <p:spPr>
          <a:xfrm>
            <a:off x="2948940" y="1524000"/>
            <a:ext cx="6022340" cy="4603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b="1" u="sng"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Booking Percentage by Platform</a:t>
            </a:r>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5" name="Content Placeholder 4" descr="Booking Percentage by Platform"/>
          <p:cNvPicPr>
            <a:picLocks noChangeAspect="1"/>
          </p:cNvPicPr>
          <p:nvPr>
            <p:ph sz="quarter" idx="1"/>
          </p:nvPr>
        </p:nvPicPr>
        <p:blipFill>
          <a:blip r:embed="rId1"/>
          <a:stretch>
            <a:fillRect/>
          </a:stretch>
        </p:blipFill>
        <p:spPr>
          <a:xfrm>
            <a:off x="2363470" y="1546225"/>
            <a:ext cx="7193915" cy="46564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60" y="829310"/>
            <a:ext cx="7924800" cy="582930"/>
          </a:xfrm>
        </p:spPr>
        <p:txBody>
          <a:bodyPr>
            <a:normAutofit fontScale="90000"/>
          </a:bodyPr>
          <a:lstStyle/>
          <a:p>
            <a:r>
              <a:rPr lang="en-IN" altLang="en-US" sz="3555" b="1" u="sng" dirty="0">
                <a:gradFill>
                  <a:gsLst>
                    <a:gs pos="0">
                      <a:srgbClr val="012D86"/>
                    </a:gs>
                    <a:gs pos="100000">
                      <a:srgbClr val="0E2557"/>
                    </a:gs>
                  </a:gsLst>
                  <a:lin scaled="0"/>
                </a:gradFill>
                <a:latin typeface="Times New Roman" panose="02020603050405020304" charset="0"/>
                <a:cs typeface="Times New Roman" panose="02020603050405020304" charset="0"/>
              </a:rPr>
              <a:t>Revenue by City:</a:t>
            </a:r>
            <a:endParaRPr lang="en-IN" altLang="en-US" sz="3555"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5" name="Content Placeholder 4" descr="Revenue by City"/>
          <p:cNvPicPr>
            <a:picLocks noChangeAspect="1"/>
          </p:cNvPicPr>
          <p:nvPr>
            <p:ph sz="quarter" idx="1"/>
          </p:nvPr>
        </p:nvPicPr>
        <p:blipFill>
          <a:blip r:embed="rId1"/>
          <a:stretch>
            <a:fillRect/>
          </a:stretch>
        </p:blipFill>
        <p:spPr>
          <a:xfrm>
            <a:off x="2120265" y="1493520"/>
            <a:ext cx="7594600" cy="464502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1298</Words>
  <Application>WPS Presentation</Application>
  <PresentationFormat>Widescreen</PresentationFormat>
  <Paragraphs>46</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Times New Roman</vt:lpstr>
      <vt:lpstr>Algerian</vt:lpstr>
      <vt:lpstr>Wingdings</vt:lpstr>
      <vt:lpstr>Söhne</vt:lpstr>
      <vt:lpstr>Microsoft YaHei</vt:lpstr>
      <vt:lpstr>Arial Unicode MS</vt:lpstr>
      <vt:lpstr>Calibri</vt:lpstr>
      <vt:lpstr>Segoe Print</vt:lpstr>
      <vt:lpstr>Blue Waves</vt:lpstr>
      <vt:lpstr>Financial Analytics                                               - Unified mentor </vt:lpstr>
      <vt:lpstr>Introduction:</vt:lpstr>
      <vt:lpstr>Details of data:</vt:lpstr>
      <vt:lpstr>Main KPI’s:</vt:lpstr>
      <vt:lpstr>Distribution of Market Capitalization:</vt:lpstr>
      <vt:lpstr>Distribution of Quarterly Sales:</vt:lpstr>
      <vt:lpstr>Correlation Matrix:</vt:lpstr>
      <vt:lpstr>Top 10 Companies by Market Capitalization:</vt:lpstr>
      <vt:lpstr>Top 10 Companies by Quarterly Sales:</vt:lpstr>
      <vt:lpstr>Revenue by City:</vt:lpstr>
      <vt:lpstr>Key metrics for Market Capitalization and Quarterly Sales: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Datascience, Machine learning &amp; AI</dc:title>
  <dc:creator/>
  <cp:lastModifiedBy>DELL</cp:lastModifiedBy>
  <cp:revision>4</cp:revision>
  <dcterms:created xsi:type="dcterms:W3CDTF">2024-05-10T14:55:00Z</dcterms:created>
  <dcterms:modified xsi:type="dcterms:W3CDTF">2024-06-21T13:27:56Z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984D36814DB947BBA4ABBFDB29B796AF_11</vt:lpwstr>
  </property>
  <property fmtid="{D5CDD505-2E9C-101B-9397-08002B2CF9AE}" pid="3" name="KSOProductBuildVer">
    <vt:lpwstr>1033-12.2.0.17119</vt:lpwstr>
  </property>
</Properties>
</file>