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78" r:id="rId6"/>
    <p:sldId id="261" r:id="rId7"/>
    <p:sldId id="271" r:id="rId8"/>
    <p:sldId id="272" r:id="rId9"/>
    <p:sldId id="273" r:id="rId10"/>
    <p:sldId id="266" r:id="rId11"/>
    <p:sldId id="286"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80175" y="5133340"/>
            <a:ext cx="5186680" cy="838835"/>
          </a:xfrm>
        </p:spPr>
        <p:txBody>
          <a:bodyPr>
            <a:noAutofit/>
          </a:bodyPr>
          <a:lstStyle/>
          <a:p>
            <a:endParaRPr lang="en-IN" altLang="en-US" sz="2400" b="1" dirty="0" err="1">
              <a:solidFill>
                <a:schemeClr val="tx2">
                  <a:lumMod val="85000"/>
                  <a:lumOff val="15000"/>
                </a:schemeClr>
              </a:solidFill>
              <a:latin typeface="Times New Roman" panose="02020603050405020304" charset="0"/>
              <a:cs typeface="Times New Roman" panose="02020603050405020304" charset="0"/>
            </a:endParaRPr>
          </a:p>
          <a:p>
            <a:r>
              <a:rPr lang="en-IN" altLang="en-US" sz="2400" b="1" dirty="0" err="1">
                <a:solidFill>
                  <a:schemeClr val="tx2">
                    <a:lumMod val="85000"/>
                    <a:lumOff val="15000"/>
                  </a:schemeClr>
                </a:solidFill>
                <a:latin typeface="Times New Roman" panose="02020603050405020304" charset="0"/>
                <a:cs typeface="Times New Roman" panose="02020603050405020304" charset="0"/>
              </a:rPr>
              <a:t>Katuri Madhava Rajesh</a:t>
            </a:r>
            <a:endParaRPr lang="en-IN" altLang="en-US" sz="2400" b="1" dirty="0" err="1">
              <a:solidFill>
                <a:schemeClr val="tx2">
                  <a:lumMod val="85000"/>
                  <a:lumOff val="15000"/>
                </a:schemeClr>
              </a:solidFill>
              <a:latin typeface="Times New Roman" panose="02020603050405020304" charset="0"/>
              <a:cs typeface="Times New Roman" panose="02020603050405020304" charset="0"/>
            </a:endParaRPr>
          </a:p>
        </p:txBody>
      </p:sp>
      <p:sp>
        <p:nvSpPr>
          <p:cNvPr id="2" name="Title 1"/>
          <p:cNvSpPr>
            <a:spLocks noGrp="1"/>
          </p:cNvSpPr>
          <p:nvPr>
            <p:ph type="ctrTitle"/>
          </p:nvPr>
        </p:nvSpPr>
        <p:spPr>
          <a:xfrm>
            <a:off x="1157605" y="1643380"/>
            <a:ext cx="10140315" cy="1785620"/>
          </a:xfrm>
        </p:spPr>
        <p:txBody>
          <a:bodyPr>
            <a:normAutofit fontScale="90000"/>
          </a:bodyPr>
          <a:lstStyle/>
          <a:p>
            <a:r>
              <a:rPr lang="en-IN" altLang="en-US" sz="4445" b="1" dirty="0" smtClean="0">
                <a:gradFill>
                  <a:gsLst>
                    <a:gs pos="0">
                      <a:srgbClr val="012D86"/>
                    </a:gs>
                    <a:gs pos="100000">
                      <a:srgbClr val="0E2557"/>
                    </a:gs>
                  </a:gsLst>
                  <a:lin scaled="0"/>
                </a:gradFill>
                <a:latin typeface="Algerian" panose="04020705040A02060702" pitchFamily="82" charset="0"/>
              </a:rPr>
              <a:t>FIFA World Cup Analysis</a:t>
            </a:r>
            <a:br>
              <a:rPr lang="en-IN" altLang="en-US" sz="4445" b="1" dirty="0" smtClean="0">
                <a:gradFill>
                  <a:gsLst>
                    <a:gs pos="0">
                      <a:srgbClr val="012D86"/>
                    </a:gs>
                    <a:gs pos="100000">
                      <a:srgbClr val="0E2557"/>
                    </a:gs>
                  </a:gsLst>
                  <a:lin scaled="0"/>
                </a:gradFill>
                <a:latin typeface="Algerian" panose="04020705040A02060702" pitchFamily="82" charset="0"/>
              </a:rPr>
            </a:br>
            <a:r>
              <a:rPr lang="en-IN" altLang="en-US" sz="4445" b="1" dirty="0" smtClean="0">
                <a:gradFill>
                  <a:gsLst>
                    <a:gs pos="0">
                      <a:srgbClr val="012D86"/>
                    </a:gs>
                    <a:gs pos="100000">
                      <a:srgbClr val="0E2557"/>
                    </a:gs>
                  </a:gsLst>
                  <a:lin scaled="0"/>
                </a:gradFill>
                <a:latin typeface="Algerian" panose="04020705040A02060702" pitchFamily="82" charset="0"/>
              </a:rPr>
              <a:t>                                              - </a:t>
            </a:r>
            <a:r>
              <a:rPr lang="en-IN" altLang="en-US" sz="3110" b="1" dirty="0" smtClean="0">
                <a:gradFill>
                  <a:gsLst>
                    <a:gs pos="0">
                      <a:srgbClr val="012D86"/>
                    </a:gs>
                    <a:gs pos="100000">
                      <a:srgbClr val="0E2557"/>
                    </a:gs>
                  </a:gsLst>
                  <a:lin scaled="0"/>
                </a:gradFill>
                <a:latin typeface="Algerian" panose="04020705040A02060702" pitchFamily="82" charset="0"/>
              </a:rPr>
              <a:t>Unified mentor</a:t>
            </a:r>
            <a:br>
              <a:rPr lang="en-IN" altLang="en-US" sz="4445" b="1" dirty="0" smtClean="0">
                <a:gradFill>
                  <a:gsLst>
                    <a:gs pos="0">
                      <a:srgbClr val="012D86"/>
                    </a:gs>
                    <a:gs pos="100000">
                      <a:srgbClr val="0E2557"/>
                    </a:gs>
                  </a:gsLst>
                  <a:lin scaled="0"/>
                </a:gradFill>
                <a:latin typeface="Algerian" panose="04020705040A02060702" pitchFamily="82" charset="0"/>
              </a:rPr>
            </a:br>
            <a:endParaRPr lang="en-IN" altLang="en-US" sz="4445" b="1" dirty="0" smtClean="0">
              <a:gradFill>
                <a:gsLst>
                  <a:gs pos="0">
                    <a:srgbClr val="012D86"/>
                  </a:gs>
                  <a:gs pos="100000">
                    <a:srgbClr val="0E2557"/>
                  </a:gs>
                </a:gsLst>
                <a:lin scaled="0"/>
              </a:gra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60" y="786765"/>
            <a:ext cx="7924800" cy="582930"/>
          </a:xfrm>
        </p:spPr>
        <p:txBody>
          <a:bodyPr>
            <a:normAutofit fontScale="90000"/>
          </a:bodyPr>
          <a:lstStyle/>
          <a:p>
            <a:r>
              <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rPr>
              <a:t>Top 10 Teams by Goals Scored:</a:t>
            </a:r>
            <a:endPar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Top 10 Teams by Goals Scored"/>
          <p:cNvPicPr>
            <a:picLocks noChangeAspect="1"/>
          </p:cNvPicPr>
          <p:nvPr>
            <p:ph sz="quarter" idx="1"/>
          </p:nvPr>
        </p:nvPicPr>
        <p:blipFill>
          <a:blip r:embed="rId1"/>
          <a:stretch>
            <a:fillRect/>
          </a:stretch>
        </p:blipFill>
        <p:spPr>
          <a:xfrm>
            <a:off x="1932305" y="1527810"/>
            <a:ext cx="8027670" cy="45999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135" y="2607945"/>
            <a:ext cx="10972800" cy="1387475"/>
          </a:xfrm>
        </p:spPr>
        <p:txBody>
          <a:bodyPr/>
          <a:p>
            <a:pPr marL="0" indent="0" algn="ctr">
              <a:buNone/>
            </a:pPr>
            <a:r>
              <a:rPr lang="en-IN" altLang="en-US" sz="6600" b="1">
                <a:latin typeface="Algerian" panose="04020705040A02060702" pitchFamily="82" charset="0"/>
                <a:cs typeface="Algerian" panose="04020705040A02060702" pitchFamily="82" charset="0"/>
              </a:rPr>
              <a:t>THANK YOU</a:t>
            </a:r>
            <a:endParaRPr lang="en-IN" altLang="en-US" sz="6600" b="1">
              <a:latin typeface="Algerian" panose="04020705040A02060702" pitchFamily="82" charset="0"/>
              <a:cs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80" y="1561465"/>
            <a:ext cx="10172065" cy="582930"/>
          </a:xfrm>
        </p:spPr>
        <p:txBody>
          <a:bodyPr>
            <a:normAutofit fontScale="90000"/>
          </a:bodyPr>
          <a:lstStyle/>
          <a:p>
            <a:r>
              <a:rPr lang="en-US" sz="4400" b="1" u="sng" dirty="0">
                <a:gradFill>
                  <a:gsLst>
                    <a:gs pos="0">
                      <a:srgbClr val="012D86"/>
                    </a:gs>
                    <a:gs pos="100000">
                      <a:srgbClr val="0E2557"/>
                    </a:gs>
                  </a:gsLst>
                  <a:lin scaled="0"/>
                </a:gradFill>
                <a:latin typeface="Times New Roman" panose="02020603050405020304" charset="0"/>
                <a:cs typeface="Times New Roman" panose="02020603050405020304" charset="0"/>
              </a:rPr>
              <a:t>Introduction</a:t>
            </a:r>
            <a:r>
              <a:rPr lang="en-IN" altLang="en-US" sz="4400"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IN" altLang="en-US" sz="44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525270" y="2463165"/>
            <a:ext cx="8522335" cy="1917065"/>
          </a:xfrm>
        </p:spPr>
        <p:txBody>
          <a:bodyPr>
            <a:normAutofit/>
          </a:bodyPr>
          <a:lstStyle/>
          <a:p>
            <a:pPr marL="0" indent="0" algn="just">
              <a:buNone/>
            </a:pPr>
            <a:r>
              <a:rPr lang="en-IN" sz="2000" dirty="0">
                <a:latin typeface="Times New Roman" panose="02020603050405020304" charset="0"/>
                <a:cs typeface="Times New Roman" panose="02020603050405020304" charset="0"/>
              </a:rPr>
              <a:t>The FIFA World Cup, the pinnacle of international football, is held every four years, drawing global attention. This analysis delves into historical data to uncover key metrics and factors influencing World Cup victories, aiming to provide insights and answer fans' questions</a:t>
            </a:r>
            <a:endParaRPr lang="en-IN" sz="20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595" y="1137285"/>
            <a:ext cx="9545955" cy="582930"/>
          </a:xfrm>
        </p:spPr>
        <p:txBody>
          <a:bodyPr>
            <a:normAutofit fontScale="90000"/>
          </a:bodyPr>
          <a:lstStyle/>
          <a:p>
            <a:r>
              <a:rPr lang="en-IN" altLang="en-US" b="1" u="sng" dirty="0">
                <a:gradFill>
                  <a:gsLst>
                    <a:gs pos="0">
                      <a:srgbClr val="012D86"/>
                    </a:gs>
                    <a:gs pos="100000">
                      <a:srgbClr val="0E2557"/>
                    </a:gs>
                  </a:gsLst>
                  <a:lin scaled="0"/>
                </a:gradFill>
                <a:latin typeface="Times New Roman" panose="02020603050405020304" charset="0"/>
                <a:cs typeface="Times New Roman" panose="02020603050405020304" charset="0"/>
              </a:rPr>
              <a:t>Details of data</a:t>
            </a:r>
            <a:r>
              <a:rPr lang="en-US"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US"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449070" y="1971040"/>
            <a:ext cx="8587740" cy="2679700"/>
          </a:xfrm>
        </p:spPr>
        <p:txBody>
          <a:bodyPr>
            <a:noAutofit/>
          </a:bodyPr>
          <a:lstStyle/>
          <a:p>
            <a:pPr marL="0" indent="0" algn="just">
              <a:buFont typeface="Wingdings" panose="05000000000000000000" charset="0"/>
              <a:buNone/>
            </a:pPr>
            <a:r>
              <a:rPr lang="en-IN" sz="2000" dirty="0">
                <a:solidFill>
                  <a:schemeClr val="tx1"/>
                </a:solidFill>
                <a:latin typeface="Times New Roman" panose="02020603050405020304" charset="0"/>
                <a:cs typeface="Times New Roman" panose="02020603050405020304" charset="0"/>
              </a:rPr>
              <a:t>The analysis utilizes three datasets: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WorldCupMatches.csv : Contains detailed match information, including goals, attendance, and team names.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WorldCupPlayers.csv : Provides player-level data, including positions, events, and line-ups.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WorldCups.csv : Summarizes each World Cup's overall statistics, including goals scored, teams, matches played, and attendance.</a:t>
            </a:r>
            <a:endParaRPr lang="en-IN" sz="2000" dirty="0">
              <a:solidFill>
                <a:schemeClr val="tx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IN" sz="2000" dirty="0">
              <a:solidFill>
                <a:schemeClr val="tx1"/>
              </a:solidFill>
              <a:latin typeface="Times New Roman" panose="02020603050405020304" charset="0"/>
              <a:cs typeface="Times New Roman" panose="02020603050405020304" charset="0"/>
            </a:endParaRPr>
          </a:p>
        </p:txBody>
      </p:sp>
      <p:sp>
        <p:nvSpPr>
          <p:cNvPr id="13" name="Rectangle 10"/>
          <p:cNvSpPr>
            <a:spLocks noChangeArrowheads="1"/>
          </p:cNvSpPr>
          <p:nvPr/>
        </p:nvSpPr>
        <p:spPr bwMode="auto">
          <a:xfrm>
            <a:off x="0" y="-254140"/>
            <a:ext cx="3959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595" y="1360805"/>
            <a:ext cx="9545955" cy="582930"/>
          </a:xfrm>
        </p:spPr>
        <p:txBody>
          <a:bodyPr>
            <a:normAutofit fontScale="90000"/>
          </a:bodyPr>
          <a:lstStyle/>
          <a:p>
            <a:r>
              <a:rPr lang="en-IN" altLang="en-US" b="1" u="sng" dirty="0">
                <a:gradFill>
                  <a:gsLst>
                    <a:gs pos="0">
                      <a:srgbClr val="012D86"/>
                    </a:gs>
                    <a:gs pos="100000">
                      <a:srgbClr val="0E2557"/>
                    </a:gs>
                  </a:gsLst>
                  <a:lin scaled="0"/>
                </a:gradFill>
                <a:latin typeface="Times New Roman" panose="02020603050405020304" charset="0"/>
                <a:cs typeface="Times New Roman" panose="02020603050405020304" charset="0"/>
              </a:rPr>
              <a:t>Main KPI’s</a:t>
            </a:r>
            <a:r>
              <a:rPr lang="en-US"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US"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449070" y="2172970"/>
            <a:ext cx="8939530" cy="2236470"/>
          </a:xfrm>
        </p:spPr>
        <p:txBody>
          <a:bodyPr>
            <a:noAutofit/>
          </a:bodyPr>
          <a:lstStyle/>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Total Goals Scored : The cumulative goals scored in each World Cup.</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Average Attendance : The average number of spectators per match.</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Winning Factors : Goals scored by winning teams and performance trends.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Goals by Year : Trends in goals scored over the years.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Top Teams' Performance : Goals scored by top teams.</a:t>
            </a:r>
            <a:endParaRPr lang="en-IN" sz="2000" dirty="0">
              <a:solidFill>
                <a:schemeClr val="tx1"/>
              </a:solidFill>
              <a:latin typeface="Times New Roman" panose="02020603050405020304" charset="0"/>
              <a:cs typeface="Times New Roman" panose="02020603050405020304" charset="0"/>
            </a:endParaRPr>
          </a:p>
        </p:txBody>
      </p:sp>
      <p:sp>
        <p:nvSpPr>
          <p:cNvPr id="13" name="Rectangle 10"/>
          <p:cNvSpPr>
            <a:spLocks noChangeArrowheads="1"/>
          </p:cNvSpPr>
          <p:nvPr/>
        </p:nvSpPr>
        <p:spPr bwMode="auto">
          <a:xfrm>
            <a:off x="0" y="-254140"/>
            <a:ext cx="3959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Total Goals Scored in Each World Cup</a:t>
            </a:r>
            <a:r>
              <a:rPr lang="en-IN" alt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IN" alt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Total Goals Scored in Each World Cup"/>
          <p:cNvPicPr>
            <a:picLocks noChangeAspect="1"/>
          </p:cNvPicPr>
          <p:nvPr>
            <p:ph sz="quarter" idx="1"/>
          </p:nvPr>
        </p:nvPicPr>
        <p:blipFill>
          <a:blip r:embed="rId1"/>
          <a:stretch>
            <a:fillRect/>
          </a:stretch>
        </p:blipFill>
        <p:spPr>
          <a:xfrm>
            <a:off x="1550670" y="1456055"/>
            <a:ext cx="8398510" cy="4554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Average Attendance per World Cup:</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Average Attendance per World Cup"/>
          <p:cNvPicPr>
            <a:picLocks noChangeAspect="1"/>
          </p:cNvPicPr>
          <p:nvPr>
            <p:ph sz="quarter" idx="1"/>
          </p:nvPr>
        </p:nvPicPr>
        <p:blipFill>
          <a:blip r:embed="rId1"/>
          <a:stretch>
            <a:fillRect/>
          </a:stretch>
        </p:blipFill>
        <p:spPr>
          <a:xfrm>
            <a:off x="1682115" y="1491615"/>
            <a:ext cx="8325485" cy="45510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Goals Scored by Winning Teams:</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Goals Scored by Winning Teams"/>
          <p:cNvPicPr>
            <a:picLocks noChangeAspect="1"/>
          </p:cNvPicPr>
          <p:nvPr>
            <p:ph sz="quarter" idx="1"/>
          </p:nvPr>
        </p:nvPicPr>
        <p:blipFill>
          <a:blip r:embed="rId1"/>
          <a:stretch>
            <a:fillRect/>
          </a:stretch>
        </p:blipFill>
        <p:spPr>
          <a:xfrm>
            <a:off x="1694180" y="1421130"/>
            <a:ext cx="8531225" cy="4706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b="1" u="sng"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Goals Scored Over the Years</a:t>
            </a:r>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Goals Scored Over the Years"/>
          <p:cNvPicPr>
            <a:picLocks noChangeAspect="1"/>
          </p:cNvPicPr>
          <p:nvPr>
            <p:ph sz="quarter" idx="1"/>
          </p:nvPr>
        </p:nvPicPr>
        <p:blipFill>
          <a:blip r:embed="rId1"/>
          <a:stretch>
            <a:fillRect/>
          </a:stretch>
        </p:blipFill>
        <p:spPr>
          <a:xfrm>
            <a:off x="1744980" y="1555750"/>
            <a:ext cx="8430895"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60" y="829310"/>
            <a:ext cx="7924800" cy="582930"/>
          </a:xfrm>
        </p:spPr>
        <p:txBody>
          <a:bodyPr>
            <a:normAutofit fontScale="90000"/>
          </a:bodyPr>
          <a:lstStyle/>
          <a:p>
            <a:r>
              <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rPr>
              <a:t>Attendance Trends Over the Years:</a:t>
            </a:r>
            <a:endPar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Attendance Trends Over the Years"/>
          <p:cNvPicPr>
            <a:picLocks noChangeAspect="1"/>
          </p:cNvPicPr>
          <p:nvPr>
            <p:ph sz="quarter" idx="1"/>
          </p:nvPr>
        </p:nvPicPr>
        <p:blipFill>
          <a:blip r:embed="rId1"/>
          <a:stretch>
            <a:fillRect/>
          </a:stretch>
        </p:blipFill>
        <p:spPr>
          <a:xfrm>
            <a:off x="1579880" y="1597660"/>
            <a:ext cx="8685530" cy="450850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1290</Words>
  <Application>WPS Presentation</Application>
  <PresentationFormat>Widescreen</PresentationFormat>
  <Paragraphs>42</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Times New Roman</vt:lpstr>
      <vt:lpstr>Algerian</vt:lpstr>
      <vt:lpstr>Wingdings</vt:lpstr>
      <vt:lpstr>Söhne</vt:lpstr>
      <vt:lpstr>Microsoft YaHei</vt:lpstr>
      <vt:lpstr>Arial Unicode MS</vt:lpstr>
      <vt:lpstr>Calibri</vt:lpstr>
      <vt:lpstr>Segoe Print</vt:lpstr>
      <vt:lpstr>Blue Waves</vt:lpstr>
      <vt:lpstr>AtliQ Hospitality Analysis                                               - Unified mentor </vt:lpstr>
      <vt:lpstr>Introduction:</vt:lpstr>
      <vt:lpstr>Details of data:</vt:lpstr>
      <vt:lpstr>Main KPI’s:</vt:lpstr>
      <vt:lpstr>Distribution of Booking Statuses</vt:lpstr>
      <vt:lpstr>Weekly Revenue Trends:</vt:lpstr>
      <vt:lpstr>Occupancy by Day Type:</vt:lpstr>
      <vt:lpstr>Booking Percentage by Platform:</vt:lpstr>
      <vt:lpstr>Revenue by City:</vt:lpstr>
      <vt:lpstr>Revenue by Property: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Datascience, Machine learning &amp; AI</dc:title>
  <dc:creator/>
  <cp:lastModifiedBy>DELL</cp:lastModifiedBy>
  <cp:revision>5</cp:revision>
  <dcterms:created xsi:type="dcterms:W3CDTF">2024-05-10T14:55:00Z</dcterms:created>
  <dcterms:modified xsi:type="dcterms:W3CDTF">2024-06-21T13:40:46Z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984D36814DB947BBA4ABBFDB29B796AF_11</vt:lpwstr>
  </property>
  <property fmtid="{D5CDD505-2E9C-101B-9397-08002B2CF9AE}" pid="3" name="KSOProductBuildVer">
    <vt:lpwstr>1033-12.2.0.17119</vt:lpwstr>
  </property>
</Properties>
</file>