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78" r:id="rId6"/>
    <p:sldId id="261" r:id="rId7"/>
    <p:sldId id="271" r:id="rId8"/>
    <p:sldId id="272" r:id="rId9"/>
    <p:sldId id="273" r:id="rId10"/>
    <p:sldId id="266" r:id="rId11"/>
    <p:sldId id="274"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0175" y="5133340"/>
            <a:ext cx="5186680" cy="838835"/>
          </a:xfrm>
        </p:spPr>
        <p:txBody>
          <a:bodyPr>
            <a:noAutofit/>
          </a:bodyPr>
          <a:lstStyle/>
          <a:p>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a:p>
            <a:r>
              <a:rPr lang="en-IN" altLang="en-US" sz="2400" b="1" dirty="0" err="1">
                <a:solidFill>
                  <a:schemeClr val="tx2">
                    <a:lumMod val="85000"/>
                    <a:lumOff val="15000"/>
                  </a:schemeClr>
                </a:solidFill>
                <a:latin typeface="Times New Roman" panose="02020603050405020304" charset="0"/>
                <a:cs typeface="Times New Roman" panose="02020603050405020304" charset="0"/>
              </a:rPr>
              <a:t>Katuri Madhava Rajesh</a:t>
            </a:r>
            <a:endParaRPr lang="en-IN" altLang="en-US" sz="2400" b="1" dirty="0" err="1">
              <a:solidFill>
                <a:schemeClr val="tx2">
                  <a:lumMod val="85000"/>
                  <a:lumOff val="15000"/>
                </a:schemeClr>
              </a:solidFill>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1157605" y="1643380"/>
            <a:ext cx="10140315" cy="1785620"/>
          </a:xfrm>
        </p:spPr>
        <p:txBody>
          <a:bodyPr>
            <a:normAutofit fontScale="90000"/>
          </a:bodyPr>
          <a:lstStyle/>
          <a:p>
            <a:r>
              <a:rPr lang="en-IN" altLang="en-US" sz="4445" b="1" dirty="0" smtClean="0">
                <a:gradFill>
                  <a:gsLst>
                    <a:gs pos="0">
                      <a:srgbClr val="012D86"/>
                    </a:gs>
                    <a:gs pos="100000">
                      <a:srgbClr val="0E2557"/>
                    </a:gs>
                  </a:gsLst>
                  <a:lin scaled="0"/>
                </a:gradFill>
                <a:latin typeface="Algerian" panose="04020705040A02060702" pitchFamily="82" charset="0"/>
              </a:rPr>
              <a:t>Financial Analytics</a:t>
            </a:r>
            <a:br>
              <a:rPr lang="en-IN" altLang="en-US" sz="4445" b="1" dirty="0" smtClean="0">
                <a:gradFill>
                  <a:gsLst>
                    <a:gs pos="0">
                      <a:srgbClr val="012D86"/>
                    </a:gs>
                    <a:gs pos="100000">
                      <a:srgbClr val="0E2557"/>
                    </a:gs>
                  </a:gsLst>
                  <a:lin scaled="0"/>
                </a:gradFill>
                <a:latin typeface="Algerian" panose="04020705040A02060702" pitchFamily="82" charset="0"/>
              </a:rPr>
            </a:br>
            <a:r>
              <a:rPr lang="en-IN" altLang="en-US" sz="4445" b="1" dirty="0" smtClean="0">
                <a:gradFill>
                  <a:gsLst>
                    <a:gs pos="0">
                      <a:srgbClr val="012D86"/>
                    </a:gs>
                    <a:gs pos="100000">
                      <a:srgbClr val="0E2557"/>
                    </a:gs>
                  </a:gsLst>
                  <a:lin scaled="0"/>
                </a:gradFill>
                <a:latin typeface="Algerian" panose="04020705040A02060702" pitchFamily="82" charset="0"/>
              </a:rPr>
              <a:t>                                              - </a:t>
            </a:r>
            <a:r>
              <a:rPr lang="en-IN" altLang="en-US" sz="3110" b="1" dirty="0" smtClean="0">
                <a:gradFill>
                  <a:gsLst>
                    <a:gs pos="0">
                      <a:srgbClr val="012D86"/>
                    </a:gs>
                    <a:gs pos="100000">
                      <a:srgbClr val="0E2557"/>
                    </a:gs>
                  </a:gsLst>
                  <a:lin scaled="0"/>
                </a:gradFill>
                <a:latin typeface="Algerian" panose="04020705040A02060702" pitchFamily="82" charset="0"/>
              </a:rPr>
              <a:t>Unified mentor</a:t>
            </a:r>
            <a:br>
              <a:rPr lang="en-IN" altLang="en-US" sz="4445" b="1" dirty="0" smtClean="0">
                <a:gradFill>
                  <a:gsLst>
                    <a:gs pos="0">
                      <a:srgbClr val="012D86"/>
                    </a:gs>
                    <a:gs pos="100000">
                      <a:srgbClr val="0E2557"/>
                    </a:gs>
                  </a:gsLst>
                  <a:lin scaled="0"/>
                </a:gradFill>
                <a:latin typeface="Algerian" panose="04020705040A02060702" pitchFamily="82" charset="0"/>
              </a:rPr>
            </a:br>
            <a:endParaRPr lang="en-IN" altLang="en-US" sz="4445" b="1" dirty="0" smtClean="0">
              <a:gradFill>
                <a:gsLst>
                  <a:gs pos="0">
                    <a:srgbClr val="012D86"/>
                  </a:gs>
                  <a:gs pos="100000">
                    <a:srgbClr val="0E2557"/>
                  </a:gs>
                </a:gsLst>
                <a:lin scaled="0"/>
              </a:gra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865" y="903605"/>
            <a:ext cx="9436735" cy="582930"/>
          </a:xfrm>
        </p:spPr>
        <p:txBody>
          <a:bodyPr>
            <a:normAutofit fontScale="90000"/>
          </a:bodyPr>
          <a:lstStyle/>
          <a:p>
            <a:r>
              <a:rPr lang="en-US" sz="3110" b="1" u="sng"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Key metrics for Market Capitalization</a:t>
            </a:r>
            <a:r>
              <a:rPr lang="en-IN" altLang="en-US" sz="3110" b="1" u="sng"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 and Quarterly Sales</a:t>
            </a:r>
            <a:r>
              <a:rPr lang="en-IN" altLang="en-US" sz="311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IN" altLang="en-US" sz="311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6" name="Content Placeholder 5" descr="Screenshot (96)"/>
          <p:cNvPicPr>
            <a:picLocks noChangeAspect="1"/>
          </p:cNvPicPr>
          <p:nvPr>
            <p:ph sz="quarter" idx="1"/>
          </p:nvPr>
        </p:nvPicPr>
        <p:blipFill>
          <a:blip r:embed="rId1"/>
          <a:stretch>
            <a:fillRect/>
          </a:stretch>
        </p:blipFill>
        <p:spPr>
          <a:xfrm>
            <a:off x="1560830" y="1657985"/>
            <a:ext cx="8622665" cy="4299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35" y="2607945"/>
            <a:ext cx="10972800" cy="1387475"/>
          </a:xfrm>
        </p:spPr>
        <p:txBody>
          <a:bodyPr/>
          <a:p>
            <a:pPr marL="0" indent="0" algn="ctr">
              <a:buNone/>
            </a:pPr>
            <a:r>
              <a:rPr lang="en-IN" altLang="en-US" sz="6600" b="1">
                <a:latin typeface="Algerian" panose="04020705040A02060702" pitchFamily="82" charset="0"/>
                <a:cs typeface="Algerian" panose="04020705040A02060702" pitchFamily="82" charset="0"/>
              </a:rPr>
              <a:t>THANK YOU</a:t>
            </a:r>
            <a:endParaRPr lang="en-IN" altLang="en-US" sz="6600" b="1">
              <a:latin typeface="Algerian" panose="04020705040A02060702" pitchFamily="82" charset="0"/>
              <a:cs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80" y="1561465"/>
            <a:ext cx="10172065" cy="582930"/>
          </a:xfrm>
        </p:spPr>
        <p:txBody>
          <a:bodyPr>
            <a:normAutofit fontScale="90000"/>
          </a:bodyPr>
          <a:lstStyle/>
          <a:p>
            <a:r>
              <a:rPr 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Introduction</a:t>
            </a:r>
            <a:r>
              <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IN" altLang="en-US" sz="44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173480" y="2463165"/>
            <a:ext cx="9012555" cy="1917065"/>
          </a:xfrm>
        </p:spPr>
        <p:txBody>
          <a:bodyPr>
            <a:normAutofit/>
          </a:bodyPr>
          <a:lstStyle/>
          <a:p>
            <a:pPr marL="0" indent="0" algn="just">
              <a:buNone/>
            </a:pPr>
            <a:r>
              <a:rPr lang="en-IN" sz="2000" dirty="0">
                <a:latin typeface="Times New Roman" panose="02020603050405020304" charset="0"/>
                <a:cs typeface="Times New Roman" panose="02020603050405020304" charset="0"/>
              </a:rPr>
              <a:t>In today's competitive business landscape, understanding the competition is crucial for strategic decision-making. This analysis focuses on the market capitalization and quarterly sales data of the top 500 companies in India, providing key insights and identifying important metrics and relationships to aid management in outperforming rivals.</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541780"/>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Details of data</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2375535"/>
            <a:ext cx="7928610" cy="1538605"/>
          </a:xfrm>
        </p:spPr>
        <p:txBody>
          <a:bodyPr>
            <a:noAutofit/>
          </a:bodyPr>
          <a:lstStyle/>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Serial Number: Unique identifier for each company.</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Name of Company: The name of the company.</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Market Cap – Crore: Market capitalization in crores.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Sales Qtr – Crore: Quarterly sales in crores.</a:t>
            </a: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1254125"/>
            <a:ext cx="9545955" cy="582930"/>
          </a:xfrm>
        </p:spPr>
        <p:txBody>
          <a:bodyPr>
            <a:normAutofit fontScale="90000"/>
          </a:bodyPr>
          <a:lstStyle/>
          <a:p>
            <a:r>
              <a:rPr lang="en-IN" altLang="en-US" b="1" u="sng" dirty="0">
                <a:gradFill>
                  <a:gsLst>
                    <a:gs pos="0">
                      <a:srgbClr val="012D86"/>
                    </a:gs>
                    <a:gs pos="100000">
                      <a:srgbClr val="0E2557"/>
                    </a:gs>
                  </a:gsLst>
                  <a:lin scaled="0"/>
                </a:gradFill>
                <a:latin typeface="Times New Roman" panose="02020603050405020304" charset="0"/>
                <a:cs typeface="Times New Roman" panose="02020603050405020304" charset="0"/>
              </a:rPr>
              <a:t>Main KPI’s</a:t>
            </a:r>
            <a:r>
              <a:rPr lang="en-US" b="1" u="sng" dirty="0">
                <a:gradFill>
                  <a:gsLst>
                    <a:gs pos="0">
                      <a:srgbClr val="012D86"/>
                    </a:gs>
                    <a:gs pos="100000">
                      <a:srgbClr val="0E2557"/>
                    </a:gs>
                  </a:gsLst>
                  <a:lin scaled="0"/>
                </a:gradFill>
                <a:latin typeface="Times New Roman" panose="02020603050405020304" charset="0"/>
                <a:cs typeface="Times New Roman" panose="02020603050405020304" charset="0"/>
              </a:rPr>
              <a:t>:</a:t>
            </a:r>
            <a:endParaRPr lang="en-US"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sp>
        <p:nvSpPr>
          <p:cNvPr id="3" name="Content Placeholder 2"/>
          <p:cNvSpPr>
            <a:spLocks noGrp="1"/>
          </p:cNvSpPr>
          <p:nvPr>
            <p:ph sz="quarter" idx="1"/>
          </p:nvPr>
        </p:nvSpPr>
        <p:spPr>
          <a:xfrm>
            <a:off x="1449070" y="1981200"/>
            <a:ext cx="8939530" cy="3301365"/>
          </a:xfrm>
        </p:spPr>
        <p:txBody>
          <a:bodyPr>
            <a:noAutofit/>
          </a:bodyPr>
          <a:lstStyle/>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Mean Market Capitalization: Average market value of the listed companies.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Median Market Capitalization: Median market value, indicating the middle point of market capitalization.</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Total Market Capitalization: Sum of market capitalization of all companies.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Mean Quarterly Sales: Average sales revenue per quarter.</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Median Quarterly Sales: Middle value of quarterly sales.</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Total Quarterly Sales: Sum of sales revenue for all companies in a quarter.</a:t>
            </a:r>
            <a:endParaRPr lang="en-IN" sz="20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q"/>
            </a:pPr>
            <a:r>
              <a:rPr lang="en-IN" sz="2000" dirty="0">
                <a:solidFill>
                  <a:schemeClr val="tx1"/>
                </a:solidFill>
                <a:latin typeface="Times New Roman" panose="02020603050405020304" charset="0"/>
                <a:cs typeface="Times New Roman" panose="02020603050405020304" charset="0"/>
              </a:rPr>
              <a:t>Correlation between Market Capitalization and Quarterly Sales: Relationship between a company's market value and its sales performance.</a:t>
            </a:r>
            <a:endParaRPr lang="en-IN" sz="2000" dirty="0">
              <a:solidFill>
                <a:schemeClr val="tx1"/>
              </a:solidFill>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0" y="-254140"/>
            <a:ext cx="39599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Distribution of Market Capitalization:</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Distribution of Market Capitalization"/>
          <p:cNvPicPr>
            <a:picLocks noChangeAspect="1"/>
          </p:cNvPicPr>
          <p:nvPr>
            <p:ph sz="quarter" idx="1"/>
          </p:nvPr>
        </p:nvPicPr>
        <p:blipFill>
          <a:blip r:embed="rId1"/>
          <a:stretch>
            <a:fillRect/>
          </a:stretch>
        </p:blipFill>
        <p:spPr>
          <a:xfrm>
            <a:off x="2345690" y="1560830"/>
            <a:ext cx="6866255" cy="4341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Distribution of Quarterly Sales:</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Distribution of Quarterly Sales-2"/>
          <p:cNvPicPr>
            <a:picLocks noChangeAspect="1"/>
          </p:cNvPicPr>
          <p:nvPr>
            <p:ph sz="quarter" idx="1"/>
          </p:nvPr>
        </p:nvPicPr>
        <p:blipFill>
          <a:blip r:embed="rId1"/>
          <a:stretch>
            <a:fillRect/>
          </a:stretch>
        </p:blipFill>
        <p:spPr>
          <a:xfrm>
            <a:off x="2853690" y="1560830"/>
            <a:ext cx="6072505" cy="3893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Correlation Matrix:</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Correlation matrix-3"/>
          <p:cNvPicPr>
            <a:picLocks noChangeAspect="1"/>
          </p:cNvPicPr>
          <p:nvPr>
            <p:ph sz="quarter" idx="1"/>
          </p:nvPr>
        </p:nvPicPr>
        <p:blipFill>
          <a:blip r:embed="rId1"/>
          <a:stretch>
            <a:fillRect/>
          </a:stretch>
        </p:blipFill>
        <p:spPr>
          <a:xfrm>
            <a:off x="2599055" y="1560830"/>
            <a:ext cx="6454140" cy="4415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925" y="743585"/>
            <a:ext cx="9564370" cy="582930"/>
          </a:xfrm>
        </p:spPr>
        <p:txBody>
          <a:bodyPr>
            <a:normAutofit fontScale="90000"/>
          </a:bodyPr>
          <a:lstStyle/>
          <a:p>
            <a:r>
              <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rPr>
              <a:t>Top 10 Companies by Market Capitalization:</a:t>
            </a:r>
            <a:endParaRPr lang="en-US" sz="3600"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Top 10 companies by Market Capitalization"/>
          <p:cNvPicPr>
            <a:picLocks noChangeAspect="1"/>
          </p:cNvPicPr>
          <p:nvPr>
            <p:ph sz="quarter" idx="1"/>
          </p:nvPr>
        </p:nvPicPr>
        <p:blipFill>
          <a:blip r:embed="rId1"/>
          <a:stretch>
            <a:fillRect/>
          </a:stretch>
        </p:blipFill>
        <p:spPr>
          <a:xfrm>
            <a:off x="2399665" y="1560830"/>
            <a:ext cx="6750685" cy="4349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360" y="1042035"/>
            <a:ext cx="7924800" cy="582930"/>
          </a:xfrm>
        </p:spPr>
        <p:txBody>
          <a:bodyPr>
            <a:normAutofit fontScale="90000"/>
          </a:bodyPr>
          <a:lstStyle/>
          <a:p>
            <a:r>
              <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rPr>
              <a:t>Top 10 Companies by Quarterly Sales:</a:t>
            </a:r>
            <a:endParaRPr lang="en-IN" altLang="en-US" sz="3555" b="1" u="sng" dirty="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Content Placeholder 3" descr="Top 10 companies by Quarterly Sales-5"/>
          <p:cNvPicPr>
            <a:picLocks noChangeAspect="1"/>
          </p:cNvPicPr>
          <p:nvPr>
            <p:ph sz="quarter" idx="1"/>
          </p:nvPr>
        </p:nvPicPr>
        <p:blipFill>
          <a:blip r:embed="rId1"/>
          <a:stretch>
            <a:fillRect/>
          </a:stretch>
        </p:blipFill>
        <p:spPr>
          <a:xfrm>
            <a:off x="2314575" y="1856105"/>
            <a:ext cx="6482715" cy="415480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1486</Words>
  <Application>WPS Presentation</Application>
  <PresentationFormat>Widescreen</PresentationFormat>
  <Paragraphs>43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Algerian</vt:lpstr>
      <vt:lpstr>Söhne</vt:lpstr>
      <vt:lpstr>Wingdings</vt:lpstr>
      <vt:lpstr>Microsoft YaHei</vt:lpstr>
      <vt:lpstr>Arial Unicode MS</vt:lpstr>
      <vt:lpstr>Calibri</vt:lpstr>
      <vt:lpstr>Segoe Print</vt:lpstr>
      <vt:lpstr>Blue Waves</vt:lpstr>
      <vt:lpstr>python full stack                           -kodnest</vt:lpstr>
      <vt:lpstr>Introduction to intern organization</vt:lpstr>
      <vt:lpstr>Weekly Wise Learning Objectives &amp; outcomes:</vt:lpstr>
      <vt:lpstr>Details of data:</vt:lpstr>
      <vt:lpstr>Weekly Wise Learning Objectives &amp; outcomes:</vt:lpstr>
      <vt:lpstr>Weekly Wise Learning Objectives &amp; outcomes:</vt:lpstr>
      <vt:lpstr>Weekly Wise Learning Objectives &amp; outcomes:</vt:lpstr>
      <vt:lpstr>Weekly Wise Learning Objectives &amp; outcomes:</vt:lpstr>
      <vt:lpstr>Real time technical skills acquired:</vt:lpstr>
      <vt:lpstr>Manageable skills: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 Machine learning &amp; AI</dc:title>
  <dc:creator/>
  <cp:lastModifiedBy>DELL</cp:lastModifiedBy>
  <cp:revision>3</cp:revision>
  <dcterms:created xsi:type="dcterms:W3CDTF">2024-05-10T14:55:00Z</dcterms:created>
  <dcterms:modified xsi:type="dcterms:W3CDTF">2024-06-21T13:11:53Z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984D36814DB947BBA4ABBFDB29B796AF_11</vt:lpwstr>
  </property>
  <property fmtid="{D5CDD505-2E9C-101B-9397-08002B2CF9AE}" pid="3" name="KSOProductBuildVer">
    <vt:lpwstr>1033-12.2.0.17119</vt:lpwstr>
  </property>
</Properties>
</file>