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766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6218" y="308610"/>
            <a:ext cx="4281964" cy="761238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64037" y="1782723"/>
            <a:ext cx="7415927" cy="20040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890"/>
              </a:lnSpc>
              <a:buNone/>
            </a:pPr>
            <a:r>
              <a:rPr lang="en-US" sz="6312" b="1" kern="0" spc="-189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Sudoku Solver Visualization</a:t>
            </a:r>
            <a:endParaRPr lang="en-US" sz="6312" dirty="0"/>
          </a:p>
        </p:txBody>
      </p:sp>
      <p:sp>
        <p:nvSpPr>
          <p:cNvPr id="7" name="Text 2"/>
          <p:cNvSpPr/>
          <p:nvPr/>
        </p:nvSpPr>
        <p:spPr>
          <a:xfrm>
            <a:off x="864037" y="4157067"/>
            <a:ext cx="7415927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Welcome to the fascinating world of Sudoku puzzles! This presentation will delve into the fundamentals of Sudoku, explore algorithms used to solve them, and showcase innovative visualization techniques.</a:t>
            </a:r>
            <a:endParaRPr lang="en-US" sz="1944" dirty="0"/>
          </a:p>
        </p:txBody>
      </p:sp>
      <p:sp>
        <p:nvSpPr>
          <p:cNvPr id="8" name="Shape 3"/>
          <p:cNvSpPr/>
          <p:nvPr/>
        </p:nvSpPr>
        <p:spPr>
          <a:xfrm>
            <a:off x="864037" y="6033373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10" name="Text 4"/>
          <p:cNvSpPr/>
          <p:nvPr/>
        </p:nvSpPr>
        <p:spPr>
          <a:xfrm>
            <a:off x="1382316" y="6014918"/>
            <a:ext cx="4207601" cy="17143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02"/>
              </a:lnSpc>
              <a:buNone/>
            </a:pPr>
            <a:r>
              <a:rPr lang="en-US" sz="2430" b="1" dirty="0" smtClean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Submitted b</a:t>
            </a:r>
            <a:r>
              <a:rPr lang="en-US" sz="2430" b="1" dirty="0" smtClean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y </a:t>
            </a:r>
            <a:r>
              <a:rPr lang="en-US" sz="2430" b="1" dirty="0" err="1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Madhav</a:t>
            </a:r>
            <a:r>
              <a:rPr lang="en-US" sz="2430" b="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 </a:t>
            </a:r>
            <a:r>
              <a:rPr lang="en-US" sz="2430" b="1" dirty="0" smtClean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Arora</a:t>
            </a:r>
          </a:p>
          <a:p>
            <a:pPr marL="0" indent="0">
              <a:lnSpc>
                <a:spcPts val="3402"/>
              </a:lnSpc>
              <a:buNone/>
            </a:pPr>
            <a:r>
              <a:rPr lang="en-US" sz="2430" b="1" dirty="0" err="1" smtClean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Reg</a:t>
            </a:r>
            <a:r>
              <a:rPr lang="en-US" sz="2430" b="1" dirty="0" smtClean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 No : 12217099</a:t>
            </a:r>
          </a:p>
          <a:p>
            <a:pPr marL="0" indent="0">
              <a:lnSpc>
                <a:spcPts val="3402"/>
              </a:lnSpc>
              <a:buNone/>
            </a:pPr>
            <a:r>
              <a:rPr lang="en-US" sz="2430" b="1" dirty="0" smtClean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Section : 9SK02</a:t>
            </a:r>
          </a:p>
          <a:p>
            <a:pPr marL="0" indent="0">
              <a:lnSpc>
                <a:spcPts val="3402"/>
              </a:lnSpc>
              <a:buNone/>
            </a:pPr>
            <a:r>
              <a:rPr lang="en-US" sz="2430" b="1" dirty="0" smtClean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Rol</a:t>
            </a:r>
            <a:r>
              <a:rPr lang="en-US" sz="2430" b="1" dirty="0" smtClean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l No : </a:t>
            </a:r>
            <a:r>
              <a:rPr lang="en-US" sz="2430" b="1" dirty="0" smtClean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28</a:t>
            </a:r>
            <a:endParaRPr lang="en-US" sz="243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5347" y="2322076"/>
            <a:ext cx="4883587" cy="3585448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43677" y="686872"/>
            <a:ext cx="5672495" cy="709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3"/>
              </a:lnSpc>
              <a:buNone/>
            </a:pPr>
            <a:r>
              <a:rPr lang="en-US" sz="4467" b="1" kern="0" spc="-134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Introduction to Sudoku</a:t>
            </a:r>
            <a:endParaRPr lang="en-US" sz="4467" dirty="0"/>
          </a:p>
        </p:txBody>
      </p:sp>
      <p:sp>
        <p:nvSpPr>
          <p:cNvPr id="7" name="Shape 2"/>
          <p:cNvSpPr/>
          <p:nvPr/>
        </p:nvSpPr>
        <p:spPr>
          <a:xfrm>
            <a:off x="843677" y="1757482"/>
            <a:ext cx="7456646" cy="1767721"/>
          </a:xfrm>
          <a:prstGeom prst="roundRect">
            <a:avLst>
              <a:gd name="adj" fmla="val 6137"/>
            </a:avLst>
          </a:prstGeom>
          <a:solidFill>
            <a:srgbClr val="7E023C"/>
          </a:solidFill>
          <a:ln w="7620">
            <a:solidFill>
              <a:srgbClr val="971B55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1092279" y="2006084"/>
            <a:ext cx="2836188" cy="3544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2"/>
              </a:lnSpc>
              <a:buNone/>
            </a:pPr>
            <a:r>
              <a:rPr lang="en-US" sz="2233" b="1" kern="0" spc="-67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Objective</a:t>
            </a:r>
            <a:endParaRPr lang="en-US" sz="2233" dirty="0"/>
          </a:p>
        </p:txBody>
      </p:sp>
      <p:sp>
        <p:nvSpPr>
          <p:cNvPr id="9" name="Text 4"/>
          <p:cNvSpPr/>
          <p:nvPr/>
        </p:nvSpPr>
        <p:spPr>
          <a:xfrm>
            <a:off x="1092279" y="2505075"/>
            <a:ext cx="6959441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7"/>
              </a:lnSpc>
              <a:buNone/>
            </a:pPr>
            <a:r>
              <a:rPr lang="en-US" sz="1898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Fill a 9x9 grid with digits from 1 to 9, ensuring each row, column, and 3x3 subgrid contains all the digits.</a:t>
            </a:r>
            <a:endParaRPr lang="en-US" sz="1898" dirty="0"/>
          </a:p>
        </p:txBody>
      </p:sp>
      <p:sp>
        <p:nvSpPr>
          <p:cNvPr id="10" name="Shape 5"/>
          <p:cNvSpPr/>
          <p:nvPr/>
        </p:nvSpPr>
        <p:spPr>
          <a:xfrm>
            <a:off x="843677" y="3766185"/>
            <a:ext cx="7456646" cy="1767721"/>
          </a:xfrm>
          <a:prstGeom prst="roundRect">
            <a:avLst>
              <a:gd name="adj" fmla="val 6137"/>
            </a:avLst>
          </a:prstGeom>
          <a:solidFill>
            <a:srgbClr val="7E023C"/>
          </a:solidFill>
          <a:ln w="7620">
            <a:solidFill>
              <a:srgbClr val="971B55"/>
            </a:solidFill>
            <a:prstDash val="solid"/>
          </a:ln>
        </p:spPr>
      </p:sp>
      <p:sp>
        <p:nvSpPr>
          <p:cNvPr id="11" name="Text 6"/>
          <p:cNvSpPr/>
          <p:nvPr/>
        </p:nvSpPr>
        <p:spPr>
          <a:xfrm>
            <a:off x="1092279" y="4014788"/>
            <a:ext cx="2836188" cy="3544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2"/>
              </a:lnSpc>
              <a:buNone/>
            </a:pPr>
            <a:r>
              <a:rPr lang="en-US" sz="2233" b="1" kern="0" spc="-67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Rules</a:t>
            </a:r>
            <a:endParaRPr lang="en-US" sz="2233" dirty="0"/>
          </a:p>
        </p:txBody>
      </p:sp>
      <p:sp>
        <p:nvSpPr>
          <p:cNvPr id="12" name="Text 7"/>
          <p:cNvSpPr/>
          <p:nvPr/>
        </p:nvSpPr>
        <p:spPr>
          <a:xfrm>
            <a:off x="1092279" y="4513778"/>
            <a:ext cx="6959441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7"/>
              </a:lnSpc>
              <a:buNone/>
            </a:pPr>
            <a:r>
              <a:rPr lang="en-US" sz="1898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Each digit can appear only once in each row, column, and 3x3 subgrid.</a:t>
            </a:r>
            <a:endParaRPr lang="en-US" sz="1898" dirty="0"/>
          </a:p>
        </p:txBody>
      </p:sp>
      <p:sp>
        <p:nvSpPr>
          <p:cNvPr id="13" name="Shape 8"/>
          <p:cNvSpPr/>
          <p:nvPr/>
        </p:nvSpPr>
        <p:spPr>
          <a:xfrm>
            <a:off x="843677" y="5774888"/>
            <a:ext cx="7456646" cy="1767721"/>
          </a:xfrm>
          <a:prstGeom prst="roundRect">
            <a:avLst>
              <a:gd name="adj" fmla="val 6137"/>
            </a:avLst>
          </a:prstGeom>
          <a:solidFill>
            <a:srgbClr val="7E023C"/>
          </a:solidFill>
          <a:ln w="7620">
            <a:solidFill>
              <a:srgbClr val="971B55"/>
            </a:solidFill>
            <a:prstDash val="solid"/>
          </a:ln>
        </p:spPr>
      </p:sp>
      <p:sp>
        <p:nvSpPr>
          <p:cNvPr id="14" name="Text 9"/>
          <p:cNvSpPr/>
          <p:nvPr/>
        </p:nvSpPr>
        <p:spPr>
          <a:xfrm>
            <a:off x="1092279" y="6023491"/>
            <a:ext cx="2836188" cy="3544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2"/>
              </a:lnSpc>
              <a:buNone/>
            </a:pPr>
            <a:r>
              <a:rPr lang="en-US" sz="2233" b="1" kern="0" spc="-67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Difficulty Levels</a:t>
            </a:r>
            <a:endParaRPr lang="en-US" sz="2233" dirty="0"/>
          </a:p>
        </p:txBody>
      </p:sp>
      <p:sp>
        <p:nvSpPr>
          <p:cNvPr id="15" name="Text 10"/>
          <p:cNvSpPr/>
          <p:nvPr/>
        </p:nvSpPr>
        <p:spPr>
          <a:xfrm>
            <a:off x="1092279" y="6522482"/>
            <a:ext cx="6959441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7"/>
              </a:lnSpc>
              <a:buNone/>
            </a:pPr>
            <a:r>
              <a:rPr lang="en-US" sz="1898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Sudoku puzzles come in various difficulty levels, ranging from easy to extremely challenging.</a:t>
            </a:r>
            <a:endParaRPr lang="en-US" sz="1898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4" name="Text 1"/>
          <p:cNvSpPr/>
          <p:nvPr/>
        </p:nvSpPr>
        <p:spPr>
          <a:xfrm>
            <a:off x="968693" y="1842016"/>
            <a:ext cx="6969323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b="1" kern="0" spc="-137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Sudoku Solving Techniques</a:t>
            </a:r>
            <a:endParaRPr lang="en-US" sz="4574" dirty="0"/>
          </a:p>
        </p:txBody>
      </p:sp>
      <p:sp>
        <p:nvSpPr>
          <p:cNvPr id="5" name="Text 2"/>
          <p:cNvSpPr/>
          <p:nvPr/>
        </p:nvSpPr>
        <p:spPr>
          <a:xfrm>
            <a:off x="968693" y="3185160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69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Brute Force</a:t>
            </a:r>
            <a:endParaRPr lang="en-US" sz="2287" dirty="0"/>
          </a:p>
        </p:txBody>
      </p:sp>
      <p:sp>
        <p:nvSpPr>
          <p:cNvPr id="6" name="Text 3"/>
          <p:cNvSpPr/>
          <p:nvPr/>
        </p:nvSpPr>
        <p:spPr>
          <a:xfrm>
            <a:off x="968693" y="3795117"/>
            <a:ext cx="3828931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A simple method that systematically tries all possible combinations until a solution is found. It's effective for easy puzzles but becomes inefficient for more complex ones.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5407462" y="3185160"/>
            <a:ext cx="2925723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69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Constraint Propagation</a:t>
            </a:r>
            <a:endParaRPr lang="en-US" sz="2287" dirty="0"/>
          </a:p>
        </p:txBody>
      </p:sp>
      <p:sp>
        <p:nvSpPr>
          <p:cNvPr id="8" name="Text 5"/>
          <p:cNvSpPr/>
          <p:nvPr/>
        </p:nvSpPr>
        <p:spPr>
          <a:xfrm>
            <a:off x="5407462" y="3795117"/>
            <a:ext cx="382893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Utilizes logical reasoning to eliminate potential values in each cell, gradually narrowing down the possibilities.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9846231" y="3185160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69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Backtracking</a:t>
            </a:r>
            <a:endParaRPr lang="en-US" sz="2287" dirty="0"/>
          </a:p>
        </p:txBody>
      </p:sp>
      <p:sp>
        <p:nvSpPr>
          <p:cNvPr id="10" name="Text 7"/>
          <p:cNvSpPr/>
          <p:nvPr/>
        </p:nvSpPr>
        <p:spPr>
          <a:xfrm>
            <a:off x="9846231" y="3795117"/>
            <a:ext cx="382893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This technique explores all possible solutions and backtracks when it reaches a dead end. It guarantees finding the solution if one exists.</a:t>
            </a:r>
            <a:endParaRPr lang="en-US" sz="19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1176" y="2668310"/>
            <a:ext cx="4952048" cy="2892862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47712" y="588288"/>
            <a:ext cx="5478185" cy="6282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48"/>
              </a:lnSpc>
              <a:buNone/>
            </a:pPr>
            <a:r>
              <a:rPr lang="en-US" sz="3958" b="1" kern="0" spc="-119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Visualization Techniques</a:t>
            </a:r>
            <a:endParaRPr lang="en-US" sz="3958" dirty="0"/>
          </a:p>
        </p:txBody>
      </p:sp>
      <p:sp>
        <p:nvSpPr>
          <p:cNvPr id="7" name="Shape 2"/>
          <p:cNvSpPr/>
          <p:nvPr/>
        </p:nvSpPr>
        <p:spPr>
          <a:xfrm>
            <a:off x="747712" y="1777246"/>
            <a:ext cx="480655" cy="480655"/>
          </a:xfrm>
          <a:prstGeom prst="roundRect">
            <a:avLst>
              <a:gd name="adj" fmla="val 20003"/>
            </a:avLst>
          </a:prstGeom>
          <a:solidFill>
            <a:srgbClr val="7E023C"/>
          </a:solidFill>
          <a:ln w="7620">
            <a:solidFill>
              <a:srgbClr val="971B55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932140" y="1866781"/>
            <a:ext cx="111681" cy="3015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75"/>
              </a:lnSpc>
              <a:buNone/>
            </a:pPr>
            <a:r>
              <a:rPr lang="en-US" sz="2375" b="1" kern="0" spc="-7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1</a:t>
            </a:r>
            <a:endParaRPr lang="en-US" sz="2375" dirty="0"/>
          </a:p>
        </p:txBody>
      </p:sp>
      <p:sp>
        <p:nvSpPr>
          <p:cNvPr id="9" name="Text 4"/>
          <p:cNvSpPr/>
          <p:nvPr/>
        </p:nvSpPr>
        <p:spPr>
          <a:xfrm>
            <a:off x="1441966" y="1777246"/>
            <a:ext cx="2513528" cy="3140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74"/>
              </a:lnSpc>
              <a:buNone/>
            </a:pPr>
            <a:r>
              <a:rPr lang="en-US" sz="1979" b="1" kern="0" spc="-59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Grid Highlighting</a:t>
            </a:r>
            <a:endParaRPr lang="en-US" sz="1979" dirty="0"/>
          </a:p>
        </p:txBody>
      </p:sp>
      <p:sp>
        <p:nvSpPr>
          <p:cNvPr id="10" name="Text 5"/>
          <p:cNvSpPr/>
          <p:nvPr/>
        </p:nvSpPr>
        <p:spPr>
          <a:xfrm>
            <a:off x="1441966" y="2219444"/>
            <a:ext cx="6954322" cy="6834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92"/>
              </a:lnSpc>
              <a:buNone/>
            </a:pPr>
            <a:r>
              <a:rPr lang="en-US" sz="1682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Emphasize the current cell, row, column, or 3x3 subgrid being processed for clearer understanding.</a:t>
            </a:r>
            <a:endParaRPr lang="en-US" sz="1682" dirty="0"/>
          </a:p>
        </p:txBody>
      </p:sp>
      <p:sp>
        <p:nvSpPr>
          <p:cNvPr id="11" name="Shape 6"/>
          <p:cNvSpPr/>
          <p:nvPr/>
        </p:nvSpPr>
        <p:spPr>
          <a:xfrm>
            <a:off x="747712" y="3356729"/>
            <a:ext cx="480655" cy="480655"/>
          </a:xfrm>
          <a:prstGeom prst="roundRect">
            <a:avLst>
              <a:gd name="adj" fmla="val 20003"/>
            </a:avLst>
          </a:prstGeom>
          <a:solidFill>
            <a:srgbClr val="7E023C"/>
          </a:solidFill>
          <a:ln w="7620">
            <a:solidFill>
              <a:srgbClr val="971B55"/>
            </a:solidFill>
            <a:prstDash val="solid"/>
          </a:ln>
        </p:spPr>
      </p:sp>
      <p:sp>
        <p:nvSpPr>
          <p:cNvPr id="12" name="Text 7"/>
          <p:cNvSpPr/>
          <p:nvPr/>
        </p:nvSpPr>
        <p:spPr>
          <a:xfrm>
            <a:off x="900351" y="3446264"/>
            <a:ext cx="175379" cy="3015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75"/>
              </a:lnSpc>
              <a:buNone/>
            </a:pPr>
            <a:r>
              <a:rPr lang="en-US" sz="2375" b="1" kern="0" spc="-7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2</a:t>
            </a:r>
            <a:endParaRPr lang="en-US" sz="2375" dirty="0"/>
          </a:p>
        </p:txBody>
      </p:sp>
      <p:sp>
        <p:nvSpPr>
          <p:cNvPr id="13" name="Text 8"/>
          <p:cNvSpPr/>
          <p:nvPr/>
        </p:nvSpPr>
        <p:spPr>
          <a:xfrm>
            <a:off x="1441966" y="3356729"/>
            <a:ext cx="2513528" cy="3140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74"/>
              </a:lnSpc>
              <a:buNone/>
            </a:pPr>
            <a:r>
              <a:rPr lang="en-US" sz="1979" b="1" kern="0" spc="-59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Value Trails</a:t>
            </a:r>
            <a:endParaRPr lang="en-US" sz="1979" dirty="0"/>
          </a:p>
        </p:txBody>
      </p:sp>
      <p:sp>
        <p:nvSpPr>
          <p:cNvPr id="14" name="Text 9"/>
          <p:cNvSpPr/>
          <p:nvPr/>
        </p:nvSpPr>
        <p:spPr>
          <a:xfrm>
            <a:off x="1441966" y="3798927"/>
            <a:ext cx="6954322" cy="6834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92"/>
              </a:lnSpc>
              <a:buNone/>
            </a:pPr>
            <a:r>
              <a:rPr lang="en-US" sz="1682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Visualize the path of each value as the solver explores and eliminates possibilities.</a:t>
            </a:r>
            <a:endParaRPr lang="en-US" sz="1682" dirty="0"/>
          </a:p>
        </p:txBody>
      </p:sp>
      <p:sp>
        <p:nvSpPr>
          <p:cNvPr id="15" name="Shape 10"/>
          <p:cNvSpPr/>
          <p:nvPr/>
        </p:nvSpPr>
        <p:spPr>
          <a:xfrm>
            <a:off x="747712" y="4936212"/>
            <a:ext cx="480655" cy="480655"/>
          </a:xfrm>
          <a:prstGeom prst="roundRect">
            <a:avLst>
              <a:gd name="adj" fmla="val 20003"/>
            </a:avLst>
          </a:prstGeom>
          <a:solidFill>
            <a:srgbClr val="7E023C"/>
          </a:solidFill>
          <a:ln w="7620">
            <a:solidFill>
              <a:srgbClr val="971B55"/>
            </a:solidFill>
            <a:prstDash val="solid"/>
          </a:ln>
        </p:spPr>
      </p:sp>
      <p:sp>
        <p:nvSpPr>
          <p:cNvPr id="16" name="Text 11"/>
          <p:cNvSpPr/>
          <p:nvPr/>
        </p:nvSpPr>
        <p:spPr>
          <a:xfrm>
            <a:off x="902137" y="5025747"/>
            <a:ext cx="171807" cy="3015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75"/>
              </a:lnSpc>
              <a:buNone/>
            </a:pPr>
            <a:r>
              <a:rPr lang="en-US" sz="2375" b="1" kern="0" spc="-7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3</a:t>
            </a:r>
            <a:endParaRPr lang="en-US" sz="2375" dirty="0"/>
          </a:p>
        </p:txBody>
      </p:sp>
      <p:sp>
        <p:nvSpPr>
          <p:cNvPr id="17" name="Text 12"/>
          <p:cNvSpPr/>
          <p:nvPr/>
        </p:nvSpPr>
        <p:spPr>
          <a:xfrm>
            <a:off x="1441966" y="4936212"/>
            <a:ext cx="2513528" cy="3140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74"/>
              </a:lnSpc>
              <a:buNone/>
            </a:pPr>
            <a:r>
              <a:rPr lang="en-US" sz="1979" b="1" kern="0" spc="-59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Progress Indicators</a:t>
            </a:r>
            <a:endParaRPr lang="en-US" sz="1979" dirty="0"/>
          </a:p>
        </p:txBody>
      </p:sp>
      <p:sp>
        <p:nvSpPr>
          <p:cNvPr id="18" name="Text 13"/>
          <p:cNvSpPr/>
          <p:nvPr/>
        </p:nvSpPr>
        <p:spPr>
          <a:xfrm>
            <a:off x="1441966" y="5378410"/>
            <a:ext cx="6954322" cy="6834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92"/>
              </a:lnSpc>
              <a:buNone/>
            </a:pPr>
            <a:r>
              <a:rPr lang="en-US" sz="1682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Display the solver's progress, such as the number of filled cells or the time spent solving.</a:t>
            </a:r>
            <a:endParaRPr lang="en-US" sz="1682" dirty="0"/>
          </a:p>
        </p:txBody>
      </p:sp>
      <p:sp>
        <p:nvSpPr>
          <p:cNvPr id="19" name="Shape 14"/>
          <p:cNvSpPr/>
          <p:nvPr/>
        </p:nvSpPr>
        <p:spPr>
          <a:xfrm>
            <a:off x="747712" y="6515695"/>
            <a:ext cx="480655" cy="480655"/>
          </a:xfrm>
          <a:prstGeom prst="roundRect">
            <a:avLst>
              <a:gd name="adj" fmla="val 20003"/>
            </a:avLst>
          </a:prstGeom>
          <a:solidFill>
            <a:srgbClr val="7E023C"/>
          </a:solidFill>
          <a:ln w="7620">
            <a:solidFill>
              <a:srgbClr val="971B55"/>
            </a:solidFill>
            <a:prstDash val="solid"/>
          </a:ln>
        </p:spPr>
      </p:sp>
      <p:sp>
        <p:nvSpPr>
          <p:cNvPr id="20" name="Text 15"/>
          <p:cNvSpPr/>
          <p:nvPr/>
        </p:nvSpPr>
        <p:spPr>
          <a:xfrm>
            <a:off x="895588" y="6605230"/>
            <a:ext cx="184785" cy="3015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75"/>
              </a:lnSpc>
              <a:buNone/>
            </a:pPr>
            <a:r>
              <a:rPr lang="en-US" sz="2375" b="1" kern="0" spc="-7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4</a:t>
            </a:r>
            <a:endParaRPr lang="en-US" sz="2375" dirty="0"/>
          </a:p>
        </p:txBody>
      </p:sp>
      <p:sp>
        <p:nvSpPr>
          <p:cNvPr id="21" name="Text 16"/>
          <p:cNvSpPr/>
          <p:nvPr/>
        </p:nvSpPr>
        <p:spPr>
          <a:xfrm>
            <a:off x="1441966" y="6515695"/>
            <a:ext cx="2601754" cy="3140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74"/>
              </a:lnSpc>
              <a:buNone/>
            </a:pPr>
            <a:r>
              <a:rPr lang="en-US" sz="1979" b="1" kern="0" spc="-59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Algorithmic Animations</a:t>
            </a:r>
            <a:endParaRPr lang="en-US" sz="1979" dirty="0"/>
          </a:p>
        </p:txBody>
      </p:sp>
      <p:sp>
        <p:nvSpPr>
          <p:cNvPr id="22" name="Text 17"/>
          <p:cNvSpPr/>
          <p:nvPr/>
        </p:nvSpPr>
        <p:spPr>
          <a:xfrm>
            <a:off x="1441966" y="6957893"/>
            <a:ext cx="6954322" cy="6834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92"/>
              </a:lnSpc>
              <a:buNone/>
            </a:pPr>
            <a:r>
              <a:rPr lang="en-US" sz="1682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Dynamically demonstrate the step-by-step execution of the solving algorithm.</a:t>
            </a:r>
            <a:endParaRPr lang="en-US" sz="1682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487" y="2278499"/>
            <a:ext cx="4929426" cy="3672483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66021" y="790694"/>
            <a:ext cx="6093738" cy="6550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59"/>
              </a:lnSpc>
              <a:buNone/>
            </a:pPr>
            <a:r>
              <a:rPr lang="en-US" sz="4127" b="1" kern="0" spc="-124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Step-by-Step Walkthrough</a:t>
            </a:r>
            <a:endParaRPr lang="en-US" sz="4127" dirty="0"/>
          </a:p>
        </p:txBody>
      </p:sp>
      <p:sp>
        <p:nvSpPr>
          <p:cNvPr id="7" name="Shape 2"/>
          <p:cNvSpPr/>
          <p:nvPr/>
        </p:nvSpPr>
        <p:spPr>
          <a:xfrm>
            <a:off x="6577846" y="1779865"/>
            <a:ext cx="44529" cy="5659041"/>
          </a:xfrm>
          <a:prstGeom prst="roundRect">
            <a:avLst>
              <a:gd name="adj" fmla="val 225112"/>
            </a:avLst>
          </a:prstGeom>
          <a:solidFill>
            <a:srgbClr val="971B55"/>
          </a:solidFill>
          <a:ln/>
        </p:spPr>
      </p:sp>
      <p:sp>
        <p:nvSpPr>
          <p:cNvPr id="8" name="Shape 3"/>
          <p:cNvSpPr/>
          <p:nvPr/>
        </p:nvSpPr>
        <p:spPr>
          <a:xfrm>
            <a:off x="6850678" y="2258616"/>
            <a:ext cx="779621" cy="44529"/>
          </a:xfrm>
          <a:prstGeom prst="roundRect">
            <a:avLst>
              <a:gd name="adj" fmla="val 225112"/>
            </a:avLst>
          </a:prstGeom>
          <a:solidFill>
            <a:srgbClr val="971B55"/>
          </a:solidFill>
          <a:ln/>
        </p:spPr>
      </p:sp>
      <p:sp>
        <p:nvSpPr>
          <p:cNvPr id="9" name="Shape 4"/>
          <p:cNvSpPr/>
          <p:nvPr/>
        </p:nvSpPr>
        <p:spPr>
          <a:xfrm>
            <a:off x="6349544" y="2030373"/>
            <a:ext cx="501134" cy="501134"/>
          </a:xfrm>
          <a:prstGeom prst="roundRect">
            <a:avLst>
              <a:gd name="adj" fmla="val 20003"/>
            </a:avLst>
          </a:prstGeom>
          <a:solidFill>
            <a:srgbClr val="7E023C"/>
          </a:solidFill>
          <a:ln w="7620">
            <a:solidFill>
              <a:srgbClr val="971B55"/>
            </a:solidFill>
            <a:prstDash val="solid"/>
          </a:ln>
        </p:spPr>
      </p:sp>
      <p:sp>
        <p:nvSpPr>
          <p:cNvPr id="10" name="Text 5"/>
          <p:cNvSpPr/>
          <p:nvPr/>
        </p:nvSpPr>
        <p:spPr>
          <a:xfrm>
            <a:off x="6541830" y="2123718"/>
            <a:ext cx="116443" cy="3144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76"/>
              </a:lnSpc>
              <a:buNone/>
            </a:pPr>
            <a:r>
              <a:rPr lang="en-US" sz="2476" b="1" kern="0" spc="-74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1</a:t>
            </a:r>
            <a:endParaRPr lang="en-US" sz="2476" dirty="0"/>
          </a:p>
        </p:txBody>
      </p:sp>
      <p:sp>
        <p:nvSpPr>
          <p:cNvPr id="11" name="Text 6"/>
          <p:cNvSpPr/>
          <p:nvPr/>
        </p:nvSpPr>
        <p:spPr>
          <a:xfrm>
            <a:off x="7825264" y="2002512"/>
            <a:ext cx="2620566" cy="3275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9"/>
              </a:lnSpc>
              <a:buNone/>
            </a:pPr>
            <a:r>
              <a:rPr lang="en-US" sz="2064" b="1" kern="0" spc="-62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Initial State</a:t>
            </a:r>
            <a:endParaRPr lang="en-US" sz="2064" dirty="0"/>
          </a:p>
        </p:txBody>
      </p:sp>
      <p:sp>
        <p:nvSpPr>
          <p:cNvPr id="12" name="Text 7"/>
          <p:cNvSpPr/>
          <p:nvPr/>
        </p:nvSpPr>
        <p:spPr>
          <a:xfrm>
            <a:off x="7825264" y="2463641"/>
            <a:ext cx="6025515" cy="712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06"/>
              </a:lnSpc>
              <a:buNone/>
            </a:pPr>
            <a:r>
              <a:rPr lang="en-US" sz="1754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The partially filled Sudoku grid is presented with the solver ready to start the solving process.</a:t>
            </a:r>
            <a:endParaRPr lang="en-US" sz="1754" dirty="0"/>
          </a:p>
        </p:txBody>
      </p:sp>
      <p:sp>
        <p:nvSpPr>
          <p:cNvPr id="13" name="Shape 8"/>
          <p:cNvSpPr/>
          <p:nvPr/>
        </p:nvSpPr>
        <p:spPr>
          <a:xfrm>
            <a:off x="6850678" y="4100393"/>
            <a:ext cx="779621" cy="44529"/>
          </a:xfrm>
          <a:prstGeom prst="roundRect">
            <a:avLst>
              <a:gd name="adj" fmla="val 225112"/>
            </a:avLst>
          </a:prstGeom>
          <a:solidFill>
            <a:srgbClr val="971B55"/>
          </a:solidFill>
          <a:ln/>
        </p:spPr>
      </p:sp>
      <p:sp>
        <p:nvSpPr>
          <p:cNvPr id="14" name="Shape 9"/>
          <p:cNvSpPr/>
          <p:nvPr/>
        </p:nvSpPr>
        <p:spPr>
          <a:xfrm>
            <a:off x="6349544" y="3872151"/>
            <a:ext cx="501134" cy="501134"/>
          </a:xfrm>
          <a:prstGeom prst="roundRect">
            <a:avLst>
              <a:gd name="adj" fmla="val 20003"/>
            </a:avLst>
          </a:prstGeom>
          <a:solidFill>
            <a:srgbClr val="7E023C"/>
          </a:solidFill>
          <a:ln w="7620">
            <a:solidFill>
              <a:srgbClr val="971B55"/>
            </a:solidFill>
            <a:prstDash val="solid"/>
          </a:ln>
        </p:spPr>
      </p:sp>
      <p:sp>
        <p:nvSpPr>
          <p:cNvPr id="15" name="Text 10"/>
          <p:cNvSpPr/>
          <p:nvPr/>
        </p:nvSpPr>
        <p:spPr>
          <a:xfrm>
            <a:off x="6508611" y="3965496"/>
            <a:ext cx="182880" cy="3144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76"/>
              </a:lnSpc>
              <a:buNone/>
            </a:pPr>
            <a:r>
              <a:rPr lang="en-US" sz="2476" b="1" kern="0" spc="-74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2</a:t>
            </a:r>
            <a:endParaRPr lang="en-US" sz="2476" dirty="0"/>
          </a:p>
        </p:txBody>
      </p:sp>
      <p:sp>
        <p:nvSpPr>
          <p:cNvPr id="16" name="Text 11"/>
          <p:cNvSpPr/>
          <p:nvPr/>
        </p:nvSpPr>
        <p:spPr>
          <a:xfrm>
            <a:off x="7825264" y="3844290"/>
            <a:ext cx="2620566" cy="3275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9"/>
              </a:lnSpc>
              <a:buNone/>
            </a:pPr>
            <a:r>
              <a:rPr lang="en-US" sz="2064" b="1" kern="0" spc="-62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Logical Reasoning</a:t>
            </a:r>
            <a:endParaRPr lang="en-US" sz="2064" dirty="0"/>
          </a:p>
        </p:txBody>
      </p:sp>
      <p:sp>
        <p:nvSpPr>
          <p:cNvPr id="17" name="Text 12"/>
          <p:cNvSpPr/>
          <p:nvPr/>
        </p:nvSpPr>
        <p:spPr>
          <a:xfrm>
            <a:off x="7825264" y="4305419"/>
            <a:ext cx="6025515" cy="10690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06"/>
              </a:lnSpc>
              <a:buNone/>
            </a:pPr>
            <a:r>
              <a:rPr lang="en-US" sz="1754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The solver applies constraint propagation, eliminating potential values and filling in logical deductions based on the rules.</a:t>
            </a:r>
            <a:endParaRPr lang="en-US" sz="1754" dirty="0"/>
          </a:p>
        </p:txBody>
      </p:sp>
      <p:sp>
        <p:nvSpPr>
          <p:cNvPr id="18" name="Shape 13"/>
          <p:cNvSpPr/>
          <p:nvPr/>
        </p:nvSpPr>
        <p:spPr>
          <a:xfrm>
            <a:off x="6850678" y="6298525"/>
            <a:ext cx="779621" cy="44529"/>
          </a:xfrm>
          <a:prstGeom prst="roundRect">
            <a:avLst>
              <a:gd name="adj" fmla="val 225112"/>
            </a:avLst>
          </a:prstGeom>
          <a:solidFill>
            <a:srgbClr val="971B55"/>
          </a:solidFill>
          <a:ln/>
        </p:spPr>
      </p:sp>
      <p:sp>
        <p:nvSpPr>
          <p:cNvPr id="19" name="Shape 14"/>
          <p:cNvSpPr/>
          <p:nvPr/>
        </p:nvSpPr>
        <p:spPr>
          <a:xfrm>
            <a:off x="6349544" y="6070283"/>
            <a:ext cx="501134" cy="501134"/>
          </a:xfrm>
          <a:prstGeom prst="roundRect">
            <a:avLst>
              <a:gd name="adj" fmla="val 20003"/>
            </a:avLst>
          </a:prstGeom>
          <a:solidFill>
            <a:srgbClr val="7E023C"/>
          </a:solidFill>
          <a:ln w="7620">
            <a:solidFill>
              <a:srgbClr val="971B55"/>
            </a:solidFill>
            <a:prstDash val="solid"/>
          </a:ln>
        </p:spPr>
      </p:sp>
      <p:sp>
        <p:nvSpPr>
          <p:cNvPr id="20" name="Text 15"/>
          <p:cNvSpPr/>
          <p:nvPr/>
        </p:nvSpPr>
        <p:spPr>
          <a:xfrm>
            <a:off x="6510516" y="6163628"/>
            <a:ext cx="179189" cy="3144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76"/>
              </a:lnSpc>
              <a:buNone/>
            </a:pPr>
            <a:r>
              <a:rPr lang="en-US" sz="2476" b="1" kern="0" spc="-74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3</a:t>
            </a:r>
            <a:endParaRPr lang="en-US" sz="2476" dirty="0"/>
          </a:p>
        </p:txBody>
      </p:sp>
      <p:sp>
        <p:nvSpPr>
          <p:cNvPr id="21" name="Text 16"/>
          <p:cNvSpPr/>
          <p:nvPr/>
        </p:nvSpPr>
        <p:spPr>
          <a:xfrm>
            <a:off x="7825264" y="6042422"/>
            <a:ext cx="2620566" cy="3275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9"/>
              </a:lnSpc>
              <a:buNone/>
            </a:pPr>
            <a:r>
              <a:rPr lang="en-US" sz="2064" b="1" kern="0" spc="-62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Backtracking</a:t>
            </a:r>
            <a:endParaRPr lang="en-US" sz="2064" dirty="0"/>
          </a:p>
        </p:txBody>
      </p:sp>
      <p:sp>
        <p:nvSpPr>
          <p:cNvPr id="22" name="Text 17"/>
          <p:cNvSpPr/>
          <p:nvPr/>
        </p:nvSpPr>
        <p:spPr>
          <a:xfrm>
            <a:off x="7825264" y="6503551"/>
            <a:ext cx="6025515" cy="712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06"/>
              </a:lnSpc>
              <a:buNone/>
            </a:pPr>
            <a:r>
              <a:rPr lang="en-US" sz="1754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When a dead end is reached, the solver backtracks and explores alternative possibilities to find a valid solution.</a:t>
            </a:r>
            <a:endParaRPr lang="en-US" sz="1754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844" y="1753076"/>
            <a:ext cx="4928592" cy="4723328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67331" y="613648"/>
            <a:ext cx="7582138" cy="13125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67"/>
              </a:lnSpc>
              <a:buNone/>
            </a:pPr>
            <a:r>
              <a:rPr lang="en-US" sz="4134" b="1" kern="0" spc="-124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Backtracking Algorithm Demonstration</a:t>
            </a:r>
            <a:endParaRPr lang="en-US" sz="4134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7331" y="2260878"/>
            <a:ext cx="1115616" cy="1784985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7717631" y="2484001"/>
            <a:ext cx="2624971" cy="3281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4"/>
              </a:lnSpc>
              <a:buNone/>
            </a:pPr>
            <a:r>
              <a:rPr lang="en-US" sz="2067" b="1" kern="0" spc="-62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Explore</a:t>
            </a:r>
            <a:endParaRPr lang="en-US" sz="2067" dirty="0"/>
          </a:p>
        </p:txBody>
      </p:sp>
      <p:sp>
        <p:nvSpPr>
          <p:cNvPr id="9" name="Text 3"/>
          <p:cNvSpPr/>
          <p:nvPr/>
        </p:nvSpPr>
        <p:spPr>
          <a:xfrm>
            <a:off x="7717631" y="2945963"/>
            <a:ext cx="6131838" cy="356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11"/>
              </a:lnSpc>
              <a:buNone/>
            </a:pPr>
            <a:r>
              <a:rPr lang="en-US" sz="1757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The solver tries a potential value in an empty cell.</a:t>
            </a:r>
            <a:endParaRPr lang="en-US" sz="1757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7331" y="4045863"/>
            <a:ext cx="1115616" cy="1784985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7717631" y="4268986"/>
            <a:ext cx="2624971" cy="3281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4"/>
              </a:lnSpc>
              <a:buNone/>
            </a:pPr>
            <a:r>
              <a:rPr lang="en-US" sz="2067" b="1" kern="0" spc="-62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Validate</a:t>
            </a:r>
            <a:endParaRPr lang="en-US" sz="2067" dirty="0"/>
          </a:p>
        </p:txBody>
      </p:sp>
      <p:sp>
        <p:nvSpPr>
          <p:cNvPr id="12" name="Text 5"/>
          <p:cNvSpPr/>
          <p:nvPr/>
        </p:nvSpPr>
        <p:spPr>
          <a:xfrm>
            <a:off x="7717631" y="4730948"/>
            <a:ext cx="6131838" cy="7138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11"/>
              </a:lnSpc>
              <a:buNone/>
            </a:pPr>
            <a:r>
              <a:rPr lang="en-US" sz="1757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The algorithm checks if the chosen value is valid based on the Sudoku rules.</a:t>
            </a:r>
            <a:endParaRPr lang="en-US" sz="1757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7331" y="5830848"/>
            <a:ext cx="1115616" cy="1784985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7717631" y="6053971"/>
            <a:ext cx="2624971" cy="3281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4"/>
              </a:lnSpc>
              <a:buNone/>
            </a:pPr>
            <a:r>
              <a:rPr lang="en-US" sz="2067" b="1" kern="0" spc="-62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Backtrack</a:t>
            </a:r>
            <a:endParaRPr lang="en-US" sz="2067" dirty="0"/>
          </a:p>
        </p:txBody>
      </p:sp>
      <p:sp>
        <p:nvSpPr>
          <p:cNvPr id="15" name="Text 7"/>
          <p:cNvSpPr/>
          <p:nvPr/>
        </p:nvSpPr>
        <p:spPr>
          <a:xfrm>
            <a:off x="7717631" y="6515933"/>
            <a:ext cx="6131838" cy="7138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11"/>
              </a:lnSpc>
              <a:buNone/>
            </a:pPr>
            <a:r>
              <a:rPr lang="en-US" sz="1757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If the value is not valid, the solver backtracks and tries a different value.</a:t>
            </a:r>
            <a:endParaRPr lang="en-US" sz="1757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483" y="2541984"/>
            <a:ext cx="4999434" cy="3145512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168033" y="536138"/>
            <a:ext cx="5560338" cy="5728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11"/>
              </a:lnSpc>
              <a:buNone/>
            </a:pPr>
            <a:r>
              <a:rPr lang="en-US" sz="3609" b="1" kern="0" spc="-108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Optimization and Efficiency</a:t>
            </a:r>
            <a:endParaRPr lang="en-US" sz="3609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8033" y="1401008"/>
            <a:ext cx="486847" cy="486847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6168033" y="2082522"/>
            <a:ext cx="2291358" cy="2864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55"/>
              </a:lnSpc>
              <a:buNone/>
            </a:pPr>
            <a:r>
              <a:rPr lang="en-US" sz="1804" b="1" kern="0" spc="-54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Fast Execution</a:t>
            </a:r>
            <a:endParaRPr lang="en-US" sz="1804" dirty="0"/>
          </a:p>
        </p:txBody>
      </p:sp>
      <p:sp>
        <p:nvSpPr>
          <p:cNvPr id="9" name="Text 3"/>
          <p:cNvSpPr/>
          <p:nvPr/>
        </p:nvSpPr>
        <p:spPr>
          <a:xfrm>
            <a:off x="6168033" y="2485787"/>
            <a:ext cx="7780734" cy="6231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54"/>
              </a:lnSpc>
              <a:buNone/>
            </a:pPr>
            <a:r>
              <a:rPr lang="en-US" sz="1534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Optimized algorithms and data structures ensure rapid solving times, making the process efficient.</a:t>
            </a:r>
            <a:endParaRPr lang="en-US" sz="1534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8033" y="3693200"/>
            <a:ext cx="486847" cy="486847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6168033" y="4374713"/>
            <a:ext cx="2291358" cy="2864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55"/>
              </a:lnSpc>
              <a:buNone/>
            </a:pPr>
            <a:r>
              <a:rPr lang="en-US" sz="1804" b="1" kern="0" spc="-54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Memory Efficiency</a:t>
            </a:r>
            <a:endParaRPr lang="en-US" sz="1804" dirty="0"/>
          </a:p>
        </p:txBody>
      </p:sp>
      <p:sp>
        <p:nvSpPr>
          <p:cNvPr id="12" name="Text 5"/>
          <p:cNvSpPr/>
          <p:nvPr/>
        </p:nvSpPr>
        <p:spPr>
          <a:xfrm>
            <a:off x="6168033" y="4777978"/>
            <a:ext cx="7780734" cy="6231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54"/>
              </a:lnSpc>
              <a:buNone/>
            </a:pPr>
            <a:r>
              <a:rPr lang="en-US" sz="1534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Careful memory management minimizes resource consumption, ensuring optimal performance.</a:t>
            </a:r>
            <a:endParaRPr lang="en-US" sz="1534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8033" y="5985391"/>
            <a:ext cx="486847" cy="486847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6168033" y="6666905"/>
            <a:ext cx="2291358" cy="2864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55"/>
              </a:lnSpc>
              <a:buNone/>
            </a:pPr>
            <a:r>
              <a:rPr lang="en-US" sz="1804" b="1" kern="0" spc="-54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Scalability</a:t>
            </a:r>
            <a:endParaRPr lang="en-US" sz="1804" dirty="0"/>
          </a:p>
        </p:txBody>
      </p:sp>
      <p:sp>
        <p:nvSpPr>
          <p:cNvPr id="15" name="Text 7"/>
          <p:cNvSpPr/>
          <p:nvPr/>
        </p:nvSpPr>
        <p:spPr>
          <a:xfrm>
            <a:off x="6168033" y="7070169"/>
            <a:ext cx="7780734" cy="6231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54"/>
              </a:lnSpc>
              <a:buNone/>
            </a:pPr>
            <a:r>
              <a:rPr lang="en-US" sz="1534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Ability to handle puzzles of increasing complexity and size, demonstrating adaptability to various challenges.</a:t>
            </a:r>
            <a:endParaRPr lang="en-US" sz="1534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9750" y="2732484"/>
            <a:ext cx="4914900" cy="2764631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00338" y="633651"/>
            <a:ext cx="7543324" cy="13449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296"/>
              </a:lnSpc>
              <a:buNone/>
            </a:pPr>
            <a:r>
              <a:rPr lang="en-US" sz="4237" b="1" kern="0" spc="-127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Conclusion and Future Directions</a:t>
            </a:r>
            <a:endParaRPr lang="en-US" sz="4237" dirty="0"/>
          </a:p>
        </p:txBody>
      </p:sp>
      <p:sp>
        <p:nvSpPr>
          <p:cNvPr id="7" name="Shape 2"/>
          <p:cNvSpPr/>
          <p:nvPr/>
        </p:nvSpPr>
        <p:spPr>
          <a:xfrm>
            <a:off x="800338" y="2321481"/>
            <a:ext cx="7543324" cy="5274469"/>
          </a:xfrm>
          <a:prstGeom prst="roundRect">
            <a:avLst>
              <a:gd name="adj" fmla="val 1951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8" name="Shape 3"/>
          <p:cNvSpPr/>
          <p:nvPr/>
        </p:nvSpPr>
        <p:spPr>
          <a:xfrm>
            <a:off x="807958" y="2329101"/>
            <a:ext cx="7528084" cy="138719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4"/>
          <p:cNvSpPr/>
          <p:nvPr/>
        </p:nvSpPr>
        <p:spPr>
          <a:xfrm>
            <a:off x="1036558" y="2473881"/>
            <a:ext cx="3303032" cy="3658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81"/>
              </a:lnSpc>
              <a:buNone/>
            </a:pPr>
            <a:r>
              <a:rPr lang="en-US" sz="180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Recap</a:t>
            </a:r>
            <a:endParaRPr lang="en-US" sz="1801" dirty="0"/>
          </a:p>
        </p:txBody>
      </p:sp>
      <p:sp>
        <p:nvSpPr>
          <p:cNvPr id="10" name="Text 5"/>
          <p:cNvSpPr/>
          <p:nvPr/>
        </p:nvSpPr>
        <p:spPr>
          <a:xfrm>
            <a:off x="4804410" y="2473881"/>
            <a:ext cx="3303032" cy="10976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81"/>
              </a:lnSpc>
              <a:buNone/>
            </a:pPr>
            <a:r>
              <a:rPr lang="en-US" sz="180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Fundamentals of Sudoku puzzles and various solving algorithms were explored.</a:t>
            </a:r>
            <a:endParaRPr lang="en-US" sz="1801" dirty="0"/>
          </a:p>
        </p:txBody>
      </p:sp>
      <p:sp>
        <p:nvSpPr>
          <p:cNvPr id="11" name="Shape 6"/>
          <p:cNvSpPr/>
          <p:nvPr/>
        </p:nvSpPr>
        <p:spPr>
          <a:xfrm>
            <a:off x="807958" y="3716298"/>
            <a:ext cx="7528084" cy="175307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7"/>
          <p:cNvSpPr/>
          <p:nvPr/>
        </p:nvSpPr>
        <p:spPr>
          <a:xfrm>
            <a:off x="1036558" y="3861078"/>
            <a:ext cx="3303032" cy="3658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81"/>
              </a:lnSpc>
              <a:buNone/>
            </a:pPr>
            <a:r>
              <a:rPr lang="en-US" sz="180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Visualization Insights</a:t>
            </a:r>
            <a:endParaRPr lang="en-US" sz="1801" dirty="0"/>
          </a:p>
        </p:txBody>
      </p:sp>
      <p:sp>
        <p:nvSpPr>
          <p:cNvPr id="13" name="Text 8"/>
          <p:cNvSpPr/>
          <p:nvPr/>
        </p:nvSpPr>
        <p:spPr>
          <a:xfrm>
            <a:off x="4804410" y="3861078"/>
            <a:ext cx="3303032" cy="14635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81"/>
              </a:lnSpc>
              <a:buNone/>
            </a:pPr>
            <a:r>
              <a:rPr lang="en-US" sz="180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Understanding the solving process was enhanced through effective visualization techniques.</a:t>
            </a:r>
            <a:endParaRPr lang="en-US" sz="1801" dirty="0"/>
          </a:p>
        </p:txBody>
      </p:sp>
      <p:sp>
        <p:nvSpPr>
          <p:cNvPr id="14" name="Shape 9"/>
          <p:cNvSpPr/>
          <p:nvPr/>
        </p:nvSpPr>
        <p:spPr>
          <a:xfrm>
            <a:off x="807958" y="5469374"/>
            <a:ext cx="7528084" cy="211895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0"/>
          <p:cNvSpPr/>
          <p:nvPr/>
        </p:nvSpPr>
        <p:spPr>
          <a:xfrm>
            <a:off x="1036558" y="5614154"/>
            <a:ext cx="3303032" cy="3658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81"/>
              </a:lnSpc>
              <a:buNone/>
            </a:pPr>
            <a:r>
              <a:rPr lang="en-US" sz="180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Future Potential</a:t>
            </a:r>
            <a:endParaRPr lang="en-US" sz="1801" dirty="0"/>
          </a:p>
        </p:txBody>
      </p:sp>
      <p:sp>
        <p:nvSpPr>
          <p:cNvPr id="16" name="Text 11"/>
          <p:cNvSpPr/>
          <p:nvPr/>
        </p:nvSpPr>
        <p:spPr>
          <a:xfrm>
            <a:off x="4804410" y="5614154"/>
            <a:ext cx="3303032" cy="18293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81"/>
              </a:lnSpc>
              <a:buNone/>
            </a:pPr>
            <a:r>
              <a:rPr lang="en-US" sz="180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Opportunities for further optimization, integration with AI, and broader applications of Sudoku solving techniques exist.</a:t>
            </a:r>
            <a:endParaRPr lang="en-US" sz="180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485</Words>
  <Application>Microsoft Macintosh PowerPoint</Application>
  <PresentationFormat>Custom</PresentationFormat>
  <Paragraphs>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Overpass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Microsoft Office User</cp:lastModifiedBy>
  <cp:revision>3</cp:revision>
  <dcterms:created xsi:type="dcterms:W3CDTF">2024-07-11T08:40:47Z</dcterms:created>
  <dcterms:modified xsi:type="dcterms:W3CDTF">2024-07-11T08:43:25Z</dcterms:modified>
</cp:coreProperties>
</file>