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C8A57-6C79-47DF-96C4-E97086DDEAB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314625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C8A57-6C79-47DF-96C4-E97086DDEAB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43662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C8A57-6C79-47DF-96C4-E97086DDEAB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74418-6932-4584-9FEC-81290CBBD51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35779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C8A57-6C79-47DF-96C4-E97086DDEAB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2085702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C8A57-6C79-47DF-96C4-E97086DDEAB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74418-6932-4584-9FEC-81290CBBD51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5252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C8A57-6C79-47DF-96C4-E97086DDEAB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1568687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C8A57-6C79-47DF-96C4-E97086DDEAB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2362151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C8A57-6C79-47DF-96C4-E97086DDEAB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147385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C8A57-6C79-47DF-96C4-E97086DDEAB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152356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C8A57-6C79-47DF-96C4-E97086DDEAB9}"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2049132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C8A57-6C79-47DF-96C4-E97086DDEAB9}"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168538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C8A57-6C79-47DF-96C4-E97086DDEAB9}" type="datetimeFigureOut">
              <a:rPr lang="en-IN" smtClean="0"/>
              <a:t>30-06-2024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285827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C8A57-6C79-47DF-96C4-E97086DDEAB9}"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90955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C8A57-6C79-47DF-96C4-E97086DDEAB9}" type="datetimeFigureOut">
              <a:rPr lang="en-IN" smtClean="0"/>
              <a:t>30-06-2024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47427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C8A57-6C79-47DF-96C4-E97086DDEAB9}"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376068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C8A57-6C79-47DF-96C4-E97086DDEAB9}"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74418-6932-4584-9FEC-81290CBBD517}" type="slidenum">
              <a:rPr lang="en-IN" smtClean="0"/>
              <a:t>‹#›</a:t>
            </a:fld>
            <a:endParaRPr lang="en-IN"/>
          </a:p>
        </p:txBody>
      </p:sp>
    </p:spTree>
    <p:extLst>
      <p:ext uri="{BB962C8B-B14F-4D97-AF65-F5344CB8AC3E}">
        <p14:creationId xmlns:p14="http://schemas.microsoft.com/office/powerpoint/2010/main" val="377252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3C8A57-6C79-47DF-96C4-E97086DDEAB9}" type="datetimeFigureOut">
              <a:rPr lang="en-IN" smtClean="0"/>
              <a:t>30-06-2024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274418-6932-4584-9FEC-81290CBBD517}" type="slidenum">
              <a:rPr lang="en-IN" smtClean="0"/>
              <a:t>‹#›</a:t>
            </a:fld>
            <a:endParaRPr lang="en-IN"/>
          </a:p>
        </p:txBody>
      </p:sp>
    </p:spTree>
    <p:extLst>
      <p:ext uri="{BB962C8B-B14F-4D97-AF65-F5344CB8AC3E}">
        <p14:creationId xmlns:p14="http://schemas.microsoft.com/office/powerpoint/2010/main" val="25910979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E7EE80E-741D-8BBB-0BD8-686526322279}"/>
              </a:ext>
            </a:extLst>
          </p:cNvPr>
          <p:cNvSpPr>
            <a:spLocks noGrp="1" noChangeArrowheads="1"/>
          </p:cNvSpPr>
          <p:nvPr>
            <p:ph type="ctrTitle"/>
          </p:nvPr>
        </p:nvSpPr>
        <p:spPr bwMode="auto">
          <a:xfrm>
            <a:off x="1163400" y="1413063"/>
            <a:ext cx="986520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4000" b="1" i="0" u="none" strike="noStrike" cap="none" normalizeH="0" baseline="0" dirty="0">
                <a:ln>
                  <a:noFill/>
                </a:ln>
                <a:solidFill>
                  <a:schemeClr val="tx1"/>
                </a:solidFill>
                <a:effectLst/>
                <a:latin typeface="Arial" panose="020B0604020202020204" pitchFamily="34" charset="0"/>
              </a:rPr>
              <a:t>Title:</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sng" strike="noStrike" cap="none" normalizeH="0" baseline="0" dirty="0">
                <a:ln>
                  <a:noFill/>
                </a:ln>
                <a:solidFill>
                  <a:schemeClr val="tx1"/>
                </a:solidFill>
                <a:effectLst/>
                <a:latin typeface="Arial" panose="020B0604020202020204" pitchFamily="34" charset="0"/>
              </a:rPr>
              <a:t>Diabetes Prediction Application</a:t>
            </a:r>
          </a:p>
          <a:p>
            <a:pPr marL="0" marR="0" lvl="0" indent="0" algn="ctr"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Objective:</a:t>
            </a:r>
            <a:r>
              <a:rPr kumimoji="0" lang="en-US" altLang="en-US" sz="2400" b="0" i="0" u="none" strike="noStrike" cap="none" normalizeH="0" baseline="0" dirty="0">
                <a:ln>
                  <a:noFill/>
                </a:ln>
                <a:solidFill>
                  <a:schemeClr val="tx1"/>
                </a:solidFill>
                <a:effectLst/>
                <a:latin typeface="Arial" panose="020B0604020202020204" pitchFamily="34" charset="0"/>
              </a:rPr>
              <a:t> Introduce the project and its goals.</a:t>
            </a:r>
          </a:p>
          <a:p>
            <a:pPr marL="0" marR="0" lvl="0" indent="0" algn="l" defTabSz="914400" rtl="0" eaLnBrk="0" fontAlgn="base" latinLnBrk="0" hangingPunct="0">
              <a:lnSpc>
                <a:spcPct val="100000"/>
              </a:lnSpc>
              <a:spcBef>
                <a:spcPct val="0"/>
              </a:spcBef>
              <a:spcAft>
                <a:spcPct val="0"/>
              </a:spcAft>
              <a:buClrTx/>
              <a:buSzTx/>
              <a:tabLst/>
            </a:pPr>
            <a:br>
              <a:rPr kumimoji="0" lang="en-US" altLang="en-US" sz="2400" b="1" i="0" u="none" strike="noStrike" cap="none" normalizeH="0" baseline="0" dirty="0">
                <a:ln>
                  <a:noFill/>
                </a:ln>
                <a:solidFill>
                  <a:schemeClr val="tx1"/>
                </a:solidFill>
                <a:effectLst/>
                <a:latin typeface="Arial" panose="020B0604020202020204" pitchFamily="34" charset="0"/>
              </a:rPr>
            </a:br>
            <a:br>
              <a:rPr kumimoji="0" lang="en-US" altLang="en-US" sz="2400" b="1" i="0" u="none" strike="noStrike" cap="none" normalizeH="0" baseline="0" dirty="0">
                <a:ln>
                  <a:noFill/>
                </a:ln>
                <a:solidFill>
                  <a:schemeClr val="tx1"/>
                </a:solidFill>
                <a:effectLst/>
                <a:latin typeface="Arial" panose="020B0604020202020204" pitchFamily="34" charset="0"/>
              </a:rPr>
            </a:br>
            <a:br>
              <a:rPr kumimoji="0" lang="en-US" altLang="en-US" sz="2400" b="1"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Content: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Overview of the project scope.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Importance of early diabetes detection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Brief introduction to machine learning and its application in healthcare.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201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A600-0DDB-ABD9-30C3-072A0F183274}"/>
              </a:ext>
            </a:extLst>
          </p:cNvPr>
          <p:cNvSpPr>
            <a:spLocks noGrp="1"/>
          </p:cNvSpPr>
          <p:nvPr>
            <p:ph type="title"/>
          </p:nvPr>
        </p:nvSpPr>
        <p:spPr>
          <a:xfrm>
            <a:off x="604906" y="1751091"/>
            <a:ext cx="8596668" cy="3355819"/>
          </a:xfrm>
        </p:spPr>
        <p:txBody>
          <a:bodyPr>
            <a:normAutofit fontScale="90000"/>
          </a:bodyPr>
          <a:lstStyle/>
          <a:p>
            <a:pPr>
              <a:lnSpc>
                <a:spcPct val="107000"/>
              </a:lnSpc>
              <a:spcAft>
                <a:spcPts val="800"/>
              </a:spcAft>
            </a:pPr>
            <a:r>
              <a:rPr lang="en-IN" b="1" kern="1800" dirty="0">
                <a:effectLst/>
                <a:latin typeface="Aptos" panose="020B0004020202020204" pitchFamily="34" charset="0"/>
                <a:ea typeface="Times New Roman" panose="02020603050405020304" pitchFamily="18" charset="0"/>
                <a:cs typeface="Times New Roman" panose="02020603050405020304" pitchFamily="18" charset="0"/>
              </a:rPr>
              <a:t>Conclusion</a:t>
            </a:r>
            <a:br>
              <a:rPr lang="en-IN" b="1" kern="1800" dirty="0">
                <a:effectLst/>
                <a:latin typeface="Aptos" panose="020B0004020202020204" pitchFamily="34" charset="0"/>
                <a:ea typeface="Times New Roman" panose="02020603050405020304" pitchFamily="18" charset="0"/>
                <a:cs typeface="Times New Roman" panose="02020603050405020304" pitchFamily="18" charset="0"/>
              </a:rPr>
            </a:b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This project successfully developed a diabetes prediction application using machine learning techniques and data analysis. By carefully preprocessing the data, engineering relevant features, and selecting an optimal model, the application achieved high accuracy in predicting diabetes. </a:t>
            </a:r>
            <a:b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br>
            <a:b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b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The use of </a:t>
            </a:r>
            <a:r>
              <a:rPr lang="en-IN" sz="1800" kern="0" dirty="0" err="1">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Streamlit</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for deployment ensures an easy-to-use interface for users to input their health data and receive a prediction. This tool can help in early detection and management of diabetes, potentially improving health outcomes through timely intervention.</a:t>
            </a: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endParaRPr lang="en-IN" dirty="0">
              <a:solidFill>
                <a:schemeClr val="tx1"/>
              </a:solidFill>
            </a:endParaRPr>
          </a:p>
        </p:txBody>
      </p:sp>
    </p:spTree>
    <p:extLst>
      <p:ext uri="{BB962C8B-B14F-4D97-AF65-F5344CB8AC3E}">
        <p14:creationId xmlns:p14="http://schemas.microsoft.com/office/powerpoint/2010/main" val="54853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F67-4717-2A35-8C94-3F2FEEC8AD01}"/>
              </a:ext>
            </a:extLst>
          </p:cNvPr>
          <p:cNvSpPr>
            <a:spLocks noGrp="1"/>
          </p:cNvSpPr>
          <p:nvPr>
            <p:ph type="title"/>
          </p:nvPr>
        </p:nvSpPr>
        <p:spPr>
          <a:xfrm>
            <a:off x="659227" y="1282575"/>
            <a:ext cx="8596668" cy="2146425"/>
          </a:xfrm>
        </p:spPr>
        <p:txBody>
          <a:bodyPr>
            <a:normAutofit fontScale="90000"/>
          </a:bodyPr>
          <a:lstStyle/>
          <a:p>
            <a:r>
              <a:rPr lang="en-IN" dirty="0"/>
              <a:t>Data Collection</a:t>
            </a:r>
            <a:br>
              <a:rPr lang="en-IN" dirty="0"/>
            </a:br>
            <a:br>
              <a:rPr lang="en-IN" dirty="0"/>
            </a:b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I downloaded a dataset from Kaggle containing 100,000 rows and 9 columns. This dataset is used for predicting diabetes.</a:t>
            </a:r>
            <a:b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br>
            <a:b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b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It has the following structure:</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8C7D6A46-9221-A427-06C0-0CACE1288F61}"/>
              </a:ext>
            </a:extLst>
          </p:cNvPr>
          <p:cNvPicPr>
            <a:picLocks noChangeAspect="1"/>
          </p:cNvPicPr>
          <p:nvPr/>
        </p:nvPicPr>
        <p:blipFill>
          <a:blip r:embed="rId2"/>
          <a:stretch>
            <a:fillRect/>
          </a:stretch>
        </p:blipFill>
        <p:spPr>
          <a:xfrm>
            <a:off x="1081325" y="3523811"/>
            <a:ext cx="7897327" cy="1667108"/>
          </a:xfrm>
          <a:prstGeom prst="rect">
            <a:avLst/>
          </a:prstGeom>
        </p:spPr>
      </p:pic>
    </p:spTree>
    <p:extLst>
      <p:ext uri="{BB962C8B-B14F-4D97-AF65-F5344CB8AC3E}">
        <p14:creationId xmlns:p14="http://schemas.microsoft.com/office/powerpoint/2010/main" val="361939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F67-4717-2A35-8C94-3F2FEEC8AD01}"/>
              </a:ext>
            </a:extLst>
          </p:cNvPr>
          <p:cNvSpPr>
            <a:spLocks noGrp="1"/>
          </p:cNvSpPr>
          <p:nvPr>
            <p:ph type="title"/>
          </p:nvPr>
        </p:nvSpPr>
        <p:spPr>
          <a:xfrm>
            <a:off x="677334" y="609599"/>
            <a:ext cx="8596668" cy="2169815"/>
          </a:xfrm>
        </p:spPr>
        <p:txBody>
          <a:bodyPr>
            <a:normAutofit fontScale="90000"/>
          </a:bodyPr>
          <a:lstStyle/>
          <a:p>
            <a:r>
              <a:rPr lang="en-IN" dirty="0"/>
              <a:t>Data Pre-Processing</a:t>
            </a:r>
            <a:br>
              <a:rPr lang="en-IN" dirty="0"/>
            </a:br>
            <a:b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b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Upon examining the data, I observed a significant gender imbalance, with a notably higher number of females compared to males. To address this and ensure an accurate analysis of the correlation between gender and diabetes, I balanced the dataset by randomly sampling an equal number of female and male participants.</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pic>
        <p:nvPicPr>
          <p:cNvPr id="3" name="Picture 2" descr="A chart and diagram of a distribution&#10;&#10;Description automatically generated with medium confidence">
            <a:extLst>
              <a:ext uri="{FF2B5EF4-FFF2-40B4-BE49-F238E27FC236}">
                <a16:creationId xmlns:a16="http://schemas.microsoft.com/office/drawing/2014/main" id="{325C8241-D591-2B6B-765E-3F4BD79ABA6E}"/>
              </a:ext>
            </a:extLst>
          </p:cNvPr>
          <p:cNvPicPr>
            <a:picLocks noChangeAspect="1"/>
          </p:cNvPicPr>
          <p:nvPr/>
        </p:nvPicPr>
        <p:blipFill>
          <a:blip r:embed="rId2"/>
          <a:stretch>
            <a:fillRect/>
          </a:stretch>
        </p:blipFill>
        <p:spPr>
          <a:xfrm>
            <a:off x="2109913" y="2638636"/>
            <a:ext cx="5731510" cy="3277235"/>
          </a:xfrm>
          <a:prstGeom prst="rect">
            <a:avLst/>
          </a:prstGeom>
          <a:solidFill>
            <a:srgbClr val="000000">
              <a:shade val="95000"/>
            </a:srgbClr>
          </a:solidFill>
          <a:ln w="1905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00812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F67-4717-2A35-8C94-3F2FEEC8AD01}"/>
              </a:ext>
            </a:extLst>
          </p:cNvPr>
          <p:cNvSpPr>
            <a:spLocks noGrp="1"/>
          </p:cNvSpPr>
          <p:nvPr>
            <p:ph type="title"/>
          </p:nvPr>
        </p:nvSpPr>
        <p:spPr>
          <a:xfrm>
            <a:off x="396676" y="1563609"/>
            <a:ext cx="8596668" cy="3730783"/>
          </a:xfrm>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tabLst/>
            </a:pPr>
            <a:r>
              <a:rPr lang="en-IN" dirty="0"/>
              <a:t>Exploratory Data Analysis</a:t>
            </a:r>
            <a:br>
              <a:rPr lang="en-IN" dirty="0"/>
            </a:br>
            <a:br>
              <a:rPr lang="en-IN" dirty="0"/>
            </a:br>
            <a:r>
              <a:rPr kumimoji="0" lang="en-US" altLang="en-US" sz="1800" b="1" i="0" u="none" strike="noStrike" cap="none" normalizeH="0" baseline="0" dirty="0">
                <a:ln>
                  <a:noFill/>
                </a:ln>
                <a:solidFill>
                  <a:schemeClr val="tx1"/>
                </a:solidFill>
                <a:effectLst/>
                <a:latin typeface="Arial" panose="020B0604020202020204" pitchFamily="34" charset="0"/>
              </a:rPr>
              <a:t>Data Transformation: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-Converted gender to numeric values: 0 (male) and 1 (female) for correlation analysis.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Correlation Heatmap Analysis: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-Visualized relationships among features using a heatmap.</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-Identified significant positive correlations: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-Diabetes with HbA1c levels.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-Diabetes with Blood-Glucose levels.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Key Insights: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-Numeric transformation enhances accuracy in analyzing gender correlations.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-Heatmap highlights critical factors influencing diabetes risk.</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IN" dirty="0"/>
            </a:br>
            <a:br>
              <a:rPr lang="en-IN" dirty="0"/>
            </a:br>
            <a:br>
              <a:rPr lang="en-IN" dirty="0"/>
            </a:br>
            <a:b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b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04945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heatmap&#10;&#10;Description automatically generated">
            <a:extLst>
              <a:ext uri="{FF2B5EF4-FFF2-40B4-BE49-F238E27FC236}">
                <a16:creationId xmlns:a16="http://schemas.microsoft.com/office/drawing/2014/main" id="{B6AA1B19-3B4C-EBEC-473B-F5B9AE3A86E3}"/>
              </a:ext>
            </a:extLst>
          </p:cNvPr>
          <p:cNvPicPr>
            <a:picLocks noChangeAspect="1"/>
          </p:cNvPicPr>
          <p:nvPr/>
        </p:nvPicPr>
        <p:blipFill>
          <a:blip r:embed="rId2"/>
          <a:stretch>
            <a:fillRect/>
          </a:stretch>
        </p:blipFill>
        <p:spPr>
          <a:xfrm>
            <a:off x="1461955" y="325781"/>
            <a:ext cx="6776975" cy="5749842"/>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2120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CF12-6932-BE36-059D-AB97BFF42508}"/>
              </a:ext>
            </a:extLst>
          </p:cNvPr>
          <p:cNvSpPr>
            <a:spLocks noGrp="1"/>
          </p:cNvSpPr>
          <p:nvPr>
            <p:ph type="title"/>
          </p:nvPr>
        </p:nvSpPr>
        <p:spPr/>
        <p:txBody>
          <a:bodyPr>
            <a:normAutofit fontScale="90000"/>
          </a:bodyPr>
          <a:lstStyle/>
          <a:p>
            <a:pPr>
              <a:lnSpc>
                <a:spcPct val="107000"/>
              </a:lnSpc>
              <a:spcAft>
                <a:spcPts val="800"/>
              </a:spcAft>
            </a:pPr>
            <a:r>
              <a:rPr lang="en-IN" b="1" kern="1800" dirty="0">
                <a:effectLst/>
                <a:latin typeface="Aptos" panose="020B0004020202020204" pitchFamily="34" charset="0"/>
                <a:ea typeface="Times New Roman" panose="02020603050405020304" pitchFamily="18" charset="0"/>
                <a:cs typeface="Times New Roman" panose="02020603050405020304" pitchFamily="18" charset="0"/>
              </a:rPr>
              <a:t>Feature Engineering</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After identifying the correlations, I combined the HbA1c and Blood-Glucose levels to create a new feature. This engineered feature demonstrated a stronger correlation with diabetes compared to the individual features alone, enhancing the predictive power of the model.</a:t>
            </a: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endParaRPr lang="en-IN" dirty="0">
              <a:solidFill>
                <a:schemeClr val="tx1"/>
              </a:solidFill>
            </a:endParaRPr>
          </a:p>
        </p:txBody>
      </p:sp>
      <p:pic>
        <p:nvPicPr>
          <p:cNvPr id="4" name="Picture 3">
            <a:extLst>
              <a:ext uri="{FF2B5EF4-FFF2-40B4-BE49-F238E27FC236}">
                <a16:creationId xmlns:a16="http://schemas.microsoft.com/office/drawing/2014/main" id="{39E843B8-20DB-5369-6DCF-C85BD34145B7}"/>
              </a:ext>
            </a:extLst>
          </p:cNvPr>
          <p:cNvPicPr>
            <a:picLocks noChangeAspect="1"/>
          </p:cNvPicPr>
          <p:nvPr/>
        </p:nvPicPr>
        <p:blipFill>
          <a:blip r:embed="rId2"/>
          <a:stretch>
            <a:fillRect/>
          </a:stretch>
        </p:blipFill>
        <p:spPr>
          <a:xfrm>
            <a:off x="794863" y="2057221"/>
            <a:ext cx="5731510" cy="226695"/>
          </a:xfrm>
          <a:prstGeom prst="rect">
            <a:avLst/>
          </a:prstGeom>
        </p:spPr>
      </p:pic>
      <p:pic>
        <p:nvPicPr>
          <p:cNvPr id="5" name="Picture 4" descr="A diagram of a heatmap&#10;&#10;Description automatically generated">
            <a:extLst>
              <a:ext uri="{FF2B5EF4-FFF2-40B4-BE49-F238E27FC236}">
                <a16:creationId xmlns:a16="http://schemas.microsoft.com/office/drawing/2014/main" id="{3490526F-B127-1F75-8E0A-CD073A536446}"/>
              </a:ext>
            </a:extLst>
          </p:cNvPr>
          <p:cNvPicPr>
            <a:picLocks noChangeAspect="1"/>
          </p:cNvPicPr>
          <p:nvPr/>
        </p:nvPicPr>
        <p:blipFill>
          <a:blip r:embed="rId3"/>
          <a:stretch>
            <a:fillRect/>
          </a:stretch>
        </p:blipFill>
        <p:spPr>
          <a:xfrm>
            <a:off x="2288685" y="2410737"/>
            <a:ext cx="4926928" cy="4180192"/>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67783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656B-6260-9DD1-789E-8B6404FF40A4}"/>
              </a:ext>
            </a:extLst>
          </p:cNvPr>
          <p:cNvSpPr>
            <a:spLocks noGrp="1"/>
          </p:cNvSpPr>
          <p:nvPr>
            <p:ph type="title"/>
          </p:nvPr>
        </p:nvSpPr>
        <p:spPr>
          <a:xfrm>
            <a:off x="641121" y="1583603"/>
            <a:ext cx="8596668" cy="3690795"/>
          </a:xfrm>
        </p:spPr>
        <p:txBody>
          <a:bodyPr>
            <a:normAutofit fontScale="90000"/>
          </a:bodyPr>
          <a:lstStyle/>
          <a:p>
            <a:pPr>
              <a:lnSpc>
                <a:spcPct val="107000"/>
              </a:lnSpc>
              <a:spcAft>
                <a:spcPts val="800"/>
              </a:spcAft>
            </a:pPr>
            <a:r>
              <a:rPr lang="en-IN" b="1" kern="1800" dirty="0">
                <a:effectLst/>
                <a:latin typeface="Aptos" panose="020B0004020202020204" pitchFamily="34" charset="0"/>
                <a:ea typeface="Times New Roman" panose="02020603050405020304" pitchFamily="18" charset="0"/>
                <a:cs typeface="Times New Roman" panose="02020603050405020304" pitchFamily="18" charset="0"/>
              </a:rPr>
              <a:t>Model Development</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To develop a robust model, I utilized pipelines to test different algorithms using 20% of the data for training and 80% for testing. The models tested and their respective </a:t>
            </a:r>
            <a:r>
              <a:rPr lang="en-IN" sz="1800" b="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accuracies</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r>
              <a:rPr lang="en-IN" sz="1800" b="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were as follows:</a:t>
            </a:r>
            <a:b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b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en-IN" sz="2200" b="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Linear Regression:</a:t>
            </a:r>
            <a:r>
              <a:rPr lang="en-IN" sz="22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95%</a:t>
            </a:r>
            <a:br>
              <a:rPr lang="en-IN" sz="2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en-IN" sz="2200" b="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Support Vector Machine (SVM):</a:t>
            </a:r>
            <a:r>
              <a:rPr lang="en-IN" sz="22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96%</a:t>
            </a:r>
            <a:br>
              <a:rPr lang="en-IN" sz="2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en-IN" sz="2200" b="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Decision Tree:</a:t>
            </a:r>
            <a:r>
              <a:rPr lang="en-IN" sz="22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97%</a:t>
            </a:r>
            <a:b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b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The Decision Tree model proved to be the most accurate and efficient, achieving the highest accuracy of 97%.</a:t>
            </a: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endParaRPr lang="en-IN" dirty="0">
              <a:solidFill>
                <a:schemeClr val="tx1"/>
              </a:solidFill>
            </a:endParaRPr>
          </a:p>
        </p:txBody>
      </p:sp>
    </p:spTree>
    <p:extLst>
      <p:ext uri="{BB962C8B-B14F-4D97-AF65-F5344CB8AC3E}">
        <p14:creationId xmlns:p14="http://schemas.microsoft.com/office/powerpoint/2010/main" val="359276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4EB8-C735-7144-4706-6B7C04FA0FD3}"/>
              </a:ext>
            </a:extLst>
          </p:cNvPr>
          <p:cNvSpPr>
            <a:spLocks noGrp="1"/>
          </p:cNvSpPr>
          <p:nvPr>
            <p:ph type="title"/>
          </p:nvPr>
        </p:nvSpPr>
        <p:spPr>
          <a:xfrm>
            <a:off x="677334" y="609599"/>
            <a:ext cx="8596668" cy="2577221"/>
          </a:xfrm>
        </p:spPr>
        <p:txBody>
          <a:bodyPr>
            <a:normAutofit fontScale="90000"/>
          </a:bodyPr>
          <a:lstStyle/>
          <a:p>
            <a:pPr>
              <a:lnSpc>
                <a:spcPct val="107000"/>
              </a:lnSpc>
              <a:spcAft>
                <a:spcPts val="800"/>
              </a:spcAft>
            </a:pPr>
            <a:r>
              <a:rPr lang="en-IN" b="1" kern="1800" dirty="0">
                <a:effectLst/>
                <a:latin typeface="Aptos" panose="020B0004020202020204" pitchFamily="34" charset="0"/>
                <a:ea typeface="Times New Roman" panose="02020603050405020304" pitchFamily="18" charset="0"/>
                <a:cs typeface="Times New Roman" panose="02020603050405020304" pitchFamily="18" charset="0"/>
              </a:rPr>
              <a:t>Model Deployment</a:t>
            </a:r>
            <a:br>
              <a:rPr lang="en-IN" b="1" kern="1800" dirty="0">
                <a:effectLst/>
                <a:latin typeface="Aptos" panose="020B0004020202020204" pitchFamily="34" charset="0"/>
                <a:ea typeface="Times New Roman" panose="02020603050405020304" pitchFamily="18" charset="0"/>
                <a:cs typeface="Times New Roman" panose="02020603050405020304" pitchFamily="18" charset="0"/>
              </a:rPr>
            </a:b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To deploy the model, I exported it using </a:t>
            </a:r>
            <a:r>
              <a:rPr lang="en-IN" sz="1800" kern="0" dirty="0">
                <a:solidFill>
                  <a:schemeClr val="tx1"/>
                </a:solidFill>
                <a:effectLst/>
                <a:latin typeface="Aptos" panose="020B0004020202020204" pitchFamily="34" charset="0"/>
                <a:ea typeface="Times New Roman" panose="02020603050405020304" pitchFamily="18" charset="0"/>
                <a:cs typeface="Courier New" panose="02070309020205020404" pitchFamily="49" charset="0"/>
              </a:rPr>
              <a:t>joblib</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and then loaded it in a script named </a:t>
            </a:r>
            <a:r>
              <a:rPr lang="en-IN" sz="1800" kern="0" dirty="0">
                <a:solidFill>
                  <a:schemeClr val="tx1"/>
                </a:solidFill>
                <a:effectLst/>
                <a:latin typeface="Aptos" panose="020B0004020202020204" pitchFamily="34" charset="0"/>
                <a:ea typeface="Times New Roman" panose="02020603050405020304" pitchFamily="18" charset="0"/>
                <a:cs typeface="Courier New" panose="02070309020205020404" pitchFamily="49" charset="0"/>
              </a:rPr>
              <a:t>deployment.py</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In this script, I take HbA1c and Blood Glucose levels as input to predict whether a patient is likely to have diabetes.</a:t>
            </a: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For the user interface, I utilized </a:t>
            </a:r>
            <a:r>
              <a:rPr lang="en-IN" sz="1800" kern="0" dirty="0" err="1">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Streamlit</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which allows for a simple and interactive web application to input the data and display the prediction results.</a:t>
            </a: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br>
              <a:rPr lang="en-IN" sz="1800" dirty="0">
                <a:effectLst/>
                <a:latin typeface="Aptos" panose="020B0004020202020204" pitchFamily="34" charset="0"/>
                <a:ea typeface="Aptos" panose="020B0004020202020204" pitchFamily="34" charset="0"/>
                <a:cs typeface="Times New Roman" panose="02020603050405020304" pitchFamily="18" charset="0"/>
              </a:rPr>
            </a:b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C18FF28D-10E0-51E1-A35A-5AA7E0CEDA78}"/>
              </a:ext>
            </a:extLst>
          </p:cNvPr>
          <p:cNvPicPr>
            <a:picLocks noChangeAspect="1"/>
          </p:cNvPicPr>
          <p:nvPr/>
        </p:nvPicPr>
        <p:blipFill>
          <a:blip r:embed="rId2"/>
          <a:stretch>
            <a:fillRect/>
          </a:stretch>
        </p:blipFill>
        <p:spPr>
          <a:xfrm>
            <a:off x="1894114" y="3429000"/>
            <a:ext cx="6163108" cy="3085420"/>
          </a:xfrm>
          <a:prstGeom prst="rect">
            <a:avLst/>
          </a:prstGeom>
        </p:spPr>
      </p:pic>
    </p:spTree>
    <p:extLst>
      <p:ext uri="{BB962C8B-B14F-4D97-AF65-F5344CB8AC3E}">
        <p14:creationId xmlns:p14="http://schemas.microsoft.com/office/powerpoint/2010/main" val="283967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5DA7-FF02-69F5-BB53-B750179C684E}"/>
              </a:ext>
            </a:extLst>
          </p:cNvPr>
          <p:cNvSpPr>
            <a:spLocks noGrp="1"/>
          </p:cNvSpPr>
          <p:nvPr>
            <p:ph type="title"/>
          </p:nvPr>
        </p:nvSpPr>
        <p:spPr>
          <a:xfrm>
            <a:off x="677334" y="2185658"/>
            <a:ext cx="8596668" cy="2486685"/>
          </a:xfrm>
        </p:spPr>
        <p:txBody>
          <a:bodyPr>
            <a:normAutofit fontScale="90000"/>
          </a:bodyPr>
          <a:lstStyle/>
          <a:p>
            <a:pPr>
              <a:spcAft>
                <a:spcPts val="800"/>
              </a:spcAft>
            </a:pPr>
            <a:r>
              <a:rPr lang="en-IN" b="1" kern="1800" dirty="0">
                <a:effectLst/>
                <a:latin typeface="Aptos" panose="020B0004020202020204" pitchFamily="34" charset="0"/>
                <a:ea typeface="Times New Roman" panose="02020603050405020304" pitchFamily="18" charset="0"/>
                <a:cs typeface="Times New Roman" panose="02020603050405020304" pitchFamily="18" charset="0"/>
              </a:rPr>
              <a:t>Libraries Used</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IN" sz="1800" b="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Pandas:</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1.3.3</a:t>
            </a: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en-IN" sz="1800" b="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NumPy:</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1.21.2</a:t>
            </a: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en-IN" sz="1800" b="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scikit-learn:</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0.24.2</a:t>
            </a: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en-IN" sz="1800" b="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matplotlib:</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3.4.3</a:t>
            </a: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en-IN" sz="1800" b="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seaborn:</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0.11.2</a:t>
            </a: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en-IN" sz="1800" b="1" kern="0" dirty="0" err="1">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Streamlit</a:t>
            </a:r>
            <a:r>
              <a:rPr lang="en-IN" sz="1800" b="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0.88.0</a:t>
            </a: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en-IN" sz="1800" b="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joblib:</a:t>
            </a:r>
            <a:r>
              <a:rPr lang="en-IN" sz="1800"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1.1.0</a:t>
            </a:r>
            <a:b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endParaRPr lang="en-IN" dirty="0">
              <a:solidFill>
                <a:schemeClr val="tx1"/>
              </a:solidFill>
            </a:endParaRPr>
          </a:p>
        </p:txBody>
      </p:sp>
    </p:spTree>
    <p:extLst>
      <p:ext uri="{BB962C8B-B14F-4D97-AF65-F5344CB8AC3E}">
        <p14:creationId xmlns:p14="http://schemas.microsoft.com/office/powerpoint/2010/main" val="24877711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575</Words>
  <Application>Microsoft Office PowerPoint</Application>
  <PresentationFormat>Widescreen</PresentationFormat>
  <Paragraphs>14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Trebuchet MS</vt:lpstr>
      <vt:lpstr>Wingdings 3</vt:lpstr>
      <vt:lpstr>Facet</vt:lpstr>
      <vt:lpstr>Title: Diabetes Prediction Application Objective: Introduce the project and its goals.    Content: Overview of the project scope. Importance of early diabetes detection and management. Brief introduction to machine learning and its application in healthcare. </vt:lpstr>
      <vt:lpstr>Data Collection  I downloaded a dataset from Kaggle containing 100,000 rows and 9 columns. This dataset is used for predicting diabetes.  It has the following structure: </vt:lpstr>
      <vt:lpstr>Data Pre-Processing  Upon examining the data, I observed a significant gender imbalance, with a notably higher number of females compared to males. To address this and ensure an accurate analysis of the correlation between gender and diabetes, I balanced the dataset by randomly sampling an equal number of female and male participants. </vt:lpstr>
      <vt:lpstr>Exploratory Data Analysis  Data Transformation: -Converted gender to numeric values: 0 (male) and 1 (female) for correlation analysis. Correlation Heatmap Analysis: -Visualized relationships among features using a heatmap. -Identified significant positive correlations:  -Diabetes with HbA1c levels.  -Diabetes with Blood-Glucose levels. Key Insights: -Numeric transformation enhances accuracy in analyzing gender correlations. -Heatmap highlights critical factors influencing diabetes risk.       </vt:lpstr>
      <vt:lpstr>PowerPoint Presentation</vt:lpstr>
      <vt:lpstr>Feature Engineering After identifying the correlations, I combined the HbA1c and Blood-Glucose levels to create a new feature. This engineered feature demonstrated a stronger correlation with diabetes compared to the individual features alone, enhancing the predictive power of the model. </vt:lpstr>
      <vt:lpstr>Model Development To develop a robust model, I utilized pipelines to test different algorithms using 20% of the data for training and 80% for testing. The models tested and their respective accuracies were as follows:  Linear Regression: 95% Support Vector Machine (SVM): 96% Decision Tree: 97%  The Decision Tree model proved to be the most accurate and efficient, achieving the highest accuracy of 97%. </vt:lpstr>
      <vt:lpstr>Model Deployment  -To deploy the model, I exported it using joblib and then loaded it in a script named deployment.py. In this script, I take HbA1c and Blood Glucose levels as input to predict whether a patient is likely to have diabetes.  -For the user interface, I utilized Streamlit, which allows for a simple and interactive web application to input the data and display the prediction results.    </vt:lpstr>
      <vt:lpstr>Libraries Used Pandas: 1.3.3 NumPy: 1.21.2 scikit-learn: 0.24.2 matplotlib: 3.4.3 seaborn: 0.11.2 Streamlit: 0.88.0 joblib: 1.1.0 </vt:lpstr>
      <vt:lpstr>Conclusion  This project successfully developed a diabetes prediction application using machine learning techniques and data analysis. By carefully preprocessing the data, engineering relevant features, and selecting an optimal model, the application achieved high accuracy in predicting diabetes.   The use of Streamlit for deployment ensures an easy-to-use interface for users to input their health data and receive a prediction. This tool can help in early detection and management of diabetes, potentially improving health outcomes through timely intervention.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Madhavendra  Singh Naruka</dc:creator>
  <cp:lastModifiedBy>Madhavendra  Singh Naruka</cp:lastModifiedBy>
  <cp:revision>1</cp:revision>
  <dcterms:created xsi:type="dcterms:W3CDTF">2024-06-29T19:26:54Z</dcterms:created>
  <dcterms:modified xsi:type="dcterms:W3CDTF">2024-06-29T19:51:32Z</dcterms:modified>
</cp:coreProperties>
</file>