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3"/>
  </p:notesMasterIdLst>
  <p:sldIdLst>
    <p:sldId id="256" r:id="rId2"/>
    <p:sldId id="258" r:id="rId3"/>
    <p:sldId id="298" r:id="rId4"/>
    <p:sldId id="259" r:id="rId5"/>
    <p:sldId id="279" r:id="rId6"/>
    <p:sldId id="261" r:id="rId7"/>
    <p:sldId id="289" r:id="rId8"/>
    <p:sldId id="283" r:id="rId9"/>
    <p:sldId id="297" r:id="rId10"/>
    <p:sldId id="262" r:id="rId11"/>
    <p:sldId id="295" r:id="rId12"/>
    <p:sldId id="275" r:id="rId13"/>
    <p:sldId id="276" r:id="rId14"/>
    <p:sldId id="294" r:id="rId15"/>
    <p:sldId id="263" r:id="rId16"/>
    <p:sldId id="290" r:id="rId17"/>
    <p:sldId id="284" r:id="rId18"/>
    <p:sldId id="285" r:id="rId19"/>
    <p:sldId id="265" r:id="rId20"/>
    <p:sldId id="286" r:id="rId21"/>
    <p:sldId id="287" r:id="rId22"/>
    <p:sldId id="266" r:id="rId23"/>
    <p:sldId id="296" r:id="rId24"/>
    <p:sldId id="267" r:id="rId25"/>
    <p:sldId id="268" r:id="rId26"/>
    <p:sldId id="292" r:id="rId27"/>
    <p:sldId id="270" r:id="rId28"/>
    <p:sldId id="271" r:id="rId29"/>
    <p:sldId id="272" r:id="rId30"/>
    <p:sldId id="273" r:id="rId31"/>
    <p:sldId id="291"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756" y="66"/>
      </p:cViewPr>
      <p:guideLst>
        <p:guide orient="horz" pos="1620"/>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2" tIns="91422" rIns="91422" bIns="9142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xpFMXPt_98c"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logger.com/u/1/blog/posts/322485827813264142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KStEXFt3hx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hyperlink" Target="https://youtu.be/fg935OK4AXQ"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maybelline.co.i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revlon.co.in/" TargetMode="External"/><Relationship Id="rId4" Type="http://schemas.openxmlformats.org/officeDocument/2006/relationships/hyperlink" Target="https://www.lorealparis.co.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47654" y="1526139"/>
            <a:ext cx="7610100"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chemeClr val="tx2">
                    <a:lumMod val="10000"/>
                  </a:schemeClr>
                </a:solidFill>
              </a:rPr>
              <a:t>Comprehensive Digital Marketing </a:t>
            </a:r>
            <a:endParaRPr sz="2900" b="1" dirty="0">
              <a:solidFill>
                <a:schemeClr val="tx2">
                  <a:lumMod val="10000"/>
                </a:schemeClr>
              </a:solidFill>
            </a:endParaRPr>
          </a:p>
          <a:p>
            <a:pPr marL="0" lvl="0" indent="0" algn="ctr" rtl="0">
              <a:lnSpc>
                <a:spcPct val="115000"/>
              </a:lnSpc>
              <a:spcBef>
                <a:spcPts val="0"/>
              </a:spcBef>
              <a:spcAft>
                <a:spcPts val="0"/>
              </a:spcAft>
              <a:buNone/>
            </a:pPr>
            <a:r>
              <a:rPr lang="en-GB" sz="2900" b="1" dirty="0">
                <a:solidFill>
                  <a:schemeClr val="tx2">
                    <a:lumMod val="10000"/>
                  </a:schemeClr>
                </a:solidFill>
              </a:rPr>
              <a:t>Project Work of LAKME</a:t>
            </a:r>
            <a:endParaRPr sz="27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450662" y="116322"/>
            <a:ext cx="761010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1"/>
                </a:solidFill>
              </a:rPr>
              <a:t>Part 2: SEO &amp; Keyword Research</a:t>
            </a:r>
            <a:endParaRPr sz="2000" dirty="0">
              <a:solidFill>
                <a:schemeClr val="tx1"/>
              </a:solidFill>
            </a:endParaRPr>
          </a:p>
        </p:txBody>
      </p:sp>
      <p:sp>
        <p:nvSpPr>
          <p:cNvPr id="92" name="Google Shape;92;p19"/>
          <p:cNvSpPr txBox="1"/>
          <p:nvPr/>
        </p:nvSpPr>
        <p:spPr>
          <a:xfrm>
            <a:off x="526943" y="654901"/>
            <a:ext cx="8169582" cy="498595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GB" sz="1600" b="1" dirty="0"/>
              <a:t>  </a:t>
            </a:r>
            <a:r>
              <a:rPr lang="en-GB" sz="1800" b="1" dirty="0"/>
              <a:t>Company: Lakme</a:t>
            </a:r>
          </a:p>
          <a:p>
            <a:pPr marL="425450" lvl="0" indent="-285750" algn="l" rtl="0">
              <a:spcBef>
                <a:spcPts val="0"/>
              </a:spcBef>
              <a:spcAft>
                <a:spcPts val="0"/>
              </a:spcAft>
              <a:buSzPts val="1400"/>
              <a:buFont typeface="Wingdings" panose="05000000000000000000" pitchFamily="2" charset="2"/>
              <a:buChar char="Ø"/>
            </a:pPr>
            <a:endParaRPr lang="en-GB" sz="1600" b="1" dirty="0" smtClean="0"/>
          </a:p>
          <a:p>
            <a:pPr marL="457200" lvl="0" indent="-317500" algn="l" rtl="0">
              <a:spcBef>
                <a:spcPts val="0"/>
              </a:spcBef>
              <a:spcAft>
                <a:spcPts val="0"/>
              </a:spcAft>
              <a:buSzPts val="1400"/>
              <a:buChar char="●"/>
            </a:pPr>
            <a:r>
              <a:rPr lang="en-GB" b="1" dirty="0"/>
              <a:t>Keyword Research Objective:</a:t>
            </a:r>
          </a:p>
          <a:p>
            <a:pPr marL="139700" lvl="0" algn="l" rtl="0">
              <a:spcBef>
                <a:spcPts val="0"/>
              </a:spcBef>
              <a:spcAft>
                <a:spcPts val="0"/>
              </a:spcAft>
              <a:buSzPts val="1400"/>
            </a:pPr>
            <a:r>
              <a:rPr lang="en-US" dirty="0"/>
              <a:t>Keyword research is essential for any brand or product to enhance its online     </a:t>
            </a:r>
          </a:p>
          <a:p>
            <a:pPr marL="139700" lvl="0" algn="l" rtl="0">
              <a:spcBef>
                <a:spcPts val="0"/>
              </a:spcBef>
              <a:spcAft>
                <a:spcPts val="0"/>
              </a:spcAft>
              <a:buSzPts val="1400"/>
            </a:pPr>
            <a:r>
              <a:rPr lang="en-US" dirty="0"/>
              <a:t> presence and reach its target audience effectively. For Lakme, a well-known </a:t>
            </a:r>
          </a:p>
          <a:p>
            <a:pPr marL="139700" lvl="0" algn="l" rtl="0">
              <a:spcBef>
                <a:spcPts val="0"/>
              </a:spcBef>
              <a:spcAft>
                <a:spcPts val="0"/>
              </a:spcAft>
              <a:buSzPts val="1400"/>
            </a:pPr>
            <a:r>
              <a:rPr lang="en-US" dirty="0"/>
              <a:t> beauty and cosmetics brand, conducting keyword research is crucial to </a:t>
            </a:r>
          </a:p>
          <a:p>
            <a:pPr marL="139700" lvl="0" algn="l" rtl="0">
              <a:spcBef>
                <a:spcPts val="0"/>
              </a:spcBef>
              <a:spcAft>
                <a:spcPts val="0"/>
              </a:spcAft>
              <a:buSzPts val="1400"/>
            </a:pPr>
            <a:r>
              <a:rPr lang="en-US" dirty="0"/>
              <a:t> understand what potential customers are searching for and to optimize their        </a:t>
            </a:r>
          </a:p>
          <a:p>
            <a:pPr marL="139700" lvl="0" algn="l" rtl="0">
              <a:spcBef>
                <a:spcPts val="0"/>
              </a:spcBef>
              <a:spcAft>
                <a:spcPts val="0"/>
              </a:spcAft>
              <a:buSzPts val="1400"/>
            </a:pPr>
            <a:r>
              <a:rPr lang="en-US" dirty="0"/>
              <a:t> online content accordingly. </a:t>
            </a:r>
            <a:endParaRPr lang="en-GB" b="1" dirty="0"/>
          </a:p>
          <a:p>
            <a:pPr>
              <a:buFont typeface="Arial" panose="020B0604020202020204" pitchFamily="34" charset="0"/>
              <a:buChar char="•"/>
            </a:pPr>
            <a:r>
              <a:rPr lang="en-US" b="1" dirty="0">
                <a:solidFill>
                  <a:schemeClr val="tx1"/>
                </a:solidFill>
              </a:rPr>
              <a:t>Keyword Research:</a:t>
            </a:r>
          </a:p>
          <a:p>
            <a:pPr marL="114300" indent="0">
              <a:buNone/>
            </a:pPr>
            <a:r>
              <a:rPr lang="en-US" dirty="0">
                <a:solidFill>
                  <a:schemeClr val="tx1"/>
                </a:solidFill>
              </a:rPr>
              <a:t> Conduct through keyword research to identify relevant and high-value keywords related to </a:t>
            </a:r>
            <a:r>
              <a:rPr lang="en-US" dirty="0" err="1" smtClean="0">
                <a:solidFill>
                  <a:schemeClr val="tx1"/>
                </a:solidFill>
              </a:rPr>
              <a:t>Lakme</a:t>
            </a:r>
            <a:r>
              <a:rPr lang="en-US" dirty="0" smtClean="0">
                <a:solidFill>
                  <a:schemeClr val="tx1"/>
                </a:solidFill>
              </a:rPr>
              <a:t> </a:t>
            </a:r>
            <a:r>
              <a:rPr lang="en-US" dirty="0">
                <a:solidFill>
                  <a:schemeClr val="tx1"/>
                </a:solidFill>
              </a:rPr>
              <a:t>products, beauty trends, and cosmetics industry. Use these Keywords and insert  into the content  to get more organic traffic </a:t>
            </a:r>
            <a:r>
              <a:rPr lang="en-US" dirty="0" smtClean="0">
                <a:solidFill>
                  <a:schemeClr val="tx1"/>
                </a:solidFill>
              </a:rPr>
              <a:t>.</a:t>
            </a:r>
          </a:p>
          <a:p>
            <a:r>
              <a:rPr lang="en-IN" b="1" dirty="0"/>
              <a:t>Brand-related </a:t>
            </a:r>
            <a:r>
              <a:rPr lang="en-IN" b="1" dirty="0" smtClean="0"/>
              <a:t>Keywords:</a:t>
            </a:r>
          </a:p>
          <a:p>
            <a:r>
              <a:rPr lang="en-IN" dirty="0" err="1" smtClean="0"/>
              <a:t>Lakme</a:t>
            </a:r>
            <a:endParaRPr lang="en-IN" dirty="0"/>
          </a:p>
          <a:p>
            <a:r>
              <a:rPr lang="en-IN" dirty="0" err="1" smtClean="0"/>
              <a:t>Lakme</a:t>
            </a:r>
            <a:r>
              <a:rPr lang="en-IN" dirty="0" smtClean="0"/>
              <a:t> cosmetics</a:t>
            </a:r>
          </a:p>
          <a:p>
            <a:r>
              <a:rPr lang="en-IN" dirty="0" err="1" smtClean="0"/>
              <a:t>Lakme</a:t>
            </a:r>
            <a:r>
              <a:rPr lang="en-IN" dirty="0" smtClean="0"/>
              <a:t> </a:t>
            </a:r>
            <a:r>
              <a:rPr lang="en-IN" dirty="0" smtClean="0"/>
              <a:t>makeup</a:t>
            </a:r>
            <a:endParaRPr lang="en-IN" dirty="0"/>
          </a:p>
          <a:p>
            <a:r>
              <a:rPr lang="en-IN" dirty="0" err="1"/>
              <a:t>Lakme</a:t>
            </a:r>
            <a:r>
              <a:rPr lang="en-IN" dirty="0"/>
              <a:t> beauty </a:t>
            </a:r>
            <a:r>
              <a:rPr lang="en-IN" dirty="0" smtClean="0"/>
              <a:t>products                      </a:t>
            </a:r>
            <a:r>
              <a:rPr lang="en-IN" sz="2000" dirty="0" smtClean="0">
                <a:hlinkClick r:id="rId3"/>
              </a:rPr>
              <a:t>https://youtu.be/xpFMXPt_98c</a:t>
            </a:r>
            <a:endParaRPr lang="en-IN" sz="2000" dirty="0"/>
          </a:p>
          <a:p>
            <a:r>
              <a:rPr lang="en-IN" dirty="0" err="1"/>
              <a:t>Lakme</a:t>
            </a:r>
            <a:r>
              <a:rPr lang="en-IN" dirty="0"/>
              <a:t> skincare</a:t>
            </a:r>
          </a:p>
          <a:p>
            <a:pPr marL="114300" indent="0">
              <a:buNone/>
            </a:pPr>
            <a:endParaRPr lang="en-US" sz="1600" dirty="0">
              <a:solidFill>
                <a:schemeClr val="tx1"/>
              </a:solidFill>
            </a:endParaRPr>
          </a:p>
          <a:p>
            <a:pPr marL="457200" lvl="0" indent="-317500" algn="l" rtl="0">
              <a:spcBef>
                <a:spcPts val="0"/>
              </a:spcBef>
              <a:spcAft>
                <a:spcPts val="0"/>
              </a:spcAft>
              <a:buSzPts val="1400"/>
              <a:buChar char="●"/>
            </a:pPr>
            <a:endParaRPr lang="en-GB" sz="1600" dirty="0"/>
          </a:p>
          <a:p>
            <a:pPr marL="139700" lvl="0" algn="l" rtl="0">
              <a:spcBef>
                <a:spcPts val="0"/>
              </a:spcBef>
              <a:spcAft>
                <a:spcPts val="0"/>
              </a:spcAft>
              <a:buSzPts val="1400"/>
            </a:pPr>
            <a:endParaRPr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95" y="1053851"/>
            <a:ext cx="8717370" cy="3982200"/>
          </a:xfrm>
          <a:prstGeom prst="rect">
            <a:avLst/>
          </a:prstGeom>
        </p:spPr>
      </p:pic>
      <p:sp>
        <p:nvSpPr>
          <p:cNvPr id="4" name="Rectangle 3"/>
          <p:cNvSpPr/>
          <p:nvPr/>
        </p:nvSpPr>
        <p:spPr>
          <a:xfrm>
            <a:off x="531814" y="434950"/>
            <a:ext cx="3264035" cy="338554"/>
          </a:xfrm>
          <a:prstGeom prst="rect">
            <a:avLst/>
          </a:prstGeom>
        </p:spPr>
        <p:txBody>
          <a:bodyPr wrap="none">
            <a:spAutoFit/>
          </a:bodyPr>
          <a:lstStyle/>
          <a:p>
            <a:r>
              <a:rPr lang="en-GB" sz="1600" b="1" dirty="0">
                <a:solidFill>
                  <a:schemeClr val="tx1"/>
                </a:solidFill>
              </a:rPr>
              <a:t>Keyword </a:t>
            </a:r>
            <a:r>
              <a:rPr lang="en-GB" sz="1600" b="1" dirty="0" smtClean="0">
                <a:solidFill>
                  <a:schemeClr val="tx1"/>
                </a:solidFill>
              </a:rPr>
              <a:t>Research for LAKME </a:t>
            </a:r>
            <a:r>
              <a:rPr lang="en-GB" b="1" dirty="0" smtClean="0">
                <a:solidFill>
                  <a:schemeClr val="tx1"/>
                </a:solidFill>
              </a:rPr>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507" y="222960"/>
            <a:ext cx="8520600" cy="572700"/>
          </a:xfrm>
        </p:spPr>
        <p:txBody>
          <a:bodyPr>
            <a:normAutofit fontScale="90000"/>
          </a:bodyPr>
          <a:lstStyle/>
          <a:p>
            <a:r>
              <a:rPr lang="en-US" sz="2800" b="1" dirty="0">
                <a:solidFill>
                  <a:srgbClr val="434343"/>
                </a:solidFill>
              </a:rPr>
              <a:t>                </a:t>
            </a:r>
            <a:r>
              <a:rPr lang="en-US" sz="2800" dirty="0"/>
              <a:t/>
            </a:r>
            <a:br>
              <a:rPr lang="en-US" sz="2800" dirty="0"/>
            </a:br>
            <a:endParaRPr lang="en-IN" dirty="0"/>
          </a:p>
        </p:txBody>
      </p:sp>
      <p:sp>
        <p:nvSpPr>
          <p:cNvPr id="3" name="Text Placeholder 2"/>
          <p:cNvSpPr>
            <a:spLocks noGrp="1"/>
          </p:cNvSpPr>
          <p:nvPr>
            <p:ph type="body" idx="1"/>
          </p:nvPr>
        </p:nvSpPr>
        <p:spPr>
          <a:xfrm>
            <a:off x="311700" y="541967"/>
            <a:ext cx="8520600" cy="4405589"/>
          </a:xfrm>
        </p:spPr>
        <p:txBody>
          <a:bodyPr>
            <a:normAutofit/>
          </a:bodyPr>
          <a:lstStyle/>
          <a:p>
            <a:r>
              <a:rPr lang="en-US" sz="1600" b="1" dirty="0">
                <a:solidFill>
                  <a:schemeClr val="tx1"/>
                </a:solidFill>
              </a:rPr>
              <a:t>Keyword Research Stats</a:t>
            </a:r>
            <a:r>
              <a:rPr lang="en-US" sz="1600" dirty="0">
                <a:solidFill>
                  <a:schemeClr val="tx1"/>
                </a:solidFill>
              </a:rPr>
              <a:t>:</a:t>
            </a:r>
          </a:p>
        </p:txBody>
      </p:sp>
      <p:graphicFrame>
        <p:nvGraphicFramePr>
          <p:cNvPr id="7" name="Table 7"/>
          <p:cNvGraphicFramePr>
            <a:graphicFrameLocks noGrp="1"/>
          </p:cNvGraphicFramePr>
          <p:nvPr/>
        </p:nvGraphicFramePr>
        <p:xfrm>
          <a:off x="889908" y="1045664"/>
          <a:ext cx="6468836" cy="3126287"/>
        </p:xfrm>
        <a:graphic>
          <a:graphicData uri="http://schemas.openxmlformats.org/drawingml/2006/table">
            <a:tbl>
              <a:tblPr firstRow="1" bandRow="1">
                <a:tableStyleId>{7DF18680-E054-41AD-8BC1-D1AEF772440D}</a:tableStyleId>
              </a:tblPr>
              <a:tblGrid>
                <a:gridCol w="780074">
                  <a:extLst>
                    <a:ext uri="{9D8B030D-6E8A-4147-A177-3AD203B41FA5}">
                      <a16:colId xmlns:a16="http://schemas.microsoft.com/office/drawing/2014/main" val="20000"/>
                    </a:ext>
                  </a:extLst>
                </a:gridCol>
                <a:gridCol w="2522239">
                  <a:extLst>
                    <a:ext uri="{9D8B030D-6E8A-4147-A177-3AD203B41FA5}">
                      <a16:colId xmlns:a16="http://schemas.microsoft.com/office/drawing/2014/main" val="20001"/>
                    </a:ext>
                  </a:extLst>
                </a:gridCol>
                <a:gridCol w="1837508">
                  <a:extLst>
                    <a:ext uri="{9D8B030D-6E8A-4147-A177-3AD203B41FA5}">
                      <a16:colId xmlns:a16="http://schemas.microsoft.com/office/drawing/2014/main" val="20002"/>
                    </a:ext>
                  </a:extLst>
                </a:gridCol>
                <a:gridCol w="1329015">
                  <a:extLst>
                    <a:ext uri="{9D8B030D-6E8A-4147-A177-3AD203B41FA5}">
                      <a16:colId xmlns:a16="http://schemas.microsoft.com/office/drawing/2014/main" val="20003"/>
                    </a:ext>
                  </a:extLst>
                </a:gridCol>
              </a:tblGrid>
              <a:tr h="467372">
                <a:tc>
                  <a:txBody>
                    <a:bodyPr/>
                    <a:lstStyle/>
                    <a:p>
                      <a:pPr algn="ctr"/>
                      <a:r>
                        <a:rPr lang="en-US" dirty="0"/>
                        <a:t>SNO</a:t>
                      </a:r>
                      <a:endParaRPr lang="en-IN" dirty="0"/>
                    </a:p>
                  </a:txBody>
                  <a:tcPr anchor="ctr"/>
                </a:tc>
                <a:tc>
                  <a:txBody>
                    <a:bodyPr/>
                    <a:lstStyle/>
                    <a:p>
                      <a:pPr algn="ctr"/>
                      <a:r>
                        <a:rPr lang="en-US" dirty="0"/>
                        <a:t>Keyword</a:t>
                      </a:r>
                      <a:endParaRPr lang="en-IN" dirty="0"/>
                    </a:p>
                  </a:txBody>
                  <a:tcPr anchor="ctr"/>
                </a:tc>
                <a:tc>
                  <a:txBody>
                    <a:bodyPr/>
                    <a:lstStyle/>
                    <a:p>
                      <a:pPr algn="ctr"/>
                      <a:r>
                        <a:rPr lang="en-US" dirty="0"/>
                        <a:t>Monthly Searches</a:t>
                      </a:r>
                      <a:endParaRPr lang="en-IN" dirty="0"/>
                    </a:p>
                  </a:txBody>
                  <a:tcPr anchor="ctr"/>
                </a:tc>
                <a:tc>
                  <a:txBody>
                    <a:bodyPr/>
                    <a:lstStyle/>
                    <a:p>
                      <a:r>
                        <a:rPr lang="en-US" dirty="0"/>
                        <a:t>Competition</a:t>
                      </a:r>
                      <a:endParaRPr lang="en-IN" dirty="0"/>
                    </a:p>
                  </a:txBody>
                  <a:tcPr anchor="ctr"/>
                </a:tc>
                <a:extLst>
                  <a:ext uri="{0D108BD9-81ED-4DB2-BD59-A6C34878D82A}">
                    <a16:rowId xmlns:a16="http://schemas.microsoft.com/office/drawing/2014/main" val="10000"/>
                  </a:ext>
                </a:extLst>
              </a:tr>
              <a:tr h="379845">
                <a:tc>
                  <a:txBody>
                    <a:bodyPr/>
                    <a:lstStyle/>
                    <a:p>
                      <a:pPr algn="ctr"/>
                      <a:r>
                        <a:rPr lang="en-US" dirty="0"/>
                        <a:t>1</a:t>
                      </a:r>
                      <a:endParaRPr lang="en-IN" dirty="0"/>
                    </a:p>
                  </a:txBody>
                  <a:tcPr/>
                </a:tc>
                <a:tc>
                  <a:txBody>
                    <a:bodyPr/>
                    <a:lstStyle/>
                    <a:p>
                      <a:pPr algn="ctr"/>
                      <a:r>
                        <a:rPr lang="en-US" dirty="0"/>
                        <a:t>Lakme Lipstick</a:t>
                      </a:r>
                      <a:endParaRPr lang="en-IN" dirty="0"/>
                    </a:p>
                  </a:txBody>
                  <a:tcPr/>
                </a:tc>
                <a:tc>
                  <a:txBody>
                    <a:bodyPr/>
                    <a:lstStyle/>
                    <a:p>
                      <a:pPr algn="ctr"/>
                      <a:r>
                        <a:rPr lang="en-US" dirty="0"/>
                        <a:t>74,000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1"/>
                  </a:ext>
                </a:extLst>
              </a:tr>
              <a:tr h="379845">
                <a:tc>
                  <a:txBody>
                    <a:bodyPr/>
                    <a:lstStyle/>
                    <a:p>
                      <a:pPr algn="ctr"/>
                      <a:r>
                        <a:rPr lang="en-US" dirty="0"/>
                        <a:t>2</a:t>
                      </a:r>
                      <a:endParaRPr lang="en-IN" dirty="0"/>
                    </a:p>
                  </a:txBody>
                  <a:tcPr/>
                </a:tc>
                <a:tc>
                  <a:txBody>
                    <a:bodyPr/>
                    <a:lstStyle/>
                    <a:p>
                      <a:pPr algn="ctr"/>
                      <a:r>
                        <a:rPr lang="en-US" dirty="0"/>
                        <a:t>Lakme cc cream</a:t>
                      </a:r>
                      <a:endParaRPr lang="en-IN" dirty="0"/>
                    </a:p>
                  </a:txBody>
                  <a:tcPr/>
                </a:tc>
                <a:tc>
                  <a:txBody>
                    <a:bodyPr/>
                    <a:lstStyle/>
                    <a:p>
                      <a:pPr algn="ctr"/>
                      <a:r>
                        <a:rPr lang="en-US" dirty="0"/>
                        <a:t>90,000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2"/>
                  </a:ext>
                </a:extLst>
              </a:tr>
              <a:tr h="379845">
                <a:tc>
                  <a:txBody>
                    <a:bodyPr/>
                    <a:lstStyle/>
                    <a:p>
                      <a:pPr algn="ctr"/>
                      <a:r>
                        <a:rPr lang="en-US" dirty="0"/>
                        <a:t>3</a:t>
                      </a:r>
                      <a:endParaRPr lang="en-IN" dirty="0"/>
                    </a:p>
                  </a:txBody>
                  <a:tcPr/>
                </a:tc>
                <a:tc>
                  <a:txBody>
                    <a:bodyPr/>
                    <a:lstStyle/>
                    <a:p>
                      <a:pPr algn="ctr"/>
                      <a:r>
                        <a:rPr lang="en-US" dirty="0"/>
                        <a:t>Lakme Foundation</a:t>
                      </a:r>
                    </a:p>
                  </a:txBody>
                  <a:tcPr/>
                </a:tc>
                <a:tc>
                  <a:txBody>
                    <a:bodyPr/>
                    <a:lstStyle/>
                    <a:p>
                      <a:pPr algn="ctr"/>
                      <a:r>
                        <a:rPr lang="en-US" dirty="0"/>
                        <a:t>90,500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3"/>
                  </a:ext>
                </a:extLst>
              </a:tr>
              <a:tr h="379845">
                <a:tc>
                  <a:txBody>
                    <a:bodyPr/>
                    <a:lstStyle/>
                    <a:p>
                      <a:pPr algn="ctr"/>
                      <a:r>
                        <a:rPr lang="en-US" dirty="0"/>
                        <a:t>4</a:t>
                      </a:r>
                      <a:endParaRPr lang="en-IN" dirty="0"/>
                    </a:p>
                  </a:txBody>
                  <a:tcPr/>
                </a:tc>
                <a:tc>
                  <a:txBody>
                    <a:bodyPr/>
                    <a:lstStyle/>
                    <a:p>
                      <a:pPr algn="ctr"/>
                      <a:r>
                        <a:rPr lang="en-US" dirty="0"/>
                        <a:t>Lakme Mascara</a:t>
                      </a:r>
                      <a:endParaRPr lang="en-IN" dirty="0"/>
                    </a:p>
                  </a:txBody>
                  <a:tcPr/>
                </a:tc>
                <a:tc>
                  <a:txBody>
                    <a:bodyPr/>
                    <a:lstStyle/>
                    <a:p>
                      <a:pPr algn="ctr"/>
                      <a:r>
                        <a:rPr lang="en-US" dirty="0"/>
                        <a:t>8,100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4"/>
                  </a:ext>
                </a:extLst>
              </a:tr>
              <a:tr h="379845">
                <a:tc>
                  <a:txBody>
                    <a:bodyPr/>
                    <a:lstStyle/>
                    <a:p>
                      <a:pPr algn="ctr"/>
                      <a:r>
                        <a:rPr lang="en-US" dirty="0"/>
                        <a:t>5</a:t>
                      </a:r>
                      <a:endParaRPr lang="en-IN" dirty="0"/>
                    </a:p>
                  </a:txBody>
                  <a:tcPr/>
                </a:tc>
                <a:tc>
                  <a:txBody>
                    <a:bodyPr/>
                    <a:lstStyle/>
                    <a:p>
                      <a:pPr algn="ctr"/>
                      <a:r>
                        <a:rPr lang="en-US" dirty="0"/>
                        <a:t>Lakme Kajal</a:t>
                      </a:r>
                      <a:endParaRPr lang="en-IN" dirty="0"/>
                    </a:p>
                  </a:txBody>
                  <a:tcPr/>
                </a:tc>
                <a:tc>
                  <a:txBody>
                    <a:bodyPr/>
                    <a:lstStyle/>
                    <a:p>
                      <a:pPr algn="ctr"/>
                      <a:r>
                        <a:rPr lang="en-US" dirty="0"/>
                        <a:t>22,200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5"/>
                  </a:ext>
                </a:extLst>
              </a:tr>
              <a:tr h="379845">
                <a:tc>
                  <a:txBody>
                    <a:bodyPr/>
                    <a:lstStyle/>
                    <a:p>
                      <a:pPr algn="ctr"/>
                      <a:r>
                        <a:rPr lang="en-US" dirty="0"/>
                        <a:t>6</a:t>
                      </a:r>
                      <a:endParaRPr lang="en-IN" dirty="0"/>
                    </a:p>
                  </a:txBody>
                  <a:tcPr/>
                </a:tc>
                <a:tc>
                  <a:txBody>
                    <a:bodyPr/>
                    <a:lstStyle/>
                    <a:p>
                      <a:pPr algn="ctr"/>
                      <a:r>
                        <a:rPr lang="en-US" dirty="0"/>
                        <a:t>Lakme Eye Liner</a:t>
                      </a:r>
                      <a:endParaRPr lang="en-IN" dirty="0"/>
                    </a:p>
                  </a:txBody>
                  <a:tcPr/>
                </a:tc>
                <a:tc>
                  <a:txBody>
                    <a:bodyPr/>
                    <a:lstStyle/>
                    <a:p>
                      <a:pPr algn="ctr"/>
                      <a:r>
                        <a:rPr lang="en-US" dirty="0"/>
                        <a:t>22,200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6"/>
                  </a:ext>
                </a:extLst>
              </a:tr>
              <a:tr h="379845">
                <a:tc>
                  <a:txBody>
                    <a:bodyPr/>
                    <a:lstStyle/>
                    <a:p>
                      <a:pPr algn="ctr"/>
                      <a:r>
                        <a:rPr lang="en-US" dirty="0"/>
                        <a:t>7</a:t>
                      </a:r>
                      <a:endParaRPr lang="en-IN" dirty="0"/>
                    </a:p>
                  </a:txBody>
                  <a:tcPr/>
                </a:tc>
                <a:tc>
                  <a:txBody>
                    <a:bodyPr/>
                    <a:lstStyle/>
                    <a:p>
                      <a:pPr algn="ctr"/>
                      <a:r>
                        <a:rPr lang="en-US" dirty="0"/>
                        <a:t>Lake Facewash</a:t>
                      </a:r>
                      <a:endParaRPr lang="en-IN" dirty="0"/>
                    </a:p>
                  </a:txBody>
                  <a:tcPr/>
                </a:tc>
                <a:tc>
                  <a:txBody>
                    <a:bodyPr/>
                    <a:lstStyle/>
                    <a:p>
                      <a:pPr algn="ctr"/>
                      <a:r>
                        <a:rPr lang="en-US" dirty="0"/>
                        <a:t>40,500</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6675"/>
            <a:ext cx="8520600" cy="572700"/>
          </a:xfrm>
        </p:spPr>
        <p:txBody>
          <a:bodyPr>
            <a:normAutofit fontScale="90000"/>
          </a:bodyPr>
          <a:lstStyle/>
          <a:p>
            <a:r>
              <a:rPr lang="en-US" sz="2800" b="1" dirty="0">
                <a:solidFill>
                  <a:srgbClr val="434343"/>
                </a:solidFill>
              </a:rPr>
              <a:t>                  </a:t>
            </a:r>
            <a:r>
              <a:rPr lang="en-US" sz="2200" b="1" dirty="0">
                <a:solidFill>
                  <a:schemeClr val="tx1"/>
                </a:solidFill>
              </a:rPr>
              <a:t>Part 2: SEO &amp; Keyword Research</a:t>
            </a:r>
            <a:endParaRPr lang="en-IN" dirty="0">
              <a:solidFill>
                <a:schemeClr val="tx1"/>
              </a:solidFill>
            </a:endParaRPr>
          </a:p>
        </p:txBody>
      </p:sp>
      <p:sp>
        <p:nvSpPr>
          <p:cNvPr id="3" name="Text Placeholder 2"/>
          <p:cNvSpPr>
            <a:spLocks noGrp="1"/>
          </p:cNvSpPr>
          <p:nvPr>
            <p:ph type="body" idx="1"/>
          </p:nvPr>
        </p:nvSpPr>
        <p:spPr>
          <a:xfrm>
            <a:off x="205564" y="870766"/>
            <a:ext cx="8626736" cy="3864519"/>
          </a:xfrm>
        </p:spPr>
        <p:txBody>
          <a:bodyPr>
            <a:normAutofit fontScale="92500" lnSpcReduction="20000"/>
          </a:bodyPr>
          <a:lstStyle/>
          <a:p>
            <a:pPr>
              <a:buFont typeface="Wingdings" panose="05000000000000000000" pitchFamily="2" charset="2"/>
              <a:buChar char="Ø"/>
            </a:pPr>
            <a:r>
              <a:rPr lang="en-US" sz="1700" b="1" dirty="0">
                <a:solidFill>
                  <a:schemeClr val="tx1"/>
                </a:solidFill>
              </a:rPr>
              <a:t>On Page Optimization</a:t>
            </a:r>
            <a:r>
              <a:rPr lang="en-US" sz="1600" b="1" dirty="0">
                <a:solidFill>
                  <a:schemeClr val="tx1"/>
                </a:solidFill>
              </a:rPr>
              <a:t>:</a:t>
            </a:r>
          </a:p>
          <a:p>
            <a:pPr marL="114300" indent="0">
              <a:buNone/>
            </a:pPr>
            <a:endParaRPr lang="en-US" sz="1900" b="1" dirty="0">
              <a:solidFill>
                <a:schemeClr val="tx1"/>
              </a:solidFill>
            </a:endParaRPr>
          </a:p>
          <a:p>
            <a:pPr>
              <a:buFont typeface="Wingdings" panose="05000000000000000000" pitchFamily="2" charset="2"/>
              <a:buChar char="Ø"/>
            </a:pPr>
            <a:r>
              <a:rPr lang="en-US" sz="1900" dirty="0"/>
              <a:t>   </a:t>
            </a:r>
            <a:r>
              <a:rPr lang="en-US" sz="1700" b="1" dirty="0">
                <a:solidFill>
                  <a:schemeClr val="tx1"/>
                </a:solidFill>
              </a:rPr>
              <a:t>Meta Tag Optimization</a:t>
            </a:r>
            <a:r>
              <a:rPr lang="en-US" sz="1700" dirty="0">
                <a:solidFill>
                  <a:schemeClr val="tx1"/>
                </a:solidFill>
              </a:rPr>
              <a:t>: </a:t>
            </a:r>
            <a:r>
              <a:rPr lang="en-US" sz="1600" dirty="0">
                <a:solidFill>
                  <a:schemeClr val="tx1"/>
                </a:solidFill>
              </a:rPr>
              <a:t>For optimizing meta tags in digital marketing for </a:t>
            </a:r>
            <a:r>
              <a:rPr lang="en-US" sz="1600" dirty="0" err="1">
                <a:solidFill>
                  <a:schemeClr val="tx1"/>
                </a:solidFill>
              </a:rPr>
              <a:t>Lakmé</a:t>
            </a:r>
            <a:r>
              <a:rPr lang="en-US" sz="1600" dirty="0">
                <a:solidFill>
                  <a:schemeClr val="tx1"/>
                </a:solidFill>
              </a:rPr>
              <a:t> products (a popular cosmetics brand), you need to focus on relevant keywords, compelling descriptions, and Unique titles that will attract Target Audience and improve search engine visibility. Follow the Below steps for Meta tag optimization :</a:t>
            </a:r>
          </a:p>
          <a:p>
            <a:pPr>
              <a:buFont typeface="Arial" panose="020B0604020202020204" pitchFamily="34" charset="0"/>
              <a:buChar char="•"/>
            </a:pPr>
            <a:r>
              <a:rPr lang="en-US" b="1" dirty="0">
                <a:solidFill>
                  <a:schemeClr val="tx1"/>
                </a:solidFill>
              </a:rPr>
              <a:t>Keyword Research:</a:t>
            </a:r>
          </a:p>
          <a:p>
            <a:pPr marL="114300" indent="0">
              <a:buNone/>
            </a:pPr>
            <a:r>
              <a:rPr lang="en-US" dirty="0">
                <a:solidFill>
                  <a:schemeClr val="tx1"/>
                </a:solidFill>
              </a:rPr>
              <a:t>  </a:t>
            </a:r>
            <a:r>
              <a:rPr lang="en-US" sz="1500" dirty="0">
                <a:solidFill>
                  <a:schemeClr val="tx1"/>
                </a:solidFill>
              </a:rPr>
              <a:t>Firs</a:t>
            </a:r>
            <a:r>
              <a:rPr lang="en-US" sz="1700" dirty="0">
                <a:solidFill>
                  <a:schemeClr val="tx1"/>
                </a:solidFill>
              </a:rPr>
              <a:t>t identify the seed keywords for the Lakme products in keyword tools like Google keyword planner, SEMrush , </a:t>
            </a:r>
            <a:r>
              <a:rPr lang="en-US" sz="1700" dirty="0" err="1">
                <a:solidFill>
                  <a:schemeClr val="tx1"/>
                </a:solidFill>
              </a:rPr>
              <a:t>Moz</a:t>
            </a:r>
            <a:r>
              <a:rPr lang="en-US" sz="1700" dirty="0">
                <a:solidFill>
                  <a:schemeClr val="tx1"/>
                </a:solidFill>
              </a:rPr>
              <a:t> Keyword Explorer.</a:t>
            </a:r>
          </a:p>
          <a:p>
            <a:pPr>
              <a:buFont typeface="Arial" panose="020B0604020202020204" pitchFamily="34" charset="0"/>
              <a:buChar char="•"/>
            </a:pPr>
            <a:r>
              <a:rPr lang="en-US" sz="1700" b="1" dirty="0">
                <a:solidFill>
                  <a:schemeClr val="tx1"/>
                </a:solidFill>
              </a:rPr>
              <a:t>Title/Meta Tag :</a:t>
            </a:r>
          </a:p>
          <a:p>
            <a:pPr marL="114300" indent="0">
              <a:buNone/>
            </a:pPr>
            <a:r>
              <a:rPr lang="en-US" sz="1600" dirty="0">
                <a:solidFill>
                  <a:schemeClr val="tx1"/>
                </a:solidFill>
              </a:rPr>
              <a:t>Create unique and descriptive title tags for each product page using Keywords. We have to create tags within 50-60 Characters .Title tags are helpful to get results of the webpage in search engines.</a:t>
            </a:r>
          </a:p>
          <a:p>
            <a:pPr>
              <a:buFont typeface="Arial" panose="020B0604020202020204" pitchFamily="34" charset="0"/>
              <a:buChar char="•"/>
            </a:pPr>
            <a:r>
              <a:rPr lang="en-US" sz="1600" dirty="0">
                <a:solidFill>
                  <a:schemeClr val="tx1"/>
                </a:solidFill>
              </a:rPr>
              <a:t>Meta/Title Description :</a:t>
            </a:r>
          </a:p>
          <a:p>
            <a:pPr marL="114300" indent="0">
              <a:buNone/>
            </a:pPr>
            <a:r>
              <a:rPr lang="en-US" sz="1600" dirty="0">
                <a:solidFill>
                  <a:schemeClr val="tx1"/>
                </a:solidFill>
              </a:rPr>
              <a:t>Write the description about the topic using relevant Keywords . Write the description within150-160 characters in the webpage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0 at 10.42.57 AM.jpeg"/>
          <p:cNvPicPr>
            <a:picLocks noChangeAspect="1"/>
          </p:cNvPicPr>
          <p:nvPr/>
        </p:nvPicPr>
        <p:blipFill>
          <a:blip r:embed="rId2"/>
          <a:srcRect t="38210" b="37537"/>
          <a:stretch>
            <a:fillRect/>
          </a:stretch>
        </p:blipFill>
        <p:spPr>
          <a:xfrm>
            <a:off x="626724" y="390418"/>
            <a:ext cx="7547158" cy="45393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09800" y="0"/>
            <a:ext cx="761010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1"/>
                </a:solidFill>
              </a:rPr>
              <a:t>Part 3: Content Ideas and Marketing Strategies</a:t>
            </a:r>
            <a:endParaRPr sz="2000" dirty="0">
              <a:solidFill>
                <a:schemeClr val="tx1"/>
              </a:solidFill>
            </a:endParaRPr>
          </a:p>
        </p:txBody>
      </p:sp>
      <p:sp>
        <p:nvSpPr>
          <p:cNvPr id="98" name="Google Shape;98;p20"/>
          <p:cNvSpPr txBox="1"/>
          <p:nvPr/>
        </p:nvSpPr>
        <p:spPr>
          <a:xfrm>
            <a:off x="211950" y="269289"/>
            <a:ext cx="8377200" cy="39395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endParaRPr lang="en-GB" sz="1600" b="1" dirty="0"/>
          </a:p>
          <a:p>
            <a:pPr marL="457200" lvl="0" indent="-317500" algn="l" rtl="0">
              <a:spcBef>
                <a:spcPts val="0"/>
              </a:spcBef>
              <a:spcAft>
                <a:spcPts val="0"/>
              </a:spcAft>
              <a:buSzPts val="1400"/>
              <a:buChar char="●"/>
            </a:pPr>
            <a:r>
              <a:rPr lang="en-GB" sz="1600" b="1" dirty="0"/>
              <a:t>Content Idea Generation &amp; Strategy</a:t>
            </a:r>
            <a:r>
              <a:rPr lang="en-GB" b="1" dirty="0"/>
              <a:t>:</a:t>
            </a:r>
          </a:p>
          <a:p>
            <a:pPr marL="457200" lvl="0" indent="-317500" algn="l" rtl="0">
              <a:spcBef>
                <a:spcPts val="0"/>
              </a:spcBef>
              <a:spcAft>
                <a:spcPts val="0"/>
              </a:spcAft>
              <a:buSzPts val="1400"/>
              <a:buChar char="●"/>
            </a:pPr>
            <a:endParaRPr lang="en-US" b="1" dirty="0"/>
          </a:p>
          <a:p>
            <a:pPr marL="457200" lvl="0" indent="-317500" algn="l" rtl="0">
              <a:spcBef>
                <a:spcPts val="0"/>
              </a:spcBef>
              <a:spcAft>
                <a:spcPts val="0"/>
              </a:spcAft>
              <a:buSzPts val="1400"/>
              <a:buFont typeface="Wingdings" panose="05000000000000000000" pitchFamily="2" charset="2"/>
              <a:buChar char="Ø"/>
            </a:pPr>
            <a:r>
              <a:rPr lang="en-US" sz="1600" b="1" dirty="0"/>
              <a:t>Content Calendar</a:t>
            </a:r>
            <a:r>
              <a:rPr lang="en-US" b="1" dirty="0"/>
              <a:t>: </a:t>
            </a:r>
            <a:r>
              <a:rPr lang="en-US" dirty="0"/>
              <a:t>The remaining month of July content </a:t>
            </a:r>
            <a:r>
              <a:rPr lang="en-US" dirty="0" smtClean="0"/>
              <a:t>calendar</a:t>
            </a:r>
          </a:p>
          <a:p>
            <a:pPr marL="457200" lvl="0" indent="-317500" algn="l" rtl="0">
              <a:spcBef>
                <a:spcPts val="0"/>
              </a:spcBef>
              <a:spcAft>
                <a:spcPts val="0"/>
              </a:spcAft>
              <a:buSzPts val="1400"/>
              <a:buFont typeface="Wingdings" panose="05000000000000000000" pitchFamily="2" charset="2"/>
              <a:buChar char="Ø"/>
            </a:pPr>
            <a:endParaRPr lang="en-US" dirty="0"/>
          </a:p>
          <a:p>
            <a:pPr marL="457200" lvl="0" indent="-317500" algn="l" rtl="0">
              <a:spcBef>
                <a:spcPts val="0"/>
              </a:spcBef>
              <a:spcAft>
                <a:spcPts val="0"/>
              </a:spcAft>
              <a:buSzPts val="1400"/>
              <a:buFont typeface="Wingdings" panose="05000000000000000000" pitchFamily="2" charset="2"/>
              <a:buChar char="Ø"/>
            </a:pPr>
            <a:endParaRPr lang="en-US" dirty="0" smtClean="0"/>
          </a:p>
          <a:p>
            <a:pPr marL="457200" lvl="0" indent="-317500">
              <a:buSzPts val="1400"/>
              <a:buFont typeface="Wingdings" panose="05000000000000000000" pitchFamily="2" charset="2"/>
              <a:buChar char="Ø"/>
            </a:pPr>
            <a:r>
              <a:rPr lang="en-US" dirty="0" err="1"/>
              <a:t>Lakmé</a:t>
            </a:r>
            <a:r>
              <a:rPr lang="en-US" dirty="0"/>
              <a:t>, being a famous beauty care products brand, can make different substance types to draw in its main interest group, feature its items, and support its image character. Here are a few substance thoughts and methodologies that </a:t>
            </a:r>
            <a:r>
              <a:rPr lang="en-US" dirty="0" err="1"/>
              <a:t>Lakmé</a:t>
            </a:r>
            <a:r>
              <a:rPr lang="en-US" dirty="0"/>
              <a:t> can consider carrying out:</a:t>
            </a:r>
          </a:p>
          <a:p>
            <a:pPr marL="457200" lvl="0" indent="-317500">
              <a:buSzPts val="1400"/>
              <a:buFont typeface="Wingdings" panose="05000000000000000000" pitchFamily="2" charset="2"/>
              <a:buChar char="Ø"/>
            </a:pPr>
            <a:endParaRPr lang="en-US" dirty="0"/>
          </a:p>
          <a:p>
            <a:pPr marL="457200" lvl="0" indent="-317500">
              <a:buSzPts val="1400"/>
              <a:buFont typeface="Wingdings" panose="05000000000000000000" pitchFamily="2" charset="2"/>
              <a:buChar char="Ø"/>
            </a:pPr>
            <a:r>
              <a:rPr lang="en-US" dirty="0"/>
              <a:t>Cosmetics Instructional exercises and How-To Guides:</a:t>
            </a:r>
          </a:p>
          <a:p>
            <a:pPr marL="457200" lvl="0" indent="-317500">
              <a:buSzPts val="1400"/>
              <a:buFont typeface="Wingdings" panose="05000000000000000000" pitchFamily="2" charset="2"/>
              <a:buChar char="Ø"/>
            </a:pPr>
            <a:endParaRPr lang="en-US" dirty="0"/>
          </a:p>
          <a:p>
            <a:pPr marL="457200" lvl="0" indent="-317500">
              <a:buSzPts val="1400"/>
              <a:buFont typeface="Wingdings" panose="05000000000000000000" pitchFamily="2" charset="2"/>
              <a:buChar char="Ø"/>
            </a:pPr>
            <a:r>
              <a:rPr lang="en-US" dirty="0"/>
              <a:t>Make video instructional exercises displaying different cosmetics looks utilizing </a:t>
            </a:r>
            <a:r>
              <a:rPr lang="en-US" dirty="0" err="1"/>
              <a:t>Lakmé</a:t>
            </a:r>
            <a:r>
              <a:rPr lang="en-US" dirty="0"/>
              <a:t> items.</a:t>
            </a:r>
          </a:p>
          <a:p>
            <a:pPr marL="457200" lvl="0" indent="-317500">
              <a:buSzPts val="1400"/>
              <a:buFont typeface="Wingdings" panose="05000000000000000000" pitchFamily="2" charset="2"/>
              <a:buChar char="Ø"/>
            </a:pPr>
            <a:r>
              <a:rPr lang="en-US" dirty="0"/>
              <a:t>Offer bit by bit directs for accomplishing explicit looks, like marriage cosmetics, party cosmetics, or regular cosmetics.</a:t>
            </a:r>
          </a:p>
          <a:p>
            <a:pPr marL="457200" lvl="0" indent="-317500">
              <a:buSzPts val="1400"/>
              <a:buFont typeface="Wingdings" panose="05000000000000000000" pitchFamily="2" charset="2"/>
              <a:buChar char="Ø"/>
            </a:pPr>
            <a:r>
              <a:rPr lang="en-US" dirty="0"/>
              <a:t>Team up with cosmetics specialists and magnificence powerhouses to highlight their one of a kind cosmetics strategies utilizing </a:t>
            </a:r>
            <a:r>
              <a:rPr lang="en-US" dirty="0" err="1"/>
              <a:t>Lakmé</a:t>
            </a:r>
            <a:r>
              <a:rPr lang="en-US" dirty="0"/>
              <a:t> items.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1"/>
            <a:ext cx="9144000" cy="51409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50" y="288275"/>
            <a:ext cx="8520600" cy="572700"/>
          </a:xfrm>
        </p:spPr>
        <p:txBody>
          <a:bodyPr>
            <a:normAutofit fontScale="90000"/>
          </a:bodyPr>
          <a:lstStyle/>
          <a:p>
            <a:r>
              <a:rPr lang="en-US" sz="2000" b="1" dirty="0">
                <a:solidFill>
                  <a:srgbClr val="434343"/>
                </a:solidFill>
              </a:rPr>
              <a:t>                 </a:t>
            </a:r>
            <a:r>
              <a:rPr lang="en-US" sz="2200" b="1" dirty="0">
                <a:solidFill>
                  <a:schemeClr val="tx1"/>
                </a:solidFill>
              </a:rPr>
              <a:t>Part 3: Content Ideas and Marketing Strategies</a:t>
            </a:r>
            <a:r>
              <a:rPr lang="en-US" sz="3100" b="1" dirty="0">
                <a:solidFill>
                  <a:schemeClr val="tx1"/>
                </a:solidFill>
              </a:rPr>
              <a:t/>
            </a:r>
            <a:br>
              <a:rPr lang="en-US" sz="3100" b="1" dirty="0">
                <a:solidFill>
                  <a:schemeClr val="tx1"/>
                </a:solidFill>
              </a:rPr>
            </a:br>
            <a:endParaRPr lang="en-IN" b="1" dirty="0">
              <a:solidFill>
                <a:schemeClr val="tx1"/>
              </a:solidFill>
            </a:endParaRPr>
          </a:p>
        </p:txBody>
      </p:sp>
      <p:sp>
        <p:nvSpPr>
          <p:cNvPr id="3" name="Text Placeholder 2"/>
          <p:cNvSpPr>
            <a:spLocks noGrp="1"/>
          </p:cNvSpPr>
          <p:nvPr>
            <p:ph type="body" idx="1"/>
          </p:nvPr>
        </p:nvSpPr>
        <p:spPr>
          <a:xfrm>
            <a:off x="414441" y="860975"/>
            <a:ext cx="8520600" cy="4195133"/>
          </a:xfrm>
        </p:spPr>
        <p:txBody>
          <a:bodyPr>
            <a:normAutofit fontScale="85000" lnSpcReduction="10000"/>
          </a:bodyPr>
          <a:lstStyle/>
          <a:p>
            <a:pPr marL="114300" indent="0">
              <a:buNone/>
            </a:pPr>
            <a:r>
              <a:rPr lang="en-IN" sz="1900" b="1" dirty="0">
                <a:solidFill>
                  <a:schemeClr val="tx1"/>
                </a:solidFill>
                <a:latin typeface="+mn-lt"/>
              </a:rPr>
              <a:t>Challenges Encountered</a:t>
            </a:r>
            <a:r>
              <a:rPr lang="en-IN" sz="1900" b="1" dirty="0" smtClean="0">
                <a:solidFill>
                  <a:schemeClr val="tx1"/>
                </a:solidFill>
                <a:latin typeface="+mn-lt"/>
              </a:rPr>
              <a:t>:</a:t>
            </a:r>
          </a:p>
          <a:p>
            <a:endParaRPr lang="en-US" sz="1600" b="1" dirty="0">
              <a:solidFill>
                <a:schemeClr val="tx1"/>
              </a:solidFill>
              <a:latin typeface="+mn-lt"/>
            </a:endParaRPr>
          </a:p>
          <a:p>
            <a:pPr marL="114300" indent="0">
              <a:buNone/>
            </a:pPr>
            <a:r>
              <a:rPr lang="en-US" sz="1600" dirty="0">
                <a:solidFill>
                  <a:schemeClr val="tx1"/>
                </a:solidFill>
                <a:latin typeface="+mn-lt"/>
              </a:rPr>
              <a:t>Contest in the Beauty care products Market: The makeup business is exceptionally cutthroat, with various brands competing for shopper focus. </a:t>
            </a:r>
            <a:r>
              <a:rPr lang="en-US" sz="1600" dirty="0" err="1">
                <a:solidFill>
                  <a:schemeClr val="tx1"/>
                </a:solidFill>
                <a:latin typeface="+mn-lt"/>
              </a:rPr>
              <a:t>Lakmé</a:t>
            </a:r>
            <a:r>
              <a:rPr lang="en-US" sz="1600" dirty="0">
                <a:solidFill>
                  <a:schemeClr val="tx1"/>
                </a:solidFill>
                <a:latin typeface="+mn-lt"/>
              </a:rPr>
              <a:t> faces rivalry from both homegrown and worldwide brands, requiring ceaseless advancement and compelling showcasing systems to remain ahead.</a:t>
            </a:r>
          </a:p>
          <a:p>
            <a:endParaRPr lang="en-US" sz="1600" dirty="0">
              <a:solidFill>
                <a:schemeClr val="tx1"/>
              </a:solidFill>
              <a:latin typeface="+mn-lt"/>
            </a:endParaRPr>
          </a:p>
          <a:p>
            <a:pPr marL="114300" indent="0">
              <a:buNone/>
            </a:pPr>
            <a:r>
              <a:rPr lang="en-US" sz="1600" dirty="0">
                <a:solidFill>
                  <a:schemeClr val="tx1"/>
                </a:solidFill>
                <a:latin typeface="+mn-lt"/>
              </a:rPr>
              <a:t>Changing Shopper Inclinations and Patterns: Excellence patterns and purchaser inclinations can change quickly. Staying aware of these movements and adjusting item contributions appropriately can challenge.</a:t>
            </a:r>
          </a:p>
          <a:p>
            <a:endParaRPr lang="en-US" sz="1600" dirty="0">
              <a:solidFill>
                <a:schemeClr val="tx1"/>
              </a:solidFill>
              <a:latin typeface="+mn-lt"/>
            </a:endParaRPr>
          </a:p>
          <a:p>
            <a:pPr marL="114300" indent="0">
              <a:buNone/>
            </a:pPr>
            <a:r>
              <a:rPr lang="en-US" sz="1600" dirty="0">
                <a:solidFill>
                  <a:schemeClr val="tx1"/>
                </a:solidFill>
                <a:latin typeface="+mn-lt"/>
              </a:rPr>
              <a:t>Virtual Entertainment Investigation and Powerhouse The board: With a solid internet based presence, brands like </a:t>
            </a:r>
            <a:r>
              <a:rPr lang="en-US" sz="1600" dirty="0" err="1">
                <a:solidFill>
                  <a:schemeClr val="tx1"/>
                </a:solidFill>
                <a:latin typeface="+mn-lt"/>
              </a:rPr>
              <a:t>Lakmé</a:t>
            </a:r>
            <a:r>
              <a:rPr lang="en-US" sz="1600" dirty="0">
                <a:solidFill>
                  <a:schemeClr val="tx1"/>
                </a:solidFill>
                <a:latin typeface="+mn-lt"/>
              </a:rPr>
              <a:t> need to painstakingly oversee web-based entertainment connections and force to be reckoned with organizations. Negative criticism or contentions can immediately spread and effect the brand's standing.</a:t>
            </a:r>
          </a:p>
          <a:p>
            <a:endParaRPr lang="en-US" sz="1600" dirty="0">
              <a:solidFill>
                <a:schemeClr val="tx1"/>
              </a:solidFill>
              <a:latin typeface="+mn-lt"/>
            </a:endParaRPr>
          </a:p>
          <a:p>
            <a:pPr marL="114300" indent="0">
              <a:buNone/>
            </a:pPr>
            <a:r>
              <a:rPr lang="en-US" sz="1600" dirty="0">
                <a:solidFill>
                  <a:schemeClr val="tx1"/>
                </a:solidFill>
                <a:latin typeface="+mn-lt"/>
              </a:rPr>
              <a:t>Supportability and Moral Worries: Shoppers are progressively aware of maintainability and moral practices. </a:t>
            </a:r>
            <a:r>
              <a:rPr lang="en-US" sz="1600" dirty="0" err="1">
                <a:solidFill>
                  <a:schemeClr val="tx1"/>
                </a:solidFill>
                <a:latin typeface="+mn-lt"/>
              </a:rPr>
              <a:t>Lakmé</a:t>
            </a:r>
            <a:r>
              <a:rPr lang="en-US" sz="1600" dirty="0">
                <a:solidFill>
                  <a:schemeClr val="tx1"/>
                </a:solidFill>
                <a:latin typeface="+mn-lt"/>
              </a:rPr>
              <a:t> might confront strain to line up with eco-accommodating and remorselessness free drives, which can include changes in bundling, fixing obtaining, and creation techniques.</a:t>
            </a:r>
            <a:endParaRPr lang="en-IN" sz="1600" dirty="0">
              <a:solidFill>
                <a:schemeClr val="tx1"/>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86" y="288275"/>
            <a:ext cx="8520600" cy="572700"/>
          </a:xfrm>
        </p:spPr>
        <p:txBody>
          <a:bodyPr>
            <a:normAutofit/>
          </a:bodyPr>
          <a:lstStyle/>
          <a:p>
            <a:r>
              <a:rPr lang="en-US" sz="2000" b="1" dirty="0">
                <a:solidFill>
                  <a:schemeClr val="tx1"/>
                </a:solidFill>
              </a:rPr>
              <a:t>                Part 3: Content Ideas and Marketing Strategies</a:t>
            </a:r>
            <a:endParaRPr lang="en-IN" sz="2000" dirty="0">
              <a:solidFill>
                <a:schemeClr val="tx1"/>
              </a:solidFill>
            </a:endParaRPr>
          </a:p>
        </p:txBody>
      </p:sp>
      <p:sp>
        <p:nvSpPr>
          <p:cNvPr id="3" name="Text Placeholder 2"/>
          <p:cNvSpPr>
            <a:spLocks noGrp="1"/>
          </p:cNvSpPr>
          <p:nvPr>
            <p:ph type="body" idx="1"/>
          </p:nvPr>
        </p:nvSpPr>
        <p:spPr>
          <a:xfrm>
            <a:off x="311700" y="1062668"/>
            <a:ext cx="8520600" cy="3416400"/>
          </a:xfrm>
        </p:spPr>
        <p:txBody>
          <a:bodyPr>
            <a:normAutofit fontScale="70000" lnSpcReduction="20000"/>
          </a:bodyPr>
          <a:lstStyle/>
          <a:p>
            <a:pPr marL="114300" indent="0">
              <a:buNone/>
            </a:pPr>
            <a:r>
              <a:rPr lang="en-US" sz="2600" b="1" dirty="0">
                <a:solidFill>
                  <a:schemeClr val="tx1"/>
                </a:solidFill>
              </a:rPr>
              <a:t>Lessons Learned</a:t>
            </a:r>
            <a:r>
              <a:rPr lang="en-US" sz="2600" b="1" dirty="0" smtClean="0">
                <a:solidFill>
                  <a:schemeClr val="tx1"/>
                </a:solidFill>
              </a:rPr>
              <a:t>:</a:t>
            </a:r>
          </a:p>
          <a:p>
            <a:endParaRPr lang="en-US" sz="1700" b="1" dirty="0">
              <a:solidFill>
                <a:schemeClr val="tx1"/>
              </a:solidFill>
            </a:endParaRPr>
          </a:p>
          <a:p>
            <a:pPr marL="114300" indent="0">
              <a:buNone/>
            </a:pPr>
            <a:endParaRPr lang="en-US" sz="1700" b="1" dirty="0">
              <a:solidFill>
                <a:schemeClr val="tx1"/>
              </a:solidFill>
            </a:endParaRPr>
          </a:p>
          <a:p>
            <a:pPr marL="114300" indent="0">
              <a:buNone/>
            </a:pPr>
            <a:r>
              <a:rPr lang="en-US" sz="2000" b="1" dirty="0">
                <a:solidFill>
                  <a:schemeClr val="tx1"/>
                </a:solidFill>
              </a:rPr>
              <a:t>Customer-Centric Approach</a:t>
            </a:r>
            <a:r>
              <a:rPr lang="en-US" sz="2000" dirty="0">
                <a:solidFill>
                  <a:schemeClr val="tx1"/>
                </a:solidFill>
              </a:rPr>
              <a:t>: Brands like </a:t>
            </a:r>
            <a:r>
              <a:rPr lang="en-US" sz="2000" dirty="0" err="1">
                <a:solidFill>
                  <a:schemeClr val="tx1"/>
                </a:solidFill>
              </a:rPr>
              <a:t>Lakmé</a:t>
            </a:r>
            <a:r>
              <a:rPr lang="en-US" sz="2000" dirty="0">
                <a:solidFill>
                  <a:schemeClr val="tx1"/>
                </a:solidFill>
              </a:rPr>
              <a:t> must prioritize understanding their customers' needs and preferences. Gathering feedback and conducting market research helps in developing products and campaigns that resonate with the target audience.</a:t>
            </a:r>
          </a:p>
          <a:p>
            <a:pPr marL="114300" indent="0">
              <a:buNone/>
            </a:pPr>
            <a:r>
              <a:rPr lang="en-US" sz="2000" b="1" dirty="0">
                <a:solidFill>
                  <a:schemeClr val="tx1"/>
                </a:solidFill>
              </a:rPr>
              <a:t>Innovation and Adaptation</a:t>
            </a:r>
            <a:r>
              <a:rPr lang="en-US" sz="2000" dirty="0">
                <a:solidFill>
                  <a:schemeClr val="tx1"/>
                </a:solidFill>
              </a:rPr>
              <a:t>: The cosmetics industry rewards innovation and the ability to adapt to changing trends. </a:t>
            </a:r>
            <a:r>
              <a:rPr lang="en-US" sz="2000" dirty="0" err="1">
                <a:solidFill>
                  <a:schemeClr val="tx1"/>
                </a:solidFill>
              </a:rPr>
              <a:t>Lakmé</a:t>
            </a:r>
            <a:r>
              <a:rPr lang="en-US" sz="2000" dirty="0">
                <a:solidFill>
                  <a:schemeClr val="tx1"/>
                </a:solidFill>
              </a:rPr>
              <a:t> should continuously invest in research and development to create new and relevant products.</a:t>
            </a:r>
          </a:p>
          <a:p>
            <a:pPr marL="114300" indent="0">
              <a:buNone/>
            </a:pPr>
            <a:r>
              <a:rPr lang="en-US" sz="2000" b="1" dirty="0">
                <a:solidFill>
                  <a:schemeClr val="tx1"/>
                </a:solidFill>
              </a:rPr>
              <a:t>Authenticity and Transparency</a:t>
            </a:r>
            <a:r>
              <a:rPr lang="en-US" sz="2000" dirty="0">
                <a:solidFill>
                  <a:schemeClr val="tx1"/>
                </a:solidFill>
              </a:rPr>
              <a:t>: Building trust with consumers is vital. </a:t>
            </a:r>
            <a:r>
              <a:rPr lang="en-US" sz="2000" dirty="0" err="1">
                <a:solidFill>
                  <a:schemeClr val="tx1"/>
                </a:solidFill>
              </a:rPr>
              <a:t>Lakmé</a:t>
            </a:r>
            <a:r>
              <a:rPr lang="en-US" sz="2000" dirty="0">
                <a:solidFill>
                  <a:schemeClr val="tx1"/>
                </a:solidFill>
              </a:rPr>
              <a:t> can prioritize transparency in ingredient sourcing, manufacturing processes, and claims made about their products.</a:t>
            </a:r>
          </a:p>
          <a:p>
            <a:pPr marL="114300" indent="0">
              <a:buNone/>
            </a:pPr>
            <a:r>
              <a:rPr lang="en-US" sz="2000" b="1" dirty="0">
                <a:solidFill>
                  <a:schemeClr val="tx1"/>
                </a:solidFill>
              </a:rPr>
              <a:t>Social and Environmental Responsibility</a:t>
            </a:r>
            <a:r>
              <a:rPr lang="en-US" sz="2000" dirty="0">
                <a:solidFill>
                  <a:schemeClr val="tx1"/>
                </a:solidFill>
              </a:rPr>
              <a:t>: Embracing sustainability and ethical practices can enhance the brand's reputation and appeal to conscious consumers. Commitment to responsible initiatives should be communicated clearly to consumers</a:t>
            </a:r>
            <a:r>
              <a:rPr lang="en-US" sz="2000" dirty="0" smtClean="0">
                <a:solidFill>
                  <a:schemeClr val="tx1"/>
                </a:solidFill>
              </a:rPr>
              <a:t>.</a:t>
            </a:r>
            <a:r>
              <a:rPr lang="en-US" sz="2000" dirty="0" smtClean="0">
                <a:solidFill>
                  <a:schemeClr val="tx1"/>
                </a:solidFill>
                <a:latin typeface="+mn-lt"/>
              </a:rPr>
              <a:t>.</a:t>
            </a:r>
            <a:endParaRPr lang="en-IN" sz="2000" dirty="0">
              <a:solidFill>
                <a:schemeClr val="tx1"/>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49" y="323700"/>
            <a:ext cx="8872843"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800" b="1" dirty="0">
                <a:solidFill>
                  <a:schemeClr val="tx1"/>
                </a:solidFill>
              </a:rPr>
              <a:t>Part 4: Content Creation and Curation (Post creations, Designs/Video Editing, Ad Campaigns over Social Media and Email Ideation and Creation) </a:t>
            </a:r>
            <a:endParaRPr sz="1800" dirty="0">
              <a:solidFill>
                <a:schemeClr val="tx1"/>
              </a:solidFill>
            </a:endParaRPr>
          </a:p>
        </p:txBody>
      </p:sp>
      <p:sp>
        <p:nvSpPr>
          <p:cNvPr id="110" name="Google Shape;110;p22"/>
          <p:cNvSpPr txBox="1"/>
          <p:nvPr/>
        </p:nvSpPr>
        <p:spPr>
          <a:xfrm>
            <a:off x="478200" y="1333434"/>
            <a:ext cx="81876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t>Post Creation: </a:t>
            </a:r>
            <a:endParaRPr sz="1800" b="1" dirty="0"/>
          </a:p>
          <a:p>
            <a:pPr marL="0" lvl="0" indent="0" algn="l" rtl="0">
              <a:spcBef>
                <a:spcPts val="0"/>
              </a:spcBef>
              <a:spcAft>
                <a:spcPts val="0"/>
              </a:spcAft>
              <a:buNone/>
            </a:pPr>
            <a:endParaRPr dirty="0"/>
          </a:p>
          <a:p>
            <a:pPr lvl="0" algn="l" rtl="0">
              <a:spcBef>
                <a:spcPts val="0"/>
              </a:spcBef>
              <a:spcAft>
                <a:spcPts val="0"/>
              </a:spcAft>
            </a:pPr>
            <a:r>
              <a:rPr lang="en-GB" sz="1600" dirty="0"/>
              <a:t>Format 1: Blog Article </a:t>
            </a:r>
            <a:endParaRPr lang="en-GB" sz="1600" dirty="0" smtClean="0"/>
          </a:p>
          <a:p>
            <a:pPr lvl="0" algn="l" rtl="0">
              <a:spcBef>
                <a:spcPts val="0"/>
              </a:spcBef>
              <a:spcAft>
                <a:spcPts val="0"/>
              </a:spcAft>
            </a:pPr>
            <a:r>
              <a:rPr lang="en-GB" sz="1600" dirty="0" smtClean="0"/>
              <a:t>Aim : Boost SEO &amp; Provide information about LAKME Products.</a:t>
            </a:r>
            <a:endParaRPr lang="en-GB" sz="1600" dirty="0"/>
          </a:p>
          <a:p>
            <a:pPr marL="0" lvl="0" indent="0" algn="l" rtl="0">
              <a:spcBef>
                <a:spcPts val="0"/>
              </a:spcBef>
              <a:spcAft>
                <a:spcPts val="0"/>
              </a:spcAft>
              <a:buNone/>
            </a:pPr>
            <a:r>
              <a:rPr lang="en-GB" sz="1600" dirty="0" smtClean="0"/>
              <a:t>Date </a:t>
            </a:r>
            <a:r>
              <a:rPr lang="en-GB" sz="1600" dirty="0"/>
              <a:t>: </a:t>
            </a:r>
            <a:r>
              <a:rPr lang="en-GB" sz="1600" dirty="0" smtClean="0"/>
              <a:t>24</a:t>
            </a:r>
            <a:r>
              <a:rPr lang="en-GB" sz="1600" baseline="30000" dirty="0" smtClean="0"/>
              <a:t>th</a:t>
            </a:r>
            <a:r>
              <a:rPr lang="en-GB" sz="1600" dirty="0" smtClean="0"/>
              <a:t> </a:t>
            </a:r>
            <a:r>
              <a:rPr lang="en-GB" sz="1600" dirty="0"/>
              <a:t>July 2023</a:t>
            </a:r>
          </a:p>
          <a:p>
            <a:r>
              <a:rPr lang="en-GB" sz="1800" dirty="0" smtClean="0"/>
              <a:t>Topic:</a:t>
            </a:r>
            <a:r>
              <a:rPr lang="en-US" sz="1600" i="0" dirty="0">
                <a:solidFill>
                  <a:srgbClr val="000000"/>
                </a:solidFill>
                <a:effectLst/>
                <a:latin typeface="times" panose="02020603050405020304" pitchFamily="18" charset="0"/>
              </a:rPr>
              <a:t>Discover the Absorbing Beauty of Lakme Luminous Skin Cream: A </a:t>
            </a:r>
          </a:p>
          <a:p>
            <a:r>
              <a:rPr lang="en-US" sz="1600" dirty="0">
                <a:latin typeface="times" panose="02020603050405020304" pitchFamily="18" charset="0"/>
              </a:rPr>
              <a:t> </a:t>
            </a:r>
            <a:r>
              <a:rPr lang="en-US" sz="1600" i="0" dirty="0">
                <a:solidFill>
                  <a:srgbClr val="000000"/>
                </a:solidFill>
                <a:effectLst/>
                <a:latin typeface="times" panose="02020603050405020304" pitchFamily="18" charset="0"/>
              </a:rPr>
              <a:t>Guide to Radiant Skin </a:t>
            </a:r>
            <a:endParaRPr lang="en-US" sz="1600" i="0" dirty="0" smtClean="0">
              <a:solidFill>
                <a:srgbClr val="000000"/>
              </a:solidFill>
              <a:effectLst/>
              <a:latin typeface="times" panose="02020603050405020304" pitchFamily="18" charset="0"/>
            </a:endParaRPr>
          </a:p>
          <a:p>
            <a:endParaRPr lang="en-US" sz="1600" dirty="0">
              <a:latin typeface="times" panose="02020603050405020304" pitchFamily="18" charset="0"/>
            </a:endParaRPr>
          </a:p>
          <a:p>
            <a:endParaRPr lang="en-US" sz="1600" i="0" dirty="0" smtClean="0">
              <a:solidFill>
                <a:srgbClr val="000000"/>
              </a:solidFill>
              <a:effectLst/>
              <a:latin typeface="times" panose="02020603050405020304" pitchFamily="18" charset="0"/>
            </a:endParaRPr>
          </a:p>
          <a:p>
            <a:r>
              <a:rPr lang="en-US" sz="1600" i="0" dirty="0" smtClean="0">
                <a:solidFill>
                  <a:srgbClr val="000000"/>
                </a:solidFill>
                <a:effectLst/>
                <a:latin typeface="times" panose="02020603050405020304" pitchFamily="18" charset="0"/>
                <a:hlinkClick r:id="rId3"/>
              </a:rPr>
              <a:t>https://www.blogger.com/u/1/blog/posts/3224858278132641426</a:t>
            </a:r>
            <a:endParaRPr lang="en-US" sz="1600" i="0" dirty="0">
              <a:solidFill>
                <a:srgbClr val="000000"/>
              </a:solidFill>
              <a:effectLst/>
              <a:latin typeface="times" panose="02020603050405020304" pitchFamily="18" charset="0"/>
            </a:endParaRP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307975" y="39364"/>
            <a:ext cx="7610100" cy="89252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1"/>
                </a:solidFill>
              </a:rPr>
              <a:t>Part 1: Brand study, Competitor Analysis &amp; Buyer’s/Audience’s Persona</a:t>
            </a:r>
            <a:endParaRPr sz="2000" dirty="0">
              <a:solidFill>
                <a:schemeClr val="tx1"/>
              </a:solidFill>
            </a:endParaRPr>
          </a:p>
        </p:txBody>
      </p:sp>
      <p:sp>
        <p:nvSpPr>
          <p:cNvPr id="68" name="Google Shape;68;p15"/>
          <p:cNvSpPr txBox="1"/>
          <p:nvPr/>
        </p:nvSpPr>
        <p:spPr>
          <a:xfrm>
            <a:off x="690475" y="823518"/>
            <a:ext cx="7380000" cy="501672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GB" sz="1600" b="1" dirty="0"/>
              <a:t>Research Brand Identity: </a:t>
            </a:r>
            <a:r>
              <a:rPr lang="en-GB" sz="1600" dirty="0"/>
              <a:t>Study the brand's mission, values, vision, and unique selling propositions (USPs</a:t>
            </a:r>
            <a:r>
              <a:rPr lang="en-GB" sz="1600" dirty="0" smtClean="0"/>
              <a:t>).</a:t>
            </a:r>
          </a:p>
          <a:p>
            <a:pPr marL="139700" lvl="0" algn="l" rtl="0">
              <a:spcBef>
                <a:spcPts val="0"/>
              </a:spcBef>
              <a:spcAft>
                <a:spcPts val="0"/>
              </a:spcAft>
              <a:buSzPts val="1400"/>
            </a:pPr>
            <a:endParaRPr lang="en-GB" sz="1600" dirty="0"/>
          </a:p>
          <a:p>
            <a:pPr marL="139700" lvl="0" algn="l" rtl="0">
              <a:spcBef>
                <a:spcPts val="0"/>
              </a:spcBef>
              <a:spcAft>
                <a:spcPts val="0"/>
              </a:spcAft>
              <a:buSzPts val="1400"/>
            </a:pPr>
            <a:r>
              <a:rPr lang="en-GB" sz="1600" b="1" dirty="0" smtClean="0"/>
              <a:t>Brand </a:t>
            </a:r>
            <a:r>
              <a:rPr lang="en-GB" sz="1600" b="1" dirty="0"/>
              <a:t>Colours : </a:t>
            </a:r>
            <a:r>
              <a:rPr lang="en-GB" sz="1600" dirty="0"/>
              <a:t>Pink , </a:t>
            </a:r>
            <a:r>
              <a:rPr lang="en-GB" sz="1600" dirty="0" smtClean="0"/>
              <a:t>White</a:t>
            </a:r>
          </a:p>
          <a:p>
            <a:pPr marL="139700" lvl="0" algn="l" rtl="0">
              <a:spcBef>
                <a:spcPts val="0"/>
              </a:spcBef>
              <a:spcAft>
                <a:spcPts val="0"/>
              </a:spcAft>
              <a:buSzPts val="1400"/>
            </a:pPr>
            <a:endParaRPr lang="en-GB" sz="1600" dirty="0"/>
          </a:p>
          <a:p>
            <a:pPr marL="139700" lvl="0" algn="l" rtl="0">
              <a:spcBef>
                <a:spcPts val="0"/>
              </a:spcBef>
              <a:spcAft>
                <a:spcPts val="0"/>
              </a:spcAft>
              <a:buSzPts val="1400"/>
            </a:pPr>
            <a:r>
              <a:rPr lang="en-GB" sz="1600" b="1" dirty="0"/>
              <a:t>Logo</a:t>
            </a:r>
            <a:r>
              <a:rPr lang="en-GB" sz="1600" b="1" dirty="0" smtClean="0"/>
              <a:t>:</a:t>
            </a:r>
          </a:p>
          <a:p>
            <a:pPr marL="139700" lvl="0" algn="l" rtl="0">
              <a:spcBef>
                <a:spcPts val="0"/>
              </a:spcBef>
              <a:spcAft>
                <a:spcPts val="0"/>
              </a:spcAft>
              <a:buSzPts val="1400"/>
            </a:pPr>
            <a:endParaRPr lang="en-GB" sz="1600" b="1" dirty="0"/>
          </a:p>
          <a:p>
            <a:pPr marL="139700" lvl="0" algn="l" rtl="0">
              <a:spcBef>
                <a:spcPts val="0"/>
              </a:spcBef>
              <a:spcAft>
                <a:spcPts val="0"/>
              </a:spcAft>
              <a:buSzPts val="1400"/>
            </a:pPr>
            <a:endParaRPr lang="en-GB" sz="1600" b="1" dirty="0" smtClean="0"/>
          </a:p>
          <a:p>
            <a:pPr marL="139700" lvl="0" algn="l" rtl="0">
              <a:spcBef>
                <a:spcPts val="0"/>
              </a:spcBef>
              <a:spcAft>
                <a:spcPts val="0"/>
              </a:spcAft>
              <a:buSzPts val="1400"/>
            </a:pPr>
            <a:endParaRPr lang="en-GB" sz="1600" b="1" dirty="0"/>
          </a:p>
          <a:p>
            <a:pPr marL="139700" lvl="0" algn="l" rtl="0">
              <a:spcBef>
                <a:spcPts val="0"/>
              </a:spcBef>
              <a:spcAft>
                <a:spcPts val="0"/>
              </a:spcAft>
              <a:buSzPts val="1400"/>
            </a:pPr>
            <a:endParaRPr lang="en-GB" sz="1600" b="1" dirty="0" smtClean="0"/>
          </a:p>
          <a:p>
            <a:pPr marL="139700" lvl="0" algn="l" rtl="0">
              <a:spcBef>
                <a:spcPts val="0"/>
              </a:spcBef>
              <a:spcAft>
                <a:spcPts val="0"/>
              </a:spcAft>
              <a:buSzPts val="1400"/>
            </a:pPr>
            <a:endParaRPr lang="en-GB" sz="1600" b="1" dirty="0"/>
          </a:p>
          <a:p>
            <a:pPr marL="139700" lvl="0" algn="l" rtl="0">
              <a:spcBef>
                <a:spcPts val="0"/>
              </a:spcBef>
              <a:spcAft>
                <a:spcPts val="0"/>
              </a:spcAft>
              <a:buSzPts val="1400"/>
            </a:pPr>
            <a:endParaRPr lang="en-GB" sz="1600" b="1" dirty="0" smtClean="0"/>
          </a:p>
          <a:p>
            <a:pPr marL="139700" lvl="0" algn="l" rtl="0">
              <a:spcBef>
                <a:spcPts val="0"/>
              </a:spcBef>
              <a:spcAft>
                <a:spcPts val="0"/>
              </a:spcAft>
              <a:buSzPts val="1400"/>
            </a:pPr>
            <a:endParaRPr lang="en-GB" sz="1600" b="1" dirty="0"/>
          </a:p>
          <a:p>
            <a:pPr marL="139700" lvl="0">
              <a:buSzPts val="1400"/>
            </a:pPr>
            <a:r>
              <a:rPr lang="en-US" sz="1600" dirty="0" err="1"/>
              <a:t>Lakmé</a:t>
            </a:r>
            <a:r>
              <a:rPr lang="en-US" sz="1600" dirty="0"/>
              <a:t> is an Indian cosmetics brand, owned by Hindustan Unilever. It was named after the French opera </a:t>
            </a:r>
            <a:r>
              <a:rPr lang="en-US" sz="1600" dirty="0" err="1"/>
              <a:t>Lakmé</a:t>
            </a:r>
            <a:r>
              <a:rPr lang="en-US" sz="1600" dirty="0"/>
              <a:t>, which itself is the French word for goddess Lakshmi who is renowned for her beauty.</a:t>
            </a:r>
            <a:endParaRPr lang="en-GB" sz="1600" b="1" dirty="0" smtClean="0"/>
          </a:p>
          <a:p>
            <a:pPr marL="139700" lvl="0" algn="l" rtl="0">
              <a:spcBef>
                <a:spcPts val="0"/>
              </a:spcBef>
              <a:spcAft>
                <a:spcPts val="0"/>
              </a:spcAft>
              <a:buSzPts val="1400"/>
            </a:pPr>
            <a:endParaRPr lang="en-GB" sz="1600" b="1" dirty="0"/>
          </a:p>
          <a:p>
            <a:pPr marL="139700" lvl="0" algn="l" rtl="0">
              <a:spcBef>
                <a:spcPts val="0"/>
              </a:spcBef>
              <a:spcAft>
                <a:spcPts val="0"/>
              </a:spcAft>
              <a:buSzPts val="1400"/>
            </a:pPr>
            <a:r>
              <a:rPr lang="en-GB" sz="1600" b="1" dirty="0" smtClean="0"/>
              <a:t> </a:t>
            </a:r>
            <a:endParaRPr lang="en-GB" sz="1600" b="1" dirty="0"/>
          </a:p>
          <a:p>
            <a:pPr marL="0" lvl="0" indent="0" algn="l" rtl="0">
              <a:spcBef>
                <a:spcPts val="0"/>
              </a:spcBef>
              <a:spcAft>
                <a:spcPts val="0"/>
              </a:spcAft>
              <a:buNone/>
            </a:pPr>
            <a:endParaRPr lang="en-GB" b="1" dirty="0"/>
          </a:p>
          <a:p>
            <a:pPr lvl="0" algn="l" rtl="0">
              <a:spcBef>
                <a:spcPts val="0"/>
              </a:spcBef>
              <a:spcAft>
                <a:spcPts val="0"/>
              </a:spcAft>
            </a:pPr>
            <a:endParaRPr lang="en-US" sz="1200" dirty="0"/>
          </a:p>
        </p:txBody>
      </p:sp>
      <p:sp>
        <p:nvSpPr>
          <p:cNvPr id="2" name="AutoShape 2" descr="Terms &amp; Conditions – Lak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AutoShape 4" descr="Terms &amp; Conditions – Lakme"/>
          <p:cNvSpPr>
            <a:spLocks noChangeAspect="1" noChangeArrowheads="1"/>
          </p:cNvSpPr>
          <p:nvPr/>
        </p:nvSpPr>
        <p:spPr bwMode="auto">
          <a:xfrm>
            <a:off x="2167597" y="21726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6" descr="Terms &amp; Conditions – Lak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147" y="2325016"/>
            <a:ext cx="3205787" cy="138564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22" y="149483"/>
            <a:ext cx="10938686" cy="838396"/>
          </a:xfrm>
        </p:spPr>
        <p:txBody>
          <a:bodyPr>
            <a:noAutofit/>
          </a:bodyPr>
          <a:lstStyle/>
          <a:p>
            <a:r>
              <a:rPr lang="en-US" sz="2000" b="1" dirty="0">
                <a:solidFill>
                  <a:schemeClr val="tx1"/>
                </a:solidFill>
              </a:rPr>
              <a:t>Part 4: Content Creation and Curation (Post creations, Designs/Video Editing,          </a:t>
            </a:r>
            <a:br>
              <a:rPr lang="en-US" sz="2000" b="1" dirty="0">
                <a:solidFill>
                  <a:schemeClr val="tx1"/>
                </a:solidFill>
              </a:rPr>
            </a:br>
            <a:r>
              <a:rPr lang="en-US" sz="2000" b="1" dirty="0">
                <a:solidFill>
                  <a:schemeClr val="tx1"/>
                </a:solidFill>
              </a:rPr>
              <a:t>    Ad Campaigns over Social </a:t>
            </a:r>
            <a:r>
              <a:rPr lang="en-US" sz="2000" b="1" dirty="0" smtClean="0">
                <a:solidFill>
                  <a:schemeClr val="tx1"/>
                </a:solidFill>
              </a:rPr>
              <a:t>Media </a:t>
            </a:r>
            <a:r>
              <a:rPr lang="en-US" sz="2000" b="1" dirty="0">
                <a:solidFill>
                  <a:schemeClr val="tx1"/>
                </a:solidFill>
              </a:rPr>
              <a:t>and Email Ideation and Creation</a:t>
            </a:r>
            <a:r>
              <a:rPr lang="en-US" sz="1800" b="1" dirty="0">
                <a:solidFill>
                  <a:srgbClr val="434343"/>
                </a:solidFill>
              </a:rPr>
              <a:t>)</a:t>
            </a:r>
            <a:endParaRPr lang="en-IN" sz="2000" dirty="0">
              <a:solidFill>
                <a:schemeClr val="tx1"/>
              </a:solidFill>
            </a:endParaRPr>
          </a:p>
        </p:txBody>
      </p:sp>
      <p:sp>
        <p:nvSpPr>
          <p:cNvPr id="3" name="Text Placeholder 2"/>
          <p:cNvSpPr>
            <a:spLocks noGrp="1"/>
          </p:cNvSpPr>
          <p:nvPr>
            <p:ph type="body" idx="1"/>
          </p:nvPr>
        </p:nvSpPr>
        <p:spPr>
          <a:xfrm>
            <a:off x="311700" y="1287942"/>
            <a:ext cx="8520600" cy="3416400"/>
          </a:xfrm>
        </p:spPr>
        <p:txBody>
          <a:bodyPr/>
          <a:lstStyle/>
          <a:p>
            <a:pPr>
              <a:buFont typeface="Wingdings" panose="05000000000000000000" pitchFamily="2" charset="2"/>
              <a:buChar char="q"/>
            </a:pPr>
            <a:r>
              <a:rPr lang="en-IN" b="1" dirty="0">
                <a:solidFill>
                  <a:schemeClr val="tx1"/>
                </a:solidFill>
              </a:rPr>
              <a:t>Format 2</a:t>
            </a:r>
            <a:r>
              <a:rPr lang="en-IN" dirty="0">
                <a:solidFill>
                  <a:schemeClr val="tx1"/>
                </a:solidFill>
              </a:rPr>
              <a:t>:</a:t>
            </a:r>
            <a:r>
              <a:rPr lang="en-IN" sz="2000" dirty="0">
                <a:solidFill>
                  <a:schemeClr val="tx1"/>
                </a:solidFill>
              </a:rPr>
              <a:t> </a:t>
            </a:r>
            <a:r>
              <a:rPr lang="en-IN" dirty="0">
                <a:solidFill>
                  <a:schemeClr val="tx1"/>
                </a:solidFill>
              </a:rPr>
              <a:t>Video</a:t>
            </a:r>
          </a:p>
          <a:p>
            <a:pPr marL="114300" indent="0">
              <a:buNone/>
            </a:pPr>
            <a:r>
              <a:rPr lang="en-IN" dirty="0">
                <a:solidFill>
                  <a:schemeClr val="tx1"/>
                </a:solidFill>
              </a:rPr>
              <a:t>Date :</a:t>
            </a:r>
            <a:r>
              <a:rPr lang="en-IN" sz="2000" dirty="0">
                <a:solidFill>
                  <a:schemeClr val="tx1"/>
                </a:solidFill>
              </a:rPr>
              <a:t> </a:t>
            </a:r>
            <a:r>
              <a:rPr lang="en-IN" dirty="0">
                <a:solidFill>
                  <a:schemeClr val="tx1"/>
                </a:solidFill>
              </a:rPr>
              <a:t>20</a:t>
            </a:r>
            <a:r>
              <a:rPr lang="en-IN" baseline="30000" dirty="0">
                <a:solidFill>
                  <a:schemeClr val="tx1"/>
                </a:solidFill>
              </a:rPr>
              <a:t>th</a:t>
            </a:r>
            <a:r>
              <a:rPr lang="en-IN" dirty="0">
                <a:solidFill>
                  <a:schemeClr val="tx1"/>
                </a:solidFill>
              </a:rPr>
              <a:t> July 2023</a:t>
            </a:r>
          </a:p>
          <a:p>
            <a:pPr marL="114300" indent="0">
              <a:buNone/>
            </a:pPr>
            <a:r>
              <a:rPr lang="en-IN" dirty="0">
                <a:solidFill>
                  <a:schemeClr val="tx1"/>
                </a:solidFill>
              </a:rPr>
              <a:t>Topic:</a:t>
            </a:r>
            <a:r>
              <a:rPr lang="en-IN" sz="2000" dirty="0">
                <a:solidFill>
                  <a:schemeClr val="tx1"/>
                </a:solidFill>
              </a:rPr>
              <a:t>  </a:t>
            </a:r>
            <a:r>
              <a:rPr lang="en-IN" dirty="0">
                <a:solidFill>
                  <a:schemeClr val="tx1"/>
                </a:solidFill>
              </a:rPr>
              <a:t>Brand advertisement </a:t>
            </a:r>
            <a:endParaRPr lang="en-IN" sz="2000" dirty="0">
              <a:solidFill>
                <a:schemeClr val="tx1"/>
              </a:solidFill>
            </a:endParaRPr>
          </a:p>
          <a:p>
            <a:pPr marL="114300" indent="0">
              <a:buNone/>
            </a:pPr>
            <a:r>
              <a:rPr lang="en-IN" dirty="0">
                <a:solidFill>
                  <a:schemeClr val="tx1"/>
                </a:solidFill>
              </a:rPr>
              <a:t>Drive Link</a:t>
            </a:r>
            <a:r>
              <a:rPr lang="en-IN" sz="2000" dirty="0" smtClean="0">
                <a:solidFill>
                  <a:schemeClr val="tx1"/>
                </a:solidFill>
              </a:rPr>
              <a:t>:</a:t>
            </a:r>
          </a:p>
          <a:p>
            <a:pPr marL="114300" indent="0">
              <a:buNone/>
            </a:pPr>
            <a:endParaRPr lang="en-US" sz="2000" dirty="0">
              <a:solidFill>
                <a:schemeClr val="tx1"/>
              </a:solidFill>
            </a:endParaRPr>
          </a:p>
          <a:p>
            <a:pPr marL="114300" indent="0">
              <a:buNone/>
            </a:pPr>
            <a:r>
              <a:rPr lang="en-US" sz="2000" dirty="0" smtClean="0">
                <a:solidFill>
                  <a:schemeClr val="tx1"/>
                </a:solidFill>
                <a:hlinkClick r:id="rId2"/>
              </a:rPr>
              <a:t>https://youtu.be/KStEXFt3hxA</a:t>
            </a:r>
            <a:endParaRPr lang="en-US" sz="2000" dirty="0" smtClean="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820" y="338890"/>
            <a:ext cx="8677179" cy="804110"/>
          </a:xfrm>
        </p:spPr>
        <p:txBody>
          <a:bodyPr>
            <a:noAutofit/>
          </a:bodyPr>
          <a:lstStyle/>
          <a:p>
            <a:r>
              <a:rPr lang="en-US" sz="1800" b="1" dirty="0">
                <a:solidFill>
                  <a:schemeClr val="tx1"/>
                </a:solidFill>
              </a:rPr>
              <a:t>Part 4: Content Creation and Curation (Post creations, Designs/Video Editing,          </a:t>
            </a:r>
            <a:br>
              <a:rPr lang="en-US" sz="1800" b="1" dirty="0">
                <a:solidFill>
                  <a:schemeClr val="tx1"/>
                </a:solidFill>
              </a:rPr>
            </a:br>
            <a:r>
              <a:rPr lang="en-US" sz="1800" b="1" dirty="0">
                <a:solidFill>
                  <a:schemeClr val="tx1"/>
                </a:solidFill>
              </a:rPr>
              <a:t>    Ad Campaigns over Social Media and Email Ideation and Creation</a:t>
            </a:r>
            <a:r>
              <a:rPr lang="en-US" sz="1600" b="1" dirty="0">
                <a:solidFill>
                  <a:srgbClr val="434343"/>
                </a:solidFill>
              </a:rPr>
              <a:t>)</a:t>
            </a:r>
            <a:endParaRPr lang="en-IN" sz="1600" dirty="0"/>
          </a:p>
        </p:txBody>
      </p:sp>
      <p:sp>
        <p:nvSpPr>
          <p:cNvPr id="3" name="Text Placeholder 2"/>
          <p:cNvSpPr>
            <a:spLocks noGrp="1"/>
          </p:cNvSpPr>
          <p:nvPr>
            <p:ph type="body" idx="1"/>
          </p:nvPr>
        </p:nvSpPr>
        <p:spPr>
          <a:xfrm>
            <a:off x="311700" y="1355553"/>
            <a:ext cx="8520600" cy="3416400"/>
          </a:xfrm>
        </p:spPr>
        <p:txBody>
          <a:bodyPr/>
          <a:lstStyle/>
          <a:p>
            <a:pPr>
              <a:buFont typeface="Wingdings" panose="05000000000000000000" pitchFamily="2" charset="2"/>
              <a:buChar char="q"/>
            </a:pPr>
            <a:r>
              <a:rPr lang="en-IN" b="1" dirty="0">
                <a:solidFill>
                  <a:schemeClr val="tx1"/>
                </a:solidFill>
              </a:rPr>
              <a:t>Format 3: </a:t>
            </a:r>
            <a:r>
              <a:rPr lang="en-IN" dirty="0">
                <a:solidFill>
                  <a:schemeClr val="tx1"/>
                </a:solidFill>
              </a:rPr>
              <a:t>Creative Meme</a:t>
            </a:r>
          </a:p>
          <a:p>
            <a:pPr marL="114300" indent="0">
              <a:buNone/>
            </a:pPr>
            <a:r>
              <a:rPr lang="en-IN" dirty="0">
                <a:solidFill>
                  <a:schemeClr val="tx1"/>
                </a:solidFill>
              </a:rPr>
              <a:t>Date:20</a:t>
            </a:r>
            <a:r>
              <a:rPr lang="en-IN" baseline="30000" dirty="0">
                <a:solidFill>
                  <a:schemeClr val="tx1"/>
                </a:solidFill>
              </a:rPr>
              <a:t>th</a:t>
            </a:r>
            <a:r>
              <a:rPr lang="en-IN" dirty="0">
                <a:solidFill>
                  <a:schemeClr val="tx1"/>
                </a:solidFill>
              </a:rPr>
              <a:t> July 2023</a:t>
            </a:r>
          </a:p>
          <a:p>
            <a:pPr marL="114300" indent="0">
              <a:buNone/>
            </a:pPr>
            <a:r>
              <a:rPr lang="en-IN" dirty="0">
                <a:solidFill>
                  <a:schemeClr val="tx1"/>
                </a:solidFill>
              </a:rPr>
              <a:t>Topic: Lakme Lipstick</a:t>
            </a:r>
          </a:p>
          <a:p>
            <a:pPr marL="114300" indent="0">
              <a:buNone/>
            </a:pPr>
            <a:r>
              <a:rPr lang="en-IN" dirty="0">
                <a:solidFill>
                  <a:schemeClr val="tx1"/>
                </a:solidFill>
              </a:rPr>
              <a:t>Meme</a:t>
            </a:r>
            <a:r>
              <a:rPr lang="en-IN" dirty="0" smtClean="0">
                <a:solidFill>
                  <a:schemeClr val="tx1"/>
                </a:solidFill>
              </a:rPr>
              <a:t>: To create a meme on </a:t>
            </a:r>
            <a:r>
              <a:rPr lang="en-IN" dirty="0" err="1" smtClean="0">
                <a:solidFill>
                  <a:schemeClr val="tx1"/>
                </a:solidFill>
              </a:rPr>
              <a:t>lakme</a:t>
            </a:r>
            <a:r>
              <a:rPr lang="en-IN" dirty="0" smtClean="0">
                <a:solidFill>
                  <a:schemeClr val="tx1"/>
                </a:solidFill>
              </a:rPr>
              <a:t>.</a:t>
            </a:r>
            <a:endParaRPr lang="en-IN" dirty="0">
              <a:solidFill>
                <a:schemeClr val="tx1"/>
              </a:solidFill>
            </a:endParaRPr>
          </a:p>
          <a:p>
            <a:endParaRPr lang="en-IN" dirty="0"/>
          </a:p>
          <a:p>
            <a:endParaRPr lang="en-IN" dirty="0"/>
          </a:p>
        </p:txBody>
      </p:sp>
      <p:pic>
        <p:nvPicPr>
          <p:cNvPr id="5" name="Picture 4"/>
          <p:cNvPicPr>
            <a:picLocks noChangeAspect="1"/>
          </p:cNvPicPr>
          <p:nvPr/>
        </p:nvPicPr>
        <p:blipFill>
          <a:blip r:embed="rId2"/>
          <a:stretch>
            <a:fillRect/>
          </a:stretch>
        </p:blipFill>
        <p:spPr>
          <a:xfrm>
            <a:off x="4972691" y="1602769"/>
            <a:ext cx="2928135" cy="28973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3"/>
          <p:cNvSpPr txBox="1"/>
          <p:nvPr/>
        </p:nvSpPr>
        <p:spPr>
          <a:xfrm>
            <a:off x="206640" y="1538892"/>
            <a:ext cx="7610100" cy="311313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800" b="1" dirty="0" err="1">
                <a:solidFill>
                  <a:schemeClr val="tx1"/>
                </a:solidFill>
              </a:rPr>
              <a:t>Instagram</a:t>
            </a:r>
            <a:r>
              <a:rPr lang="en-GB" sz="2800" b="1" dirty="0">
                <a:solidFill>
                  <a:schemeClr val="tx1"/>
                </a:solidFill>
              </a:rPr>
              <a:t> </a:t>
            </a:r>
            <a:r>
              <a:rPr lang="en-GB" sz="2800" b="1" dirty="0" smtClean="0">
                <a:solidFill>
                  <a:schemeClr val="tx1"/>
                </a:solidFill>
              </a:rPr>
              <a:t>Story</a:t>
            </a:r>
          </a:p>
          <a:p>
            <a:pPr marL="0" lvl="0" indent="0" algn="ctr" rtl="0">
              <a:lnSpc>
                <a:spcPct val="115000"/>
              </a:lnSpc>
              <a:spcBef>
                <a:spcPts val="0"/>
              </a:spcBef>
              <a:spcAft>
                <a:spcPts val="0"/>
              </a:spcAft>
              <a:buNone/>
            </a:pPr>
            <a:endParaRPr lang="en-GB" sz="2800" b="1" dirty="0">
              <a:solidFill>
                <a:schemeClr val="tx1"/>
              </a:solidFill>
            </a:endParaRPr>
          </a:p>
          <a:p>
            <a:pPr lvl="0" algn="ctr">
              <a:lnSpc>
                <a:spcPct val="115000"/>
              </a:lnSpc>
            </a:pPr>
            <a:r>
              <a:rPr lang="en-US" sz="2000" dirty="0">
                <a:latin typeface="Arial" panose="020B0604020202020204" pitchFamily="34" charset="0"/>
                <a:cs typeface="Arial" panose="020B0604020202020204" pitchFamily="34" charset="0"/>
                <a:sym typeface="+mn-ea"/>
              </a:rPr>
              <a:t>We have created three </a:t>
            </a:r>
            <a:r>
              <a:rPr lang="en-US" sz="2000" dirty="0" err="1">
                <a:latin typeface="Arial" panose="020B0604020202020204" pitchFamily="34" charset="0"/>
                <a:cs typeface="Arial" panose="020B0604020202020204" pitchFamily="34" charset="0"/>
                <a:sym typeface="+mn-ea"/>
              </a:rPr>
              <a:t>Instagram</a:t>
            </a:r>
            <a:r>
              <a:rPr lang="en-US" sz="2000" dirty="0">
                <a:latin typeface="Arial" panose="020B0604020202020204" pitchFamily="34" charset="0"/>
                <a:cs typeface="Arial" panose="020B0604020202020204" pitchFamily="34" charset="0"/>
                <a:sym typeface="+mn-ea"/>
              </a:rPr>
              <a:t> stories on </a:t>
            </a:r>
            <a:r>
              <a:rPr lang="en-US" sz="2000" dirty="0" err="1">
                <a:latin typeface="Arial" panose="020B0604020202020204" pitchFamily="34" charset="0"/>
                <a:cs typeface="Arial" panose="020B0604020202020204" pitchFamily="34" charset="0"/>
                <a:sym typeface="+mn-ea"/>
              </a:rPr>
              <a:t>Lakme</a:t>
            </a:r>
            <a:r>
              <a:rPr lang="en-US" sz="2000" dirty="0">
                <a:latin typeface="Arial" panose="020B0604020202020204" pitchFamily="34" charset="0"/>
                <a:cs typeface="Arial" panose="020B0604020202020204" pitchFamily="34" charset="0"/>
                <a:sym typeface="+mn-ea"/>
              </a:rPr>
              <a:t> and screenshots and those are provided below: </a:t>
            </a:r>
            <a:br>
              <a:rPr lang="en-US" sz="2000" dirty="0">
                <a:latin typeface="Arial" panose="020B0604020202020204" pitchFamily="34" charset="0"/>
                <a:cs typeface="Arial" panose="020B0604020202020204" pitchFamily="34" charset="0"/>
                <a:sym typeface="+mn-ea"/>
              </a:rPr>
            </a:br>
            <a:r>
              <a:rPr lang="en-US" sz="1800" dirty="0">
                <a:sym typeface="+mn-ea"/>
              </a:rPr>
              <a:t/>
            </a:r>
            <a:br>
              <a:rPr lang="en-US" sz="1800" dirty="0">
                <a:sym typeface="+mn-ea"/>
              </a:rPr>
            </a:br>
            <a:endParaRPr sz="2800" b="1" dirty="0">
              <a:solidFill>
                <a:schemeClr val="tx1"/>
              </a:solidFill>
            </a:endParaRPr>
          </a:p>
          <a:p>
            <a:pPr marL="0" lvl="0" indent="0" algn="l" rtl="0">
              <a:spcBef>
                <a:spcPts val="0"/>
              </a:spcBef>
              <a:spcAft>
                <a:spcPts val="0"/>
              </a:spcAft>
              <a:buNone/>
            </a:pPr>
            <a:endParaRPr sz="2700" dirty="0"/>
          </a:p>
        </p:txBody>
      </p:sp>
      <p:sp>
        <p:nvSpPr>
          <p:cNvPr id="117" name="Google Shape;117;p23"/>
          <p:cNvSpPr txBox="1"/>
          <p:nvPr/>
        </p:nvSpPr>
        <p:spPr>
          <a:xfrm>
            <a:off x="0" y="552157"/>
            <a:ext cx="87813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800" b="1" dirty="0">
                <a:solidFill>
                  <a:schemeClr val="tx1"/>
                </a:solidFill>
              </a:rPr>
              <a:t>Part 4: Content Creation and Curation (Post creations, Designs/Video Editing, Ad Campaigns over Social Media and Email Ideation and Creation</a:t>
            </a:r>
            <a:r>
              <a:rPr lang="en-GB" b="1" dirty="0">
                <a:solidFill>
                  <a:srgbClr val="434343"/>
                </a:solidFill>
              </a:rPr>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77" y="850323"/>
            <a:ext cx="2116108" cy="32041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089" y="850320"/>
            <a:ext cx="2250040" cy="320411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834" y="850321"/>
            <a:ext cx="2314575" cy="32041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129513"/>
            <a:ext cx="87813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800" b="1" dirty="0">
                <a:solidFill>
                  <a:schemeClr val="tx1"/>
                </a:solidFill>
              </a:rPr>
              <a:t>Part 4: Content Creation and Curation (Post creations, Designs/Video Editing, Ad Campaigns over Social Media and Email Ideation and Creation) </a:t>
            </a:r>
            <a:endParaRPr sz="1800" dirty="0">
              <a:solidFill>
                <a:schemeClr val="tx1"/>
              </a:solidFill>
            </a:endParaRPr>
          </a:p>
        </p:txBody>
      </p:sp>
      <p:sp>
        <p:nvSpPr>
          <p:cNvPr id="123" name="Google Shape;123;p24"/>
          <p:cNvSpPr txBox="1"/>
          <p:nvPr/>
        </p:nvSpPr>
        <p:spPr>
          <a:xfrm>
            <a:off x="222771" y="1315237"/>
            <a:ext cx="8371886" cy="298540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v"/>
            </a:pPr>
            <a:r>
              <a:rPr lang="en-US" sz="1800" b="1" dirty="0">
                <a:solidFill>
                  <a:schemeClr val="tx1"/>
                </a:solidFill>
              </a:rPr>
              <a:t>Design:</a:t>
            </a:r>
            <a:endParaRPr lang="en-US" b="1" dirty="0">
              <a:solidFill>
                <a:schemeClr val="tx1"/>
              </a:solidFill>
            </a:endParaRP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482600" lvl="0" indent="-342900" algn="l" rtl="0">
              <a:spcBef>
                <a:spcPts val="0"/>
              </a:spcBef>
              <a:spcAft>
                <a:spcPts val="0"/>
              </a:spcAft>
              <a:buSzPts val="1400"/>
              <a:buFont typeface="Wingdings" panose="05000000000000000000" pitchFamily="2" charset="2"/>
              <a:buChar char="v"/>
            </a:pPr>
            <a:endParaRPr lang="en-GB" sz="1800" b="1" dirty="0"/>
          </a:p>
          <a:p>
            <a:pPr marL="482600" lvl="0" indent="-342900" algn="l" rtl="0">
              <a:spcBef>
                <a:spcPts val="0"/>
              </a:spcBef>
              <a:spcAft>
                <a:spcPts val="0"/>
              </a:spcAft>
              <a:buSzPts val="1400"/>
              <a:buFont typeface="Wingdings" panose="05000000000000000000" pitchFamily="2" charset="2"/>
              <a:buChar char="v"/>
            </a:pPr>
            <a:r>
              <a:rPr lang="en-GB" sz="1800" b="1" dirty="0"/>
              <a:t>Video Creation: Advertisement video on Lakme</a:t>
            </a:r>
          </a:p>
          <a:p>
            <a:pPr marL="457200" lvl="0" indent="-317500" algn="l" rtl="0">
              <a:spcBef>
                <a:spcPts val="0"/>
              </a:spcBef>
              <a:spcAft>
                <a:spcPts val="0"/>
              </a:spcAft>
              <a:buSzPts val="1400"/>
              <a:buChar char="●"/>
            </a:pPr>
            <a:endParaRPr lang="en-US" dirty="0"/>
          </a:p>
          <a:p>
            <a:pPr marL="139700" lvl="0" algn="l" rtl="0">
              <a:spcBef>
                <a:spcPts val="0"/>
              </a:spcBef>
              <a:spcAft>
                <a:spcPts val="0"/>
              </a:spcAft>
              <a:buSzPts val="1400"/>
            </a:pPr>
            <a:r>
              <a:rPr lang="en-US" sz="1600" dirty="0"/>
              <a:t>Link</a:t>
            </a:r>
            <a:r>
              <a:rPr lang="en-US" sz="1600" dirty="0" smtClean="0"/>
              <a:t>: </a:t>
            </a:r>
            <a:r>
              <a:rPr lang="en-US" sz="1600" dirty="0"/>
              <a:t> </a:t>
            </a:r>
            <a:r>
              <a:rPr lang="en-US" sz="1600" dirty="0" smtClean="0"/>
              <a:t>  </a:t>
            </a:r>
            <a:r>
              <a:rPr lang="en-US" sz="1600" dirty="0" smtClean="0">
                <a:hlinkClick r:id="rId3"/>
              </a:rPr>
              <a:t>https://youtu.be/fg935OK4AXQ</a:t>
            </a:r>
            <a:endParaRPr lang="en-US" sz="1600" dirty="0" smtClean="0"/>
          </a:p>
        </p:txBody>
      </p:sp>
      <p:sp>
        <p:nvSpPr>
          <p:cNvPr id="124" name="Google Shape;124;p24"/>
          <p:cNvSpPr txBox="1"/>
          <p:nvPr/>
        </p:nvSpPr>
        <p:spPr>
          <a:xfrm>
            <a:off x="478200" y="838199"/>
            <a:ext cx="7610100" cy="95407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1"/>
                </a:solidFill>
              </a:rPr>
              <a:t>Designs/Video Editing</a:t>
            </a:r>
          </a:p>
          <a:p>
            <a:pPr marL="0" lvl="0" indent="0" algn="l" rtl="0">
              <a:spcBef>
                <a:spcPts val="0"/>
              </a:spcBef>
              <a:spcAft>
                <a:spcPts val="0"/>
              </a:spcAft>
              <a:buNone/>
            </a:pPr>
            <a:endParaRPr lang="en-IN" sz="2700" dirty="0"/>
          </a:p>
        </p:txBody>
      </p:sp>
      <p:pic>
        <p:nvPicPr>
          <p:cNvPr id="3" name="Picture 2"/>
          <p:cNvPicPr>
            <a:picLocks noChangeAspect="1"/>
          </p:cNvPicPr>
          <p:nvPr/>
        </p:nvPicPr>
        <p:blipFill rotWithShape="1">
          <a:blip r:embed="rId4"/>
          <a:srcRect l="-952" r="1586" b="9499"/>
          <a:stretch>
            <a:fillRect/>
          </a:stretch>
        </p:blipFill>
        <p:spPr>
          <a:xfrm>
            <a:off x="2102303" y="1375366"/>
            <a:ext cx="2306411" cy="210065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21492" y="121716"/>
            <a:ext cx="87813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800" b="1" dirty="0">
                <a:solidFill>
                  <a:schemeClr val="tx1"/>
                </a:solidFill>
              </a:rPr>
              <a:t>Part 4: Content Creation and Curation (Post creations, Designs/Video Editing, Ad Campaigns over Social Media and Email Ideation and Creation) </a:t>
            </a:r>
            <a:endParaRPr sz="1800" dirty="0">
              <a:solidFill>
                <a:schemeClr val="tx1"/>
              </a:solidFill>
            </a:endParaRPr>
          </a:p>
        </p:txBody>
      </p:sp>
      <p:sp>
        <p:nvSpPr>
          <p:cNvPr id="131" name="Google Shape;131;p25"/>
          <p:cNvSpPr txBox="1"/>
          <p:nvPr/>
        </p:nvSpPr>
        <p:spPr>
          <a:xfrm>
            <a:off x="213959" y="1097561"/>
            <a:ext cx="5695186" cy="44573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Social Media Ad </a:t>
            </a:r>
            <a:r>
              <a:rPr lang="en-GB" sz="2100" b="1" dirty="0" smtClean="0">
                <a:solidFill>
                  <a:schemeClr val="tx1"/>
                </a:solidFill>
              </a:rPr>
              <a:t>Campaigns</a:t>
            </a:r>
          </a:p>
          <a:p>
            <a:pPr marL="0" lvl="0" indent="0" algn="l" rtl="0">
              <a:lnSpc>
                <a:spcPct val="115000"/>
              </a:lnSpc>
              <a:spcBef>
                <a:spcPts val="0"/>
              </a:spcBef>
              <a:spcAft>
                <a:spcPts val="0"/>
              </a:spcAft>
              <a:buNone/>
            </a:pPr>
            <a:endParaRPr lang="en-GB" sz="2100" b="1" dirty="0">
              <a:solidFill>
                <a:schemeClr val="tx1"/>
              </a:solidFill>
            </a:endParaRPr>
          </a:p>
          <a:p>
            <a:pPr algn="just"/>
            <a:r>
              <a:rPr lang="en-IN" altLang="en-US" b="1" dirty="0">
                <a:latin typeface="Arial" panose="020B0604020202020204" pitchFamily="34" charset="0"/>
                <a:cs typeface="Arial" panose="020B0604020202020204" pitchFamily="34" charset="0"/>
              </a:rPr>
              <a:t>Reach and Frequency: </a:t>
            </a:r>
            <a:r>
              <a:rPr lang="en-IN" altLang="en-US" dirty="0">
                <a:latin typeface="Arial" panose="020B0604020202020204" pitchFamily="34" charset="0"/>
                <a:cs typeface="Arial" panose="020B0604020202020204" pitchFamily="34" charset="0"/>
              </a:rPr>
              <a:t>Aim to maximize the reach of advertisements to expose brand to as many potential customers as possible. Additionally, consider the frequency of your ads to ensure that your message is seen and heard repeatedly, reinforcing brand recognition.</a:t>
            </a:r>
          </a:p>
          <a:p>
            <a:pPr algn="just"/>
            <a:endParaRPr lang="en-IN" altLang="en-US" dirty="0">
              <a:latin typeface="Arial" panose="020B0604020202020204" pitchFamily="34" charset="0"/>
              <a:cs typeface="Arial" panose="020B0604020202020204" pitchFamily="34" charset="0"/>
            </a:endParaRPr>
          </a:p>
          <a:p>
            <a:pPr algn="just"/>
            <a:r>
              <a:rPr lang="en-IN" altLang="en-US" b="1" dirty="0">
                <a:latin typeface="Arial" panose="020B0604020202020204" pitchFamily="34" charset="0"/>
                <a:cs typeface="Arial" panose="020B0604020202020204" pitchFamily="34" charset="0"/>
              </a:rPr>
              <a:t>    Storytelling: </a:t>
            </a:r>
            <a:r>
              <a:rPr lang="en-IN" altLang="en-US" dirty="0">
                <a:latin typeface="Arial" panose="020B0604020202020204" pitchFamily="34" charset="0"/>
                <a:cs typeface="Arial" panose="020B0604020202020204" pitchFamily="34" charset="0"/>
              </a:rPr>
              <a:t>Craft compelling and consistent brand stories across different advertising channels to create a lasting impression in the minds of consumers. Storytelling helps create an emotional connection with your audience and makes your brand more memorable.</a:t>
            </a:r>
          </a:p>
          <a:p>
            <a:pPr algn="just"/>
            <a:endParaRPr lang="en-IN" altLang="en-US" dirty="0">
              <a:latin typeface="Arial" panose="020B0604020202020204" pitchFamily="34" charset="0"/>
              <a:cs typeface="Arial" panose="020B0604020202020204" pitchFamily="34" charset="0"/>
            </a:endParaRPr>
          </a:p>
          <a:p>
            <a:pPr marL="0" lvl="0" indent="0" algn="l" rtl="0">
              <a:lnSpc>
                <a:spcPct val="115000"/>
              </a:lnSpc>
              <a:spcBef>
                <a:spcPts val="0"/>
              </a:spcBef>
              <a:spcAft>
                <a:spcPts val="0"/>
              </a:spcAft>
              <a:buNone/>
            </a:pPr>
            <a:endParaRPr lang="en-GB" b="1" dirty="0" smtClean="0">
              <a:solidFill>
                <a:schemeClr val="tx1"/>
              </a:solidFill>
            </a:endParaRPr>
          </a:p>
          <a:p>
            <a:pPr marL="0" lvl="0" indent="0" algn="l" rtl="0">
              <a:lnSpc>
                <a:spcPct val="115000"/>
              </a:lnSpc>
              <a:spcBef>
                <a:spcPts val="0"/>
              </a:spcBef>
              <a:spcAft>
                <a:spcPts val="0"/>
              </a:spcAft>
              <a:buNone/>
            </a:pPr>
            <a:endParaRPr lang="en-GB" b="1" dirty="0">
              <a:solidFill>
                <a:schemeClr val="tx1"/>
              </a:solidFill>
            </a:endParaRPr>
          </a:p>
          <a:p>
            <a:pPr marL="0" lvl="0" indent="0" algn="l" rtl="0">
              <a:lnSpc>
                <a:spcPct val="115000"/>
              </a:lnSpc>
              <a:spcBef>
                <a:spcPts val="0"/>
              </a:spcBef>
              <a:spcAft>
                <a:spcPts val="0"/>
              </a:spcAft>
              <a:buNone/>
            </a:pPr>
            <a:endParaRPr sz="2100" b="1" dirty="0">
              <a:solidFill>
                <a:schemeClr val="tx1"/>
              </a:solidFill>
            </a:endParaRPr>
          </a:p>
          <a:p>
            <a:pPr marL="0" lvl="0" indent="0" algn="l" rtl="0">
              <a:spcBef>
                <a:spcPts val="0"/>
              </a:spcBef>
              <a:spcAft>
                <a:spcPts val="0"/>
              </a:spcAft>
              <a:buNone/>
            </a:pPr>
            <a:endParaRPr sz="1900" dirty="0"/>
          </a:p>
        </p:txBody>
      </p:sp>
      <p:pic>
        <p:nvPicPr>
          <p:cNvPr id="4" name="Picture 3"/>
          <p:cNvPicPr>
            <a:picLocks noChangeAspect="1"/>
          </p:cNvPicPr>
          <p:nvPr/>
        </p:nvPicPr>
        <p:blipFill>
          <a:blip r:embed="rId3"/>
          <a:stretch>
            <a:fillRect/>
          </a:stretch>
        </p:blipFill>
        <p:spPr>
          <a:xfrm>
            <a:off x="6149330" y="1367781"/>
            <a:ext cx="2532333" cy="322785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
          <p:cNvPicPr>
            <a:picLocks noChangeAspect="1"/>
          </p:cNvPicPr>
          <p:nvPr/>
        </p:nvPicPr>
        <p:blipFill>
          <a:blip r:embed="rId2"/>
          <a:stretch>
            <a:fillRect/>
          </a:stretch>
        </p:blipFill>
        <p:spPr>
          <a:xfrm>
            <a:off x="4407613" y="1047964"/>
            <a:ext cx="2486346" cy="3503488"/>
          </a:xfrm>
          <a:prstGeom prst="rect">
            <a:avLst/>
          </a:prstGeom>
        </p:spPr>
      </p:pic>
      <p:pic>
        <p:nvPicPr>
          <p:cNvPr id="3" name="Picture 2"/>
          <p:cNvPicPr>
            <a:picLocks noChangeAspect="1"/>
          </p:cNvPicPr>
          <p:nvPr/>
        </p:nvPicPr>
        <p:blipFill rotWithShape="1">
          <a:blip r:embed="rId3"/>
          <a:srcRect l="4695" t="2378" r="164" b="2890"/>
          <a:stretch>
            <a:fillRect/>
          </a:stretch>
        </p:blipFill>
        <p:spPr>
          <a:xfrm>
            <a:off x="1479479" y="1047965"/>
            <a:ext cx="2142409" cy="3412104"/>
          </a:xfrm>
          <a:prstGeom prst="rect">
            <a:avLst/>
          </a:prstGeom>
        </p:spPr>
      </p:pic>
      <p:sp>
        <p:nvSpPr>
          <p:cNvPr id="4" name="Rectangle 3"/>
          <p:cNvSpPr/>
          <p:nvPr/>
        </p:nvSpPr>
        <p:spPr>
          <a:xfrm>
            <a:off x="493160" y="326324"/>
            <a:ext cx="4414497" cy="416204"/>
          </a:xfrm>
          <a:prstGeom prst="rect">
            <a:avLst/>
          </a:prstGeom>
        </p:spPr>
        <p:txBody>
          <a:bodyPr wrap="square">
            <a:spAutoFit/>
          </a:bodyPr>
          <a:lstStyle/>
          <a:p>
            <a:pPr lvl="0">
              <a:lnSpc>
                <a:spcPct val="115000"/>
              </a:lnSpc>
            </a:pPr>
            <a:r>
              <a:rPr lang="en-GB" sz="2000" b="1" dirty="0">
                <a:solidFill>
                  <a:schemeClr val="tx1"/>
                </a:solidFill>
              </a:rPr>
              <a:t>Social Media Ad Campaigns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258386"/>
            <a:ext cx="8781300" cy="75094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dirty="0">
                <a:solidFill>
                  <a:schemeClr val="tx1"/>
                </a:solidFill>
              </a:rPr>
              <a:t>Part 4: Content Creation and Curation (Post creations, Designs/Video Editing, Ad Campaigns over Social Media and Email Ideation and Creation) </a:t>
            </a:r>
            <a:endParaRPr sz="1600" dirty="0">
              <a:solidFill>
                <a:schemeClr val="tx1"/>
              </a:solidFill>
            </a:endParaRPr>
          </a:p>
        </p:txBody>
      </p:sp>
      <p:sp>
        <p:nvSpPr>
          <p:cNvPr id="143" name="Google Shape;143;p27"/>
          <p:cNvSpPr txBox="1"/>
          <p:nvPr/>
        </p:nvSpPr>
        <p:spPr>
          <a:xfrm>
            <a:off x="-115629" y="1425981"/>
            <a:ext cx="8884072" cy="3570178"/>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800" b="1" dirty="0"/>
              <a:t>Ad Campaigns for email marketing:</a:t>
            </a:r>
          </a:p>
          <a:p>
            <a:pPr marL="457200" lvl="0" indent="0" algn="l" rtl="0">
              <a:spcBef>
                <a:spcPts val="0"/>
              </a:spcBef>
              <a:spcAft>
                <a:spcPts val="0"/>
              </a:spcAft>
              <a:buNone/>
            </a:pPr>
            <a:r>
              <a:rPr lang="en-GB" b="1" dirty="0"/>
              <a:t>   </a:t>
            </a:r>
            <a:endParaRPr b="1" dirty="0"/>
          </a:p>
          <a:p>
            <a:pPr marL="742950" lvl="0" indent="-285750" algn="l" rtl="0">
              <a:spcBef>
                <a:spcPts val="0"/>
              </a:spcBef>
              <a:spcAft>
                <a:spcPts val="0"/>
              </a:spcAft>
              <a:buFont typeface="Wingdings" panose="05000000000000000000" pitchFamily="2" charset="2"/>
              <a:buChar char="Ø"/>
            </a:pPr>
            <a:r>
              <a:rPr lang="en-US" sz="1600" b="1" dirty="0"/>
              <a:t>Brand Awareness: </a:t>
            </a:r>
            <a:r>
              <a:rPr lang="en-US" sz="1600" dirty="0"/>
              <a:t>Brand awareness refers to the extent to which consumers recognize and recall a particular brand. It is a crucial marketing metric that reflects the brand's visibility, familiarity, and recall among the target audience. Building strong brand awareness helps increase customer trust, loyalty, and preference for the brand's products or services.</a:t>
            </a:r>
          </a:p>
          <a:p>
            <a:pPr marL="742950" lvl="0" indent="-285750" algn="l" rtl="0">
              <a:spcBef>
                <a:spcPts val="0"/>
              </a:spcBef>
              <a:spcAft>
                <a:spcPts val="0"/>
              </a:spcAft>
              <a:buFont typeface="Wingdings" panose="05000000000000000000" pitchFamily="2" charset="2"/>
              <a:buChar char="Ø"/>
            </a:pPr>
            <a:r>
              <a:rPr lang="en-US" sz="1600" b="1" dirty="0"/>
              <a:t>Lead generation: </a:t>
            </a:r>
            <a:r>
              <a:rPr lang="en-US" sz="1600" dirty="0"/>
              <a:t>Lead generation is the process of attracting and capturing potential customers (leads) who show interest in a company's products or services. It involves various marketing strategies, such as content marketing, social media, and email campaigns, to generate interest and collect contact information for follow-up and conversion into paying customers.</a:t>
            </a:r>
            <a:endParaRPr sz="1600" dirty="0"/>
          </a:p>
          <a:p>
            <a:pPr marL="0" lvl="0" indent="0" algn="l" rtl="0">
              <a:spcBef>
                <a:spcPts val="0"/>
              </a:spcBef>
              <a:spcAft>
                <a:spcPts val="0"/>
              </a:spcAft>
              <a:buNone/>
            </a:pPr>
            <a:endParaRPr lang="en-IN" dirty="0"/>
          </a:p>
          <a:p>
            <a:pPr marL="457200" lvl="0" indent="0" algn="l" rtl="0">
              <a:spcBef>
                <a:spcPts val="0"/>
              </a:spcBef>
              <a:spcAft>
                <a:spcPts val="0"/>
              </a:spcAft>
              <a:buNone/>
            </a:pPr>
            <a:endParaRPr dirty="0"/>
          </a:p>
        </p:txBody>
      </p:sp>
      <p:sp>
        <p:nvSpPr>
          <p:cNvPr id="144" name="Google Shape;144;p27"/>
          <p:cNvSpPr txBox="1"/>
          <p:nvPr/>
        </p:nvSpPr>
        <p:spPr>
          <a:xfrm>
            <a:off x="445542" y="85969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Campaigns</a:t>
            </a:r>
            <a:endParaRPr sz="2100" b="1" dirty="0">
              <a:solidFill>
                <a:schemeClr val="tx1"/>
              </a:solidFill>
            </a:endParaRPr>
          </a:p>
          <a:p>
            <a:pPr marL="0" lvl="0" indent="0" algn="l" rtl="0">
              <a:spcBef>
                <a:spcPts val="0"/>
              </a:spcBef>
              <a:spcAft>
                <a:spcPts val="0"/>
              </a:spcAft>
              <a:buNone/>
            </a:pPr>
            <a:endParaRPr sz="1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253094" y="227048"/>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Campaign 1 - Brand Awareness</a:t>
            </a:r>
            <a:endParaRPr sz="2100" b="1" dirty="0">
              <a:solidFill>
                <a:schemeClr val="tx1"/>
              </a:solidFill>
            </a:endParaRPr>
          </a:p>
          <a:p>
            <a:pPr marL="0" lvl="0" indent="0" algn="l" rtl="0">
              <a:spcBef>
                <a:spcPts val="0"/>
              </a:spcBef>
              <a:spcAft>
                <a:spcPts val="0"/>
              </a:spcAft>
              <a:buNone/>
            </a:pPr>
            <a:r>
              <a:rPr lang="en-GB" sz="1900" dirty="0"/>
              <a:t>(insert emailer image)</a:t>
            </a:r>
            <a:endParaRPr sz="1900" dirty="0"/>
          </a:p>
        </p:txBody>
      </p:sp>
      <p:pic>
        <p:nvPicPr>
          <p:cNvPr id="3" name="Picture 2"/>
          <p:cNvPicPr>
            <a:picLocks noChangeAspect="1"/>
          </p:cNvPicPr>
          <p:nvPr/>
        </p:nvPicPr>
        <p:blipFill>
          <a:blip r:embed="rId3"/>
          <a:stretch>
            <a:fillRect/>
          </a:stretch>
        </p:blipFill>
        <p:spPr>
          <a:xfrm>
            <a:off x="5941891" y="57150"/>
            <a:ext cx="2949015" cy="5029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182750" y="206183"/>
            <a:ext cx="7610100" cy="11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Campaign 2 - Lead Generation</a:t>
            </a:r>
            <a:endParaRPr sz="2100" b="1" dirty="0">
              <a:solidFill>
                <a:schemeClr val="tx1"/>
              </a:solidFill>
            </a:endParaRPr>
          </a:p>
          <a:p>
            <a:pPr marL="0" lvl="0" indent="0" algn="l" rtl="0">
              <a:spcBef>
                <a:spcPts val="0"/>
              </a:spcBef>
              <a:spcAft>
                <a:spcPts val="0"/>
              </a:spcAft>
              <a:buClr>
                <a:schemeClr val="dk1"/>
              </a:buClr>
              <a:buSzPts val="1100"/>
              <a:buFont typeface="Arial" panose="020B0604020202020204"/>
              <a:buNone/>
            </a:pPr>
            <a:r>
              <a:rPr lang="en-GB" sz="1900" dirty="0">
                <a:solidFill>
                  <a:schemeClr val="dk1"/>
                </a:solidFill>
              </a:rPr>
              <a:t>(insert emailer image)</a:t>
            </a:r>
            <a:endParaRPr sz="1900" dirty="0">
              <a:solidFill>
                <a:schemeClr val="dk1"/>
              </a:solidFill>
            </a:endParaRPr>
          </a:p>
          <a:p>
            <a:pPr marL="0" lvl="0" indent="0" algn="l" rtl="0">
              <a:spcBef>
                <a:spcPts val="0"/>
              </a:spcBef>
              <a:spcAft>
                <a:spcPts val="0"/>
              </a:spcAft>
              <a:buNone/>
            </a:pPr>
            <a:endParaRPr sz="1900" dirty="0"/>
          </a:p>
        </p:txBody>
      </p:sp>
      <p:pic>
        <p:nvPicPr>
          <p:cNvPr id="3" name="Picture 2"/>
          <p:cNvPicPr>
            <a:picLocks noChangeAspect="1"/>
          </p:cNvPicPr>
          <p:nvPr/>
        </p:nvPicPr>
        <p:blipFill>
          <a:blip r:embed="rId3"/>
          <a:stretch>
            <a:fillRect/>
          </a:stretch>
        </p:blipFill>
        <p:spPr>
          <a:xfrm>
            <a:off x="5498568" y="561942"/>
            <a:ext cx="3054507" cy="4375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4485" y="397653"/>
            <a:ext cx="4572000" cy="587853"/>
          </a:xfrm>
          <a:prstGeom prst="rect">
            <a:avLst/>
          </a:prstGeom>
        </p:spPr>
        <p:txBody>
          <a:bodyPr>
            <a:spAutoFit/>
          </a:bodyPr>
          <a:lstStyle/>
          <a:p>
            <a:pPr lvl="0" algn="ctr">
              <a:lnSpc>
                <a:spcPct val="115000"/>
              </a:lnSpc>
            </a:pPr>
            <a:r>
              <a:rPr lang="en-US" b="1" dirty="0">
                <a:solidFill>
                  <a:schemeClr val="tx1"/>
                </a:solidFill>
              </a:rPr>
              <a:t>Part 1: Brand study, Competitor Analysis &amp; Buyer’s/Audience’s Persona</a:t>
            </a:r>
            <a:endParaRPr lang="en-US" dirty="0">
              <a:solidFill>
                <a:schemeClr val="tx1"/>
              </a:solidFill>
            </a:endParaRPr>
          </a:p>
        </p:txBody>
      </p:sp>
      <p:sp>
        <p:nvSpPr>
          <p:cNvPr id="4" name="Rectangle 3"/>
          <p:cNvSpPr/>
          <p:nvPr/>
        </p:nvSpPr>
        <p:spPr>
          <a:xfrm>
            <a:off x="410967" y="1108796"/>
            <a:ext cx="8085761" cy="3847207"/>
          </a:xfrm>
          <a:prstGeom prst="rect">
            <a:avLst/>
          </a:prstGeom>
        </p:spPr>
        <p:txBody>
          <a:bodyPr wrap="square">
            <a:spAutoFit/>
          </a:bodyPr>
          <a:lstStyle/>
          <a:p>
            <a:pPr lvl="0"/>
            <a:r>
              <a:rPr lang="en-US" sz="1600" b="1" dirty="0"/>
              <a:t>Mission/Values:</a:t>
            </a:r>
          </a:p>
          <a:p>
            <a:pPr lvl="0"/>
            <a:r>
              <a:rPr lang="en-US" b="1" dirty="0"/>
              <a:t>     </a:t>
            </a:r>
            <a:r>
              <a:rPr lang="en-US" dirty="0" err="1"/>
              <a:t>Lakme</a:t>
            </a:r>
            <a:r>
              <a:rPr lang="en-US" dirty="0"/>
              <a:t> mission is to  become An Ally To The Classic Indian Woman, </a:t>
            </a:r>
            <a:r>
              <a:rPr lang="en-US" dirty="0" err="1"/>
              <a:t>Lakme</a:t>
            </a:r>
            <a:r>
              <a:rPr lang="en-US" dirty="0"/>
              <a:t> Inspires Her To Express The Unique Beauty And Sensuality Within Enabling Her To Realize The Potency Of Her Beauty</a:t>
            </a:r>
            <a:r>
              <a:rPr lang="en-US" b="1" dirty="0" smtClean="0"/>
              <a:t>.</a:t>
            </a:r>
          </a:p>
          <a:p>
            <a:pPr lvl="0"/>
            <a:r>
              <a:rPr lang="en-IN" dirty="0" smtClean="0"/>
              <a:t>Innovation</a:t>
            </a:r>
          </a:p>
          <a:p>
            <a:pPr lvl="0"/>
            <a:r>
              <a:rPr lang="en-IN" dirty="0" smtClean="0"/>
              <a:t>Quality</a:t>
            </a:r>
          </a:p>
          <a:p>
            <a:pPr lvl="0"/>
            <a:r>
              <a:rPr lang="en-IN" dirty="0" smtClean="0"/>
              <a:t>Inclusivity</a:t>
            </a:r>
            <a:endParaRPr lang="en-US" b="1" dirty="0"/>
          </a:p>
          <a:p>
            <a:pPr lvl="0"/>
            <a:endParaRPr lang="en-US" b="1" dirty="0"/>
          </a:p>
          <a:p>
            <a:pPr lvl="0"/>
            <a:r>
              <a:rPr lang="en-US" sz="1600" b="1" dirty="0"/>
              <a:t>USP:</a:t>
            </a:r>
          </a:p>
          <a:p>
            <a:pPr lvl="0"/>
            <a:r>
              <a:rPr lang="en-US" dirty="0" err="1"/>
              <a:t>Lakme</a:t>
            </a:r>
            <a:r>
              <a:rPr lang="en-US" dirty="0"/>
              <a:t> brings expert products and services that are borne out of true understanding of the needs of the Indian</a:t>
            </a:r>
            <a:r>
              <a:rPr lang="en-US" dirty="0" smtClean="0"/>
              <a:t>.</a:t>
            </a:r>
          </a:p>
          <a:p>
            <a:pPr lvl="0"/>
            <a:r>
              <a:rPr lang="en-US" dirty="0"/>
              <a:t>Timeless Beauty: </a:t>
            </a:r>
            <a:r>
              <a:rPr lang="en-US" dirty="0" err="1"/>
              <a:t>Lakme</a:t>
            </a:r>
            <a:r>
              <a:rPr lang="en-US" dirty="0"/>
              <a:t> is a brand that has stood the test of time, with a rich heritage dating back to 1952. Over the years, it has become synonymous with beauty, elegance, and quality. The brand has earned the trust and loyalty of generations, making it a symbol of timeless beauty in the cosmetics industry.</a:t>
            </a:r>
          </a:p>
          <a:p>
            <a:pPr lvl="0"/>
            <a:endParaRPr lang="en-US" b="1" dirty="0"/>
          </a:p>
          <a:p>
            <a:pPr lvl="0"/>
            <a:r>
              <a:rPr lang="en-US" sz="1600" b="1" dirty="0"/>
              <a:t>Tagline: </a:t>
            </a:r>
            <a:r>
              <a:rPr lang="en-US" dirty="0"/>
              <a:t>Effortlessly, Fashionably, Unapologetically MÉ. LAKMÉ</a:t>
            </a:r>
            <a:r>
              <a:rPr lang="en-US" sz="1200" dirty="0"/>
              <a: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277402" y="0"/>
            <a:ext cx="8781300" cy="598930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b="1" dirty="0">
                <a:solidFill>
                  <a:schemeClr val="tx1"/>
                </a:solidFill>
                <a:latin typeface="+mn-lt"/>
              </a:rPr>
              <a:t>Part 4:</a:t>
            </a:r>
            <a:r>
              <a:rPr lang="en-US" altLang="en-GB" sz="1600" b="1" dirty="0">
                <a:solidFill>
                  <a:schemeClr val="tx1"/>
                </a:solidFill>
                <a:latin typeface="+mn-lt"/>
              </a:rPr>
              <a:t> Content Creation and Curration (post creations, designs/video </a:t>
            </a:r>
          </a:p>
          <a:p>
            <a:pPr marL="0" lvl="0" indent="0" algn="ctr" rtl="0">
              <a:lnSpc>
                <a:spcPct val="115000"/>
              </a:lnSpc>
              <a:spcBef>
                <a:spcPts val="0"/>
              </a:spcBef>
              <a:spcAft>
                <a:spcPts val="0"/>
              </a:spcAft>
              <a:buNone/>
            </a:pPr>
            <a:r>
              <a:rPr lang="en-US" altLang="en-GB" sz="1600" b="1" dirty="0">
                <a:solidFill>
                  <a:schemeClr val="tx1"/>
                </a:solidFill>
                <a:latin typeface="+mn-lt"/>
              </a:rPr>
              <a:t>Editing, ad campaigns over social media and Email idation and creations)</a:t>
            </a:r>
          </a:p>
          <a:p>
            <a:pPr marL="0" lvl="0" indent="0" algn="ctr" rtl="0">
              <a:lnSpc>
                <a:spcPct val="115000"/>
              </a:lnSpc>
              <a:spcBef>
                <a:spcPts val="0"/>
              </a:spcBef>
              <a:spcAft>
                <a:spcPts val="0"/>
              </a:spcAft>
              <a:buNone/>
            </a:pPr>
            <a:endParaRPr lang="en-US" altLang="en-GB" dirty="0">
              <a:solidFill>
                <a:schemeClr val="tx1"/>
              </a:solidFill>
              <a:latin typeface="+mn-lt"/>
            </a:endParaRPr>
          </a:p>
          <a:p>
            <a:pPr marL="0" lvl="0" indent="0" algn="ctr" rtl="0">
              <a:lnSpc>
                <a:spcPct val="115000"/>
              </a:lnSpc>
              <a:spcBef>
                <a:spcPts val="0"/>
              </a:spcBef>
              <a:spcAft>
                <a:spcPts val="0"/>
              </a:spcAft>
              <a:buNone/>
            </a:pPr>
            <a:r>
              <a:rPr lang="en-US" altLang="en-GB" dirty="0">
                <a:solidFill>
                  <a:schemeClr val="tx1"/>
                </a:solidFill>
                <a:latin typeface="+mn-lt"/>
              </a:rPr>
              <a:t>Reflect on the content creation and curation process, discussing the challenges</a:t>
            </a:r>
          </a:p>
          <a:p>
            <a:pPr marL="0" lvl="0" indent="0" algn="ctr" rtl="0">
              <a:lnSpc>
                <a:spcPct val="115000"/>
              </a:lnSpc>
              <a:spcBef>
                <a:spcPts val="0"/>
              </a:spcBef>
              <a:spcAft>
                <a:spcPts val="0"/>
              </a:spcAft>
              <a:buNone/>
            </a:pPr>
            <a:r>
              <a:rPr lang="en-US" altLang="en-GB" dirty="0">
                <a:solidFill>
                  <a:schemeClr val="tx1"/>
                </a:solidFill>
                <a:latin typeface="+mn-lt"/>
              </a:rPr>
              <a:t>faced and lessons learned</a:t>
            </a:r>
            <a:r>
              <a:rPr lang="en-US" altLang="en-GB" dirty="0" smtClean="0">
                <a:solidFill>
                  <a:schemeClr val="tx1"/>
                </a:solidFill>
                <a:latin typeface="+mn-lt"/>
              </a:rPr>
              <a:t>.</a:t>
            </a:r>
          </a:p>
          <a:p>
            <a:pPr marL="0" lvl="0" indent="0" algn="ctr" rtl="0">
              <a:lnSpc>
                <a:spcPct val="115000"/>
              </a:lnSpc>
              <a:spcBef>
                <a:spcPts val="0"/>
              </a:spcBef>
              <a:spcAft>
                <a:spcPts val="0"/>
              </a:spcAft>
              <a:buNone/>
            </a:pPr>
            <a:endParaRPr lang="en-US" altLang="en-GB" dirty="0" smtClean="0">
              <a:solidFill>
                <a:schemeClr val="tx1"/>
              </a:solidFill>
              <a:latin typeface="+mn-lt"/>
            </a:endParaRPr>
          </a:p>
          <a:p>
            <a:pPr lvl="0" algn="ctr">
              <a:lnSpc>
                <a:spcPct val="115000"/>
              </a:lnSpc>
            </a:pPr>
            <a:r>
              <a:rPr lang="en-US" dirty="0"/>
              <a:t>Content creation and </a:t>
            </a:r>
            <a:r>
              <a:rPr lang="en-US" dirty="0" err="1"/>
              <a:t>curation</a:t>
            </a:r>
            <a:r>
              <a:rPr lang="en-US" dirty="0"/>
              <a:t> are crucial aspects of a brand's marketing strategy, and for a well-known cosmetic brand like </a:t>
            </a:r>
            <a:r>
              <a:rPr lang="en-US" dirty="0" err="1"/>
              <a:t>Lakme</a:t>
            </a:r>
            <a:r>
              <a:rPr lang="en-US" dirty="0"/>
              <a:t>, it is essential to maintain a consistent and engaging online presence. Let's discuss the content creation and </a:t>
            </a:r>
            <a:r>
              <a:rPr lang="en-US" dirty="0" err="1"/>
              <a:t>curation</a:t>
            </a:r>
            <a:r>
              <a:rPr lang="en-US" dirty="0"/>
              <a:t> process for </a:t>
            </a:r>
            <a:r>
              <a:rPr lang="en-US" dirty="0" err="1"/>
              <a:t>Lakme</a:t>
            </a:r>
            <a:r>
              <a:rPr lang="en-US" dirty="0"/>
              <a:t>, along with the challenges they might face and the lessons they could learn.</a:t>
            </a:r>
            <a:r>
              <a:rPr lang="en-GB" dirty="0" smtClean="0">
                <a:solidFill>
                  <a:schemeClr val="tx1"/>
                </a:solidFill>
                <a:latin typeface="+mn-lt"/>
              </a:rPr>
              <a:t> </a:t>
            </a:r>
            <a:endParaRPr lang="en-US" dirty="0" smtClean="0">
              <a:solidFill>
                <a:schemeClr val="tx1"/>
              </a:solidFill>
              <a:latin typeface="+mn-lt"/>
            </a:endParaRPr>
          </a:p>
          <a:p>
            <a:pPr lvl="0" algn="ctr">
              <a:lnSpc>
                <a:spcPct val="115000"/>
              </a:lnSpc>
            </a:pPr>
            <a:endParaRPr lang="en-US" sz="1600" b="1" dirty="0">
              <a:solidFill>
                <a:schemeClr val="tx1"/>
              </a:solidFill>
              <a:latin typeface="+mn-lt"/>
            </a:endParaRPr>
          </a:p>
          <a:p>
            <a:pPr lvl="0" algn="ctr">
              <a:lnSpc>
                <a:spcPct val="115000"/>
              </a:lnSpc>
            </a:pPr>
            <a:r>
              <a:rPr lang="en-IN" b="1" dirty="0"/>
              <a:t>Challenges Faced:</a:t>
            </a:r>
            <a:r>
              <a:rPr lang="en-US" sz="1200" dirty="0" smtClean="0">
                <a:solidFill>
                  <a:schemeClr val="tx1"/>
                </a:solidFill>
                <a:latin typeface="+mn-lt"/>
              </a:rPr>
              <a:t>Remaining </a:t>
            </a:r>
            <a:r>
              <a:rPr lang="en-US" sz="1200" dirty="0">
                <a:solidFill>
                  <a:schemeClr val="tx1"/>
                </a:solidFill>
                <a:latin typeface="+mn-lt"/>
              </a:rPr>
              <a:t>Significant and Stylish: The magnificence business is steadily developing, and </a:t>
            </a:r>
            <a:r>
              <a:rPr lang="en-US" sz="1200" dirty="0" err="1">
                <a:solidFill>
                  <a:schemeClr val="tx1"/>
                </a:solidFill>
                <a:latin typeface="+mn-lt"/>
              </a:rPr>
              <a:t>Lakme</a:t>
            </a:r>
            <a:r>
              <a:rPr lang="en-US" sz="1200" dirty="0">
                <a:solidFill>
                  <a:schemeClr val="tx1"/>
                </a:solidFill>
                <a:latin typeface="+mn-lt"/>
              </a:rPr>
              <a:t> should continually stay aware of the most recent patterns and advancements to stay pertinent and interesting to its ideal interest group.</a:t>
            </a:r>
          </a:p>
          <a:p>
            <a:pPr lvl="0" algn="ctr">
              <a:lnSpc>
                <a:spcPct val="115000"/>
              </a:lnSpc>
            </a:pPr>
            <a:endParaRPr lang="en-US" sz="1200" dirty="0">
              <a:solidFill>
                <a:schemeClr val="tx1"/>
              </a:solidFill>
              <a:latin typeface="+mn-lt"/>
            </a:endParaRPr>
          </a:p>
          <a:p>
            <a:pPr lvl="0" algn="ctr">
              <a:lnSpc>
                <a:spcPct val="115000"/>
              </a:lnSpc>
            </a:pPr>
            <a:r>
              <a:rPr lang="en-US" sz="1200" dirty="0">
                <a:solidFill>
                  <a:schemeClr val="tx1"/>
                </a:solidFill>
                <a:latin typeface="+mn-lt"/>
              </a:rPr>
              <a:t>Adjusting Limited time and Non-Special Substance: Finding the right harmony between special substance and significant, non-limited time content can challenge. Crowds lean toward content that teaches, engages, or takes care of their concerns as opposed to simply being barraged with deals pitches.</a:t>
            </a:r>
          </a:p>
          <a:p>
            <a:pPr marL="0" lvl="0" indent="0" algn="ctr" rtl="0">
              <a:lnSpc>
                <a:spcPct val="115000"/>
              </a:lnSpc>
              <a:spcBef>
                <a:spcPts val="0"/>
              </a:spcBef>
              <a:spcAft>
                <a:spcPts val="0"/>
              </a:spcAft>
              <a:buNone/>
            </a:pPr>
            <a:endParaRPr lang="en-US" sz="1200"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US" sz="1200" b="1" dirty="0">
              <a:solidFill>
                <a:schemeClr val="tx1"/>
              </a:solidFill>
              <a:latin typeface="+mn-lt"/>
            </a:endParaRPr>
          </a:p>
          <a:p>
            <a:pPr marL="0" lvl="0" indent="0" algn="ctr" rtl="0">
              <a:lnSpc>
                <a:spcPct val="115000"/>
              </a:lnSpc>
              <a:spcBef>
                <a:spcPts val="0"/>
              </a:spcBef>
              <a:spcAft>
                <a:spcPts val="0"/>
              </a:spcAft>
              <a:buNone/>
            </a:pPr>
            <a:endParaRPr lang="en-GB" sz="1200" b="1" dirty="0">
              <a:solidFill>
                <a:schemeClr val="tx1"/>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569" y="352756"/>
            <a:ext cx="7769143" cy="2923877"/>
          </a:xfrm>
          <a:prstGeom prst="rect">
            <a:avLst/>
          </a:prstGeom>
        </p:spPr>
        <p:txBody>
          <a:bodyPr wrap="square">
            <a:spAutoFit/>
          </a:bodyPr>
          <a:lstStyle/>
          <a:p>
            <a:r>
              <a:rPr lang="en-IN" sz="1600" b="1" dirty="0"/>
              <a:t>Lessons Learned</a:t>
            </a:r>
            <a:r>
              <a:rPr lang="en-IN" sz="1600" b="1" dirty="0" smtClean="0"/>
              <a:t>:</a:t>
            </a:r>
            <a:endParaRPr lang="en-IN" sz="1600" b="1" dirty="0"/>
          </a:p>
          <a:p>
            <a:endParaRPr lang="en-US" dirty="0" smtClean="0"/>
          </a:p>
          <a:p>
            <a:r>
              <a:rPr lang="en-US" dirty="0"/>
              <a:t>Consistency Matters: Routinely presenting content and sticking on a predictable brand voice helps in building a dependable and drew in crowd.</a:t>
            </a:r>
          </a:p>
          <a:p>
            <a:endParaRPr lang="en-US" dirty="0"/>
          </a:p>
          <a:p>
            <a:r>
              <a:rPr lang="en-US" dirty="0"/>
              <a:t>Embrace Credibility: Validness is critical to interfacing with shoppers. </a:t>
            </a:r>
            <a:r>
              <a:rPr lang="en-US" dirty="0" err="1"/>
              <a:t>Lakme</a:t>
            </a:r>
            <a:r>
              <a:rPr lang="en-US" dirty="0"/>
              <a:t> ought to zero in on being certified and straightforward in its substance creation and correspondence.</a:t>
            </a:r>
          </a:p>
          <a:p>
            <a:endParaRPr lang="en-US" dirty="0"/>
          </a:p>
          <a:p>
            <a:r>
              <a:rPr lang="en-US" dirty="0"/>
              <a:t>Pay attention to Clients: Focusing on client criticism and inclinations assists in fitting with satisfying that tends to their necessities and wants.</a:t>
            </a:r>
          </a:p>
          <a:p>
            <a:endParaRPr lang="en-US" dirty="0"/>
          </a:p>
          <a:p>
            <a:r>
              <a:rPr lang="en-US" dirty="0"/>
              <a:t>Adjust to Patterns Carefully: While it's vital for stay refreshed with patterns, few out of every odd pattern could line up with </a:t>
            </a:r>
            <a:r>
              <a:rPr lang="en-US" dirty="0" err="1"/>
              <a:t>Lakme's</a:t>
            </a:r>
            <a:r>
              <a:rPr lang="en-US" dirty="0"/>
              <a:t> image personality. Picking the right patterns to follow is vital.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12690" y="145818"/>
            <a:ext cx="7610100" cy="89252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2">
                    <a:lumMod val="10000"/>
                  </a:schemeClr>
                </a:solidFill>
              </a:rPr>
              <a:t>Part 1: Brand study, Competitor Analysis &amp; Buyer’s/Audience’s Persona</a:t>
            </a:r>
            <a:endParaRPr sz="2000" b="1" dirty="0">
              <a:solidFill>
                <a:schemeClr val="tx2">
                  <a:lumMod val="10000"/>
                </a:schemeClr>
              </a:solidFill>
            </a:endParaRPr>
          </a:p>
        </p:txBody>
      </p:sp>
      <p:sp>
        <p:nvSpPr>
          <p:cNvPr id="74" name="Google Shape;74;p16"/>
          <p:cNvSpPr txBox="1"/>
          <p:nvPr/>
        </p:nvSpPr>
        <p:spPr>
          <a:xfrm>
            <a:off x="612690" y="1038340"/>
            <a:ext cx="7918620" cy="357017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Ø"/>
            </a:pPr>
            <a:r>
              <a:rPr lang="en-US" sz="1600" b="1" dirty="0"/>
              <a:t>   </a:t>
            </a:r>
            <a:r>
              <a:rPr lang="en-US" sz="1800" b="1" dirty="0"/>
              <a:t>Analyze Brand Messaging:</a:t>
            </a:r>
          </a:p>
          <a:p>
            <a:pPr marL="285750" lvl="0" indent="-285750" algn="l" rtl="0">
              <a:spcBef>
                <a:spcPts val="0"/>
              </a:spcBef>
              <a:spcAft>
                <a:spcPts val="0"/>
              </a:spcAft>
              <a:buFont typeface="Wingdings" panose="05000000000000000000" pitchFamily="2" charset="2"/>
              <a:buChar char="Ø"/>
            </a:pPr>
            <a:endParaRPr lang="en-US" dirty="0"/>
          </a:p>
          <a:p>
            <a:pPr marL="139700" lvl="0" algn="l" rtl="0">
              <a:spcBef>
                <a:spcPts val="0"/>
              </a:spcBef>
              <a:spcAft>
                <a:spcPts val="0"/>
              </a:spcAft>
              <a:buSzPts val="1400"/>
            </a:pPr>
            <a:r>
              <a:rPr lang="en-US" dirty="0"/>
              <a:t> </a:t>
            </a:r>
            <a:r>
              <a:rPr lang="en-US" sz="1600" dirty="0"/>
              <a:t>Lakme's brand messaging focuses on empowering women. </a:t>
            </a:r>
          </a:p>
          <a:p>
            <a:pPr marL="139700" lvl="0" algn="l" rtl="0">
              <a:spcBef>
                <a:spcPts val="0"/>
              </a:spcBef>
              <a:spcAft>
                <a:spcPts val="0"/>
              </a:spcAft>
              <a:buSzPts val="1400"/>
            </a:pPr>
            <a:r>
              <a:rPr lang="en-US" sz="1600" dirty="0"/>
              <a:t>By providing high-quality cosmetics and beauty products,</a:t>
            </a:r>
          </a:p>
          <a:p>
            <a:pPr marL="139700" lvl="0" algn="l" rtl="0">
              <a:spcBef>
                <a:spcPts val="0"/>
              </a:spcBef>
              <a:spcAft>
                <a:spcPts val="0"/>
              </a:spcAft>
              <a:buSzPts val="1400"/>
            </a:pPr>
            <a:r>
              <a:rPr lang="en-US" sz="1600" dirty="0"/>
              <a:t>Lakme aims to boost women's confidence and help </a:t>
            </a:r>
          </a:p>
          <a:p>
            <a:pPr marL="139700" lvl="0" algn="l" rtl="0">
              <a:spcBef>
                <a:spcPts val="0"/>
              </a:spcBef>
              <a:spcAft>
                <a:spcPts val="0"/>
              </a:spcAft>
              <a:buSzPts val="1400"/>
            </a:pPr>
            <a:r>
              <a:rPr lang="en-US" sz="1600" dirty="0"/>
              <a:t>Them feel their best. Their messaging conveys the belief that when women feel confident, they can conquer the </a:t>
            </a:r>
            <a:r>
              <a:rPr lang="en-US" sz="1600" dirty="0" smtClean="0"/>
              <a:t>world.</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b="1" dirty="0"/>
              <a:t>       </a:t>
            </a:r>
            <a:r>
              <a:rPr lang="en-US" b="1" dirty="0" smtClean="0"/>
              <a:t>EXAMINE THE BRAND”S TAGLINE : </a:t>
            </a:r>
          </a:p>
          <a:p>
            <a:pPr marL="0" lvl="0" indent="0" algn="l" rtl="0">
              <a:spcBef>
                <a:spcPts val="0"/>
              </a:spcBef>
              <a:spcAft>
                <a:spcPts val="0"/>
              </a:spcAft>
              <a:buNone/>
            </a:pPr>
            <a:endParaRPr lang="en-US" b="1" dirty="0"/>
          </a:p>
          <a:p>
            <a:pPr lvl="0"/>
            <a:r>
              <a:rPr lang="en-US" sz="1600" dirty="0"/>
              <a:t>Starting around my last update in September 2021, </a:t>
            </a:r>
            <a:r>
              <a:rPr lang="en-US" sz="1600" dirty="0" err="1"/>
              <a:t>Lakmé's</a:t>
            </a:r>
            <a:r>
              <a:rPr lang="en-US" sz="1600" dirty="0"/>
              <a:t> slogan was "A </a:t>
            </a:r>
            <a:r>
              <a:rPr lang="en-US" sz="1600" dirty="0" err="1"/>
              <a:t>Lakmé</a:t>
            </a:r>
            <a:r>
              <a:rPr lang="en-US" sz="1600" dirty="0"/>
              <a:t> young lady isn't just about excellence. She is an outflow of excellence." It's essential to take note of that brand slogans can change over the long haul, so checking this data with the latest sources is suggested</a:t>
            </a:r>
            <a:r>
              <a:rPr lang="en-US" b="1"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182608"/>
            <a:ext cx="7610100" cy="89252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chemeClr val="tx2">
                    <a:lumMod val="10000"/>
                  </a:schemeClr>
                </a:solidFill>
              </a:rPr>
              <a:t>Part 1: Brand study, Competitor Analysis &amp; Buyer’s/Audience’s Persona</a:t>
            </a:r>
            <a:endParaRPr sz="2000" dirty="0">
              <a:solidFill>
                <a:schemeClr val="tx2">
                  <a:lumMod val="10000"/>
                </a:schemeClr>
              </a:solidFill>
            </a:endParaRPr>
          </a:p>
        </p:txBody>
      </p:sp>
      <p:sp>
        <p:nvSpPr>
          <p:cNvPr id="80" name="Google Shape;80;p17"/>
          <p:cNvSpPr txBox="1"/>
          <p:nvPr/>
        </p:nvSpPr>
        <p:spPr>
          <a:xfrm>
            <a:off x="365125" y="1075055"/>
            <a:ext cx="8395335" cy="391668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GB" sz="1600" b="1" dirty="0"/>
              <a:t>Competitor Analysis:</a:t>
            </a:r>
            <a:r>
              <a:rPr lang="en-GB" sz="1600" dirty="0"/>
              <a:t> Select three competitors operating in the same industry or niche as the chosen brand, examine their USPs and online communication.</a:t>
            </a:r>
            <a:endParaRPr sz="1600" dirty="0"/>
          </a:p>
          <a:p>
            <a:pPr lvl="0"/>
            <a:r>
              <a:rPr lang="en-GB" b="1" dirty="0">
                <a:solidFill>
                  <a:schemeClr val="tx1"/>
                </a:solidFill>
              </a:rPr>
              <a:t>Competitor 1:</a:t>
            </a:r>
          </a:p>
          <a:p>
            <a:pPr lvl="0"/>
            <a:r>
              <a:rPr lang="en-GB" b="1" dirty="0">
                <a:solidFill>
                  <a:schemeClr val="tx1"/>
                </a:solidFill>
              </a:rPr>
              <a:t> </a:t>
            </a:r>
            <a:endParaRPr lang="en-GB" b="1" dirty="0" smtClean="0">
              <a:solidFill>
                <a:schemeClr val="tx1"/>
              </a:solidFill>
            </a:endParaRPr>
          </a:p>
          <a:p>
            <a:pPr lvl="0"/>
            <a:r>
              <a:rPr lang="en-US" sz="1100" b="1" dirty="0" smtClean="0"/>
              <a:t>Maybelline </a:t>
            </a:r>
            <a:r>
              <a:rPr lang="en-US" sz="1100" b="1" dirty="0"/>
              <a:t>New </a:t>
            </a:r>
            <a:r>
              <a:rPr lang="en-US" sz="1100" b="1" dirty="0" err="1" smtClean="0"/>
              <a:t>York:</a:t>
            </a:r>
            <a:r>
              <a:rPr lang="en-US" sz="1100" b="1" dirty="0" err="1" smtClean="0">
                <a:hlinkClick r:id="rId3"/>
              </a:rPr>
              <a:t>https</a:t>
            </a:r>
            <a:r>
              <a:rPr lang="en-US" sz="1100" b="1" dirty="0" smtClean="0">
                <a:hlinkClick r:id="rId3"/>
              </a:rPr>
              <a:t>://www.maybelline.co.in/</a:t>
            </a:r>
            <a:endParaRPr lang="en-US" sz="1100" b="1" dirty="0"/>
          </a:p>
          <a:p>
            <a:r>
              <a:rPr lang="en-US" sz="1100" dirty="0"/>
              <a:t>USP: Maybelline New York positions itself as a trendy, affordable, and innovative cosmetics brand. Its USP lies in offering a wide range of makeup products that cater to diverse skin tones and makeup preferences. The brand often focuses on the latest fashion trends and appeals to a younger audience seeking contemporary and accessible beauty products</a:t>
            </a:r>
            <a:r>
              <a:rPr lang="en-US" sz="1100" dirty="0" smtClean="0"/>
              <a:t>.</a:t>
            </a:r>
          </a:p>
          <a:p>
            <a:r>
              <a:rPr lang="en-US" b="1" dirty="0" smtClean="0"/>
              <a:t>Competitor 2 :</a:t>
            </a:r>
          </a:p>
          <a:p>
            <a:endParaRPr lang="en-US" b="1" dirty="0" smtClean="0"/>
          </a:p>
          <a:p>
            <a:r>
              <a:rPr lang="en-US" sz="1100" b="1" dirty="0" err="1" smtClean="0"/>
              <a:t>L'Oréal</a:t>
            </a:r>
            <a:r>
              <a:rPr lang="en-US" sz="1100" b="1" dirty="0" smtClean="0"/>
              <a:t> Paris: </a:t>
            </a:r>
            <a:r>
              <a:rPr lang="en-US" sz="1100" b="1" dirty="0" smtClean="0">
                <a:hlinkClick r:id="rId4"/>
              </a:rPr>
              <a:t>https://www.lorealparis.co.in/</a:t>
            </a:r>
            <a:endParaRPr lang="en-US" sz="1100" b="1" dirty="0" smtClean="0"/>
          </a:p>
          <a:p>
            <a:r>
              <a:rPr lang="en-US" sz="1100" dirty="0" smtClean="0"/>
              <a:t>USP</a:t>
            </a:r>
            <a:r>
              <a:rPr lang="en-US" sz="1100" dirty="0"/>
              <a:t>: </a:t>
            </a:r>
            <a:r>
              <a:rPr lang="en-US" sz="1100" dirty="0" err="1"/>
              <a:t>L'Oréal</a:t>
            </a:r>
            <a:r>
              <a:rPr lang="en-US" sz="1100" dirty="0"/>
              <a:t> Paris is known for its high-quality and luxurious beauty products that cater to a wide range of demographics. Their USP lies in combining science and beauty, with a focus on product efficacy and innovation. They often position themselves as a brand that empowers women and celebrates diversity, offering beauty solutions for various skin types and ages</a:t>
            </a:r>
            <a:r>
              <a:rPr lang="en-US" sz="1100" dirty="0" smtClean="0"/>
              <a:t>.</a:t>
            </a:r>
          </a:p>
          <a:p>
            <a:r>
              <a:rPr lang="en-US" b="1" dirty="0" smtClean="0"/>
              <a:t>Competitor 3 :</a:t>
            </a:r>
          </a:p>
          <a:p>
            <a:endParaRPr lang="en-US" b="1" dirty="0"/>
          </a:p>
          <a:p>
            <a:r>
              <a:rPr lang="en-US" sz="1100" b="1" dirty="0"/>
              <a:t>Revlon</a:t>
            </a:r>
            <a:r>
              <a:rPr lang="en-US" sz="1100" b="1" dirty="0" smtClean="0"/>
              <a:t>: </a:t>
            </a:r>
            <a:r>
              <a:rPr lang="en-US" sz="1100" b="1" dirty="0" smtClean="0">
                <a:hlinkClick r:id="rId5"/>
              </a:rPr>
              <a:t>https://revlon.co.in/</a:t>
            </a:r>
            <a:endParaRPr lang="en-US" sz="1100" b="1" dirty="0"/>
          </a:p>
          <a:p>
            <a:r>
              <a:rPr lang="en-US" sz="1100" dirty="0" smtClean="0"/>
              <a:t>USP</a:t>
            </a:r>
            <a:r>
              <a:rPr lang="en-US" sz="1100" dirty="0"/>
              <a:t>: Revlon positions itself as a notorious and immortal beauty care products brand, offering a blend of exemplary and contemporary excellence items. Their USP lies in giving superior grade, stylish cosmetics at reasonable costs. They center around inclusivity, giving a different scope of shades and items reasonable for different complexions and inclinations.</a:t>
            </a:r>
          </a:p>
          <a:p>
            <a:pPr lvl="0"/>
            <a:endParaRPr lang="en-GB" sz="11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554925" y="89691"/>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chemeClr val="tx1"/>
                </a:solidFill>
              </a:rPr>
              <a:t>Part 1: Brand study, Competitor Analysis &amp; </a:t>
            </a:r>
          </a:p>
          <a:p>
            <a:pPr marL="0" lvl="0" indent="0" algn="ctr" rtl="0">
              <a:lnSpc>
                <a:spcPct val="115000"/>
              </a:lnSpc>
              <a:spcBef>
                <a:spcPts val="0"/>
              </a:spcBef>
              <a:spcAft>
                <a:spcPts val="0"/>
              </a:spcAft>
              <a:buNone/>
            </a:pPr>
            <a:r>
              <a:rPr lang="en-GB" sz="1900" b="1" dirty="0">
                <a:solidFill>
                  <a:schemeClr val="tx1"/>
                </a:solidFill>
              </a:rPr>
              <a:t>Buyer’s/Audience’s Persona</a:t>
            </a:r>
            <a:endParaRPr sz="1900" dirty="0">
              <a:solidFill>
                <a:schemeClr val="tx1"/>
              </a:solidFill>
            </a:endParaRPr>
          </a:p>
        </p:txBody>
      </p:sp>
      <p:sp>
        <p:nvSpPr>
          <p:cNvPr id="86" name="Google Shape;86;p18"/>
          <p:cNvSpPr txBox="1"/>
          <p:nvPr/>
        </p:nvSpPr>
        <p:spPr>
          <a:xfrm>
            <a:off x="554925" y="946818"/>
            <a:ext cx="7838207" cy="4093398"/>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Wingdings" panose="05000000000000000000" pitchFamily="2" charset="2"/>
              <a:buChar char="Ø"/>
            </a:pPr>
            <a:r>
              <a:rPr lang="en-GB" sz="1600" b="1" dirty="0"/>
              <a:t>Buyer's/Audience's Persona</a:t>
            </a:r>
            <a:r>
              <a:rPr lang="en-GB" b="1" dirty="0"/>
              <a:t>:</a:t>
            </a:r>
            <a:r>
              <a:rPr lang="en-GB" dirty="0"/>
              <a:t> Clearly define the target audience for the chosen brand. Consider demographics, psychographics, behaviours, and interests</a:t>
            </a:r>
            <a:r>
              <a:rPr lang="en-GB" dirty="0" smtClean="0"/>
              <a:t>.</a:t>
            </a:r>
          </a:p>
          <a:p>
            <a:pPr marL="425450" lvl="0" indent="-285750" algn="l" rtl="0">
              <a:spcBef>
                <a:spcPts val="0"/>
              </a:spcBef>
              <a:spcAft>
                <a:spcPts val="0"/>
              </a:spcAft>
              <a:buSzPts val="1400"/>
              <a:buFont typeface="Wingdings" panose="05000000000000000000" pitchFamily="2" charset="2"/>
              <a:buChar char="Ø"/>
            </a:pPr>
            <a:endParaRPr lang="en-GB" dirty="0"/>
          </a:p>
          <a:p>
            <a:r>
              <a:rPr lang="en-US" b="1" dirty="0"/>
              <a:t>Demographics</a:t>
            </a:r>
            <a:r>
              <a:rPr lang="en-US" dirty="0"/>
              <a:t>:</a:t>
            </a:r>
          </a:p>
          <a:p>
            <a:pPr lvl="1"/>
            <a:r>
              <a:rPr lang="en-US" dirty="0"/>
              <a:t>Gender: Primarily female. While some products may appeal to a broader audience, </a:t>
            </a:r>
            <a:r>
              <a:rPr lang="en-US" dirty="0" err="1"/>
              <a:t>Lakmé</a:t>
            </a:r>
            <a:r>
              <a:rPr lang="en-US" dirty="0"/>
              <a:t> predominantly targets women.</a:t>
            </a:r>
          </a:p>
          <a:p>
            <a:pPr lvl="1"/>
            <a:r>
              <a:rPr lang="en-US" dirty="0"/>
              <a:t>Age: </a:t>
            </a:r>
            <a:r>
              <a:rPr lang="en-US" dirty="0" err="1"/>
              <a:t>Lakmé</a:t>
            </a:r>
            <a:r>
              <a:rPr lang="en-US" dirty="0"/>
              <a:t> caters to a wide age range, but its core audience is likely to be young adults and working professionals in their 20s to early 40s.</a:t>
            </a:r>
          </a:p>
          <a:p>
            <a:pPr lvl="1"/>
            <a:r>
              <a:rPr lang="en-US" dirty="0"/>
              <a:t>Geographic Location: As a popular Indian brand, </a:t>
            </a:r>
            <a:r>
              <a:rPr lang="en-US" dirty="0" err="1"/>
              <a:t>Lakmé's</a:t>
            </a:r>
            <a:r>
              <a:rPr lang="en-US" dirty="0"/>
              <a:t> primary market is India. However, it may have an international presence in regions with a significant Indian diaspora.</a:t>
            </a:r>
          </a:p>
          <a:p>
            <a:r>
              <a:rPr lang="en-US" b="1" dirty="0"/>
              <a:t>Psychographics</a:t>
            </a:r>
            <a:r>
              <a:rPr lang="en-US" dirty="0"/>
              <a:t>:</a:t>
            </a:r>
          </a:p>
          <a:p>
            <a:pPr lvl="1"/>
            <a:r>
              <a:rPr lang="en-US" dirty="0"/>
              <a:t>Aspirational: </a:t>
            </a:r>
            <a:r>
              <a:rPr lang="en-US" dirty="0" err="1"/>
              <a:t>Lakmé's</a:t>
            </a:r>
            <a:r>
              <a:rPr lang="en-US" dirty="0"/>
              <a:t> target audience is likely to be aspirational, seeking to enhance their beauty and style.</a:t>
            </a:r>
          </a:p>
          <a:p>
            <a:pPr lvl="1"/>
            <a:r>
              <a:rPr lang="en-US" dirty="0"/>
              <a:t>Fashion-conscious: The audience is interested in keeping up with the latest fashion trends and looks.</a:t>
            </a:r>
          </a:p>
          <a:p>
            <a:pPr lvl="1"/>
            <a:r>
              <a:rPr lang="en-US" dirty="0"/>
              <a:t>Confident and Independent: </a:t>
            </a:r>
            <a:r>
              <a:rPr lang="en-US" dirty="0" err="1"/>
              <a:t>Lakmé's</a:t>
            </a:r>
            <a:r>
              <a:rPr lang="en-US" dirty="0"/>
              <a:t> consumers may exhibit traits of confidence and independence, valuing products that help them express their individuality.</a:t>
            </a:r>
          </a:p>
          <a:p>
            <a:pPr marL="425450" lvl="0" indent="-285750" algn="l" rtl="0">
              <a:spcBef>
                <a:spcPts val="0"/>
              </a:spcBef>
              <a:spcAft>
                <a:spcPts val="0"/>
              </a:spcAft>
              <a:buSzPts val="1400"/>
              <a:buFont typeface="Wingdings" panose="05000000000000000000" pitchFamily="2" charset="2"/>
              <a:buChar char="Ø"/>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352" y="431515"/>
            <a:ext cx="7253555" cy="4174490"/>
          </a:xfrm>
          <a:prstGeom prst="rect">
            <a:avLst/>
          </a:prstGeom>
        </p:spPr>
        <p:txBody>
          <a:bodyPr wrap="square">
            <a:spAutoFit/>
          </a:bodyPr>
          <a:lstStyle/>
          <a:p>
            <a:pPr lvl="0" algn="ctr">
              <a:lnSpc>
                <a:spcPct val="115000"/>
              </a:lnSpc>
            </a:pPr>
            <a:r>
              <a:rPr lang="en-US" sz="1800" b="1" dirty="0" smtClean="0">
                <a:solidFill>
                  <a:srgbClr val="374151"/>
                </a:solidFill>
                <a:latin typeface="Söhne"/>
              </a:rPr>
              <a:t> </a:t>
            </a:r>
            <a:r>
              <a:rPr lang="en-US" sz="1800" b="1" dirty="0">
                <a:solidFill>
                  <a:schemeClr val="tx1"/>
                </a:solidFill>
              </a:rPr>
              <a:t>Part 1: Brand study, Competitor Analysis &amp; </a:t>
            </a:r>
          </a:p>
          <a:p>
            <a:pPr lvl="0" algn="ctr">
              <a:lnSpc>
                <a:spcPct val="115000"/>
              </a:lnSpc>
            </a:pPr>
            <a:r>
              <a:rPr lang="en-US" sz="1800" b="1" dirty="0">
                <a:solidFill>
                  <a:schemeClr val="tx1"/>
                </a:solidFill>
              </a:rPr>
              <a:t>Buyer’s/Audience’s Persona</a:t>
            </a:r>
            <a:endParaRPr lang="en-US" sz="1800" dirty="0">
              <a:solidFill>
                <a:schemeClr val="tx1"/>
              </a:solidFill>
            </a:endParaRPr>
          </a:p>
          <a:p>
            <a:endParaRPr lang="en-US" b="1" dirty="0" smtClean="0">
              <a:solidFill>
                <a:srgbClr val="374151"/>
              </a:solidFill>
              <a:latin typeface="Söhne"/>
            </a:endParaRPr>
          </a:p>
          <a:p>
            <a:endParaRPr lang="en-US" b="1" dirty="0">
              <a:solidFill>
                <a:srgbClr val="374151"/>
              </a:solidFill>
              <a:latin typeface="Söhne"/>
            </a:endParaRPr>
          </a:p>
          <a:p>
            <a:r>
              <a:rPr lang="en-US" b="1" dirty="0" smtClean="0">
                <a:solidFill>
                  <a:schemeClr val="tx1"/>
                </a:solidFill>
                <a:latin typeface="+mn-lt"/>
                <a:cs typeface="+mn-lt"/>
              </a:rPr>
              <a:t>Behaviors</a:t>
            </a:r>
            <a:r>
              <a:rPr lang="en-US" dirty="0">
                <a:solidFill>
                  <a:schemeClr val="tx1"/>
                </a:solidFill>
                <a:latin typeface="+mn-lt"/>
                <a:cs typeface="+mn-lt"/>
              </a:rPr>
              <a:t>:</a:t>
            </a:r>
          </a:p>
          <a:p>
            <a:pPr marL="457200" lvl="1"/>
            <a:r>
              <a:rPr lang="en-US" dirty="0">
                <a:solidFill>
                  <a:schemeClr val="tx1"/>
                </a:solidFill>
                <a:latin typeface="+mn-lt"/>
                <a:cs typeface="+mn-lt"/>
              </a:rPr>
              <a:t>Beauty Enthusiasts: The target audience is interested in makeup and beauty products, enjoying experimenting with different looks.</a:t>
            </a:r>
          </a:p>
          <a:p>
            <a:pPr marL="457200" lvl="1"/>
            <a:r>
              <a:rPr lang="en-US" dirty="0" smtClean="0">
                <a:solidFill>
                  <a:schemeClr val="tx1"/>
                </a:solidFill>
                <a:latin typeface="+mn-lt"/>
                <a:cs typeface="+mn-lt"/>
              </a:rPr>
              <a:t>Tech-savvy</a:t>
            </a:r>
            <a:r>
              <a:rPr lang="en-US" dirty="0">
                <a:solidFill>
                  <a:schemeClr val="tx1"/>
                </a:solidFill>
                <a:latin typeface="+mn-lt"/>
                <a:cs typeface="+mn-lt"/>
              </a:rPr>
              <a:t>: The audience is likely to be active on social media and digital platforms, seeking beauty trends and makeup tutorials online.</a:t>
            </a:r>
          </a:p>
          <a:p>
            <a:pPr marL="457200" lvl="1"/>
            <a:r>
              <a:rPr lang="en-US" dirty="0">
                <a:solidFill>
                  <a:schemeClr val="tx1"/>
                </a:solidFill>
                <a:latin typeface="+mn-lt"/>
                <a:cs typeface="+mn-lt"/>
              </a:rPr>
              <a:t>Brand Loyalty: </a:t>
            </a:r>
            <a:r>
              <a:rPr lang="en-US" dirty="0" err="1">
                <a:solidFill>
                  <a:schemeClr val="tx1"/>
                </a:solidFill>
                <a:latin typeface="+mn-lt"/>
                <a:cs typeface="+mn-lt"/>
              </a:rPr>
              <a:t>Lakmé</a:t>
            </a:r>
            <a:r>
              <a:rPr lang="en-US" dirty="0">
                <a:solidFill>
                  <a:schemeClr val="tx1"/>
                </a:solidFill>
                <a:latin typeface="+mn-lt"/>
                <a:cs typeface="+mn-lt"/>
              </a:rPr>
              <a:t> has a loyal customer base, and its audience may exhibit brand loyalty due to the consistent quality and reputation of the </a:t>
            </a:r>
            <a:r>
              <a:rPr lang="en-US" dirty="0" smtClean="0">
                <a:solidFill>
                  <a:schemeClr val="tx1"/>
                </a:solidFill>
                <a:latin typeface="+mn-lt"/>
                <a:cs typeface="+mn-lt"/>
              </a:rPr>
              <a:t>brand.</a:t>
            </a:r>
          </a:p>
          <a:p>
            <a:r>
              <a:rPr lang="en-US" b="1" dirty="0" smtClean="0">
                <a:solidFill>
                  <a:schemeClr val="tx1"/>
                </a:solidFill>
                <a:latin typeface="+mn-lt"/>
                <a:cs typeface="+mn-lt"/>
              </a:rPr>
              <a:t>Interests</a:t>
            </a:r>
            <a:r>
              <a:rPr lang="en-US" dirty="0" smtClean="0">
                <a:solidFill>
                  <a:schemeClr val="tx1"/>
                </a:solidFill>
                <a:latin typeface="+mn-lt"/>
                <a:cs typeface="+mn-lt"/>
              </a:rPr>
              <a:t>:</a:t>
            </a:r>
          </a:p>
          <a:p>
            <a:pPr marL="457200" lvl="1"/>
            <a:r>
              <a:rPr lang="en-US" dirty="0" smtClean="0">
                <a:solidFill>
                  <a:schemeClr val="tx1"/>
                </a:solidFill>
                <a:latin typeface="+mn-lt"/>
                <a:cs typeface="+mn-lt"/>
              </a:rPr>
              <a:t>Makeup </a:t>
            </a:r>
            <a:r>
              <a:rPr lang="en-US" dirty="0">
                <a:solidFill>
                  <a:schemeClr val="tx1"/>
                </a:solidFill>
                <a:latin typeface="+mn-lt"/>
                <a:cs typeface="+mn-lt"/>
              </a:rPr>
              <a:t>and Beauty: The primary interest of </a:t>
            </a:r>
            <a:r>
              <a:rPr lang="en-US" dirty="0" err="1">
                <a:solidFill>
                  <a:schemeClr val="tx1"/>
                </a:solidFill>
                <a:latin typeface="+mn-lt"/>
                <a:cs typeface="+mn-lt"/>
              </a:rPr>
              <a:t>Lakmé's</a:t>
            </a:r>
            <a:r>
              <a:rPr lang="en-US" dirty="0">
                <a:solidFill>
                  <a:schemeClr val="tx1"/>
                </a:solidFill>
                <a:latin typeface="+mn-lt"/>
                <a:cs typeface="+mn-lt"/>
              </a:rPr>
              <a:t> audience is makeup, beauty products, and skincare.</a:t>
            </a:r>
          </a:p>
          <a:p>
            <a:pPr marL="457200" lvl="1"/>
            <a:r>
              <a:rPr lang="en-US" dirty="0">
                <a:solidFill>
                  <a:schemeClr val="tx1"/>
                </a:solidFill>
                <a:latin typeface="+mn-lt"/>
                <a:cs typeface="+mn-lt"/>
              </a:rPr>
              <a:t>Fashion and Style: The target audience is likely to have an interest in fashion and personal style, seeking products that complement their overall look.</a:t>
            </a:r>
          </a:p>
          <a:p>
            <a:pPr marL="457200" lvl="1"/>
            <a:r>
              <a:rPr lang="en-US" dirty="0">
                <a:solidFill>
                  <a:schemeClr val="tx1"/>
                </a:solidFill>
                <a:latin typeface="+mn-lt"/>
                <a:cs typeface="+mn-lt"/>
              </a:rPr>
              <a:t>Celebrities and Influencers: </a:t>
            </a:r>
            <a:r>
              <a:rPr lang="en-US" dirty="0" err="1">
                <a:solidFill>
                  <a:schemeClr val="tx1"/>
                </a:solidFill>
                <a:latin typeface="+mn-lt"/>
                <a:cs typeface="+mn-lt"/>
              </a:rPr>
              <a:t>Lakmé's</a:t>
            </a:r>
            <a:r>
              <a:rPr lang="en-US" dirty="0">
                <a:solidFill>
                  <a:schemeClr val="tx1"/>
                </a:solidFill>
                <a:latin typeface="+mn-lt"/>
                <a:cs typeface="+mn-lt"/>
              </a:rPr>
              <a:t> audience may be influenced by celebrities and beauty influencers who endorse the brand's products.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4372" y="3291699"/>
            <a:ext cx="5256648" cy="738664"/>
          </a:xfrm>
          <a:prstGeom prst="rect">
            <a:avLst/>
          </a:prstGeom>
          <a:noFill/>
        </p:spPr>
        <p:txBody>
          <a:bodyPr wrap="square">
            <a:spAutoFit/>
          </a:bodyPr>
          <a:lstStyle/>
          <a:p>
            <a:endParaRPr lang="en-US" dirty="0"/>
          </a:p>
          <a:p>
            <a:endParaRPr lang="en-US" dirty="0"/>
          </a:p>
          <a:p>
            <a:endParaRPr lang="en-US" dirty="0"/>
          </a:p>
        </p:txBody>
      </p:sp>
      <p:sp>
        <p:nvSpPr>
          <p:cNvPr id="9" name="TextBox 8"/>
          <p:cNvSpPr txBox="1"/>
          <p:nvPr/>
        </p:nvSpPr>
        <p:spPr>
          <a:xfrm>
            <a:off x="0" y="708917"/>
            <a:ext cx="7263829" cy="3785652"/>
          </a:xfrm>
          <a:prstGeom prst="rect">
            <a:avLst/>
          </a:prstGeom>
          <a:noFill/>
        </p:spPr>
        <p:txBody>
          <a:bodyPr wrap="square">
            <a:spAutoFit/>
          </a:bodyPr>
          <a:lstStyle/>
          <a:p>
            <a:pPr marL="457200" lvl="0" indent="-317500" algn="l" rtl="0">
              <a:spcBef>
                <a:spcPts val="0"/>
              </a:spcBef>
              <a:spcAft>
                <a:spcPts val="0"/>
              </a:spcAft>
              <a:buSzPts val="1400"/>
              <a:buChar char="●"/>
            </a:pPr>
            <a:r>
              <a:rPr lang="en-US" sz="1600" b="1" dirty="0"/>
              <a:t>SEO Audit</a:t>
            </a:r>
            <a:r>
              <a:rPr lang="en-US" b="1" dirty="0"/>
              <a:t>:</a:t>
            </a:r>
            <a:r>
              <a:rPr lang="en-US" dirty="0"/>
              <a:t> Do an SEO audit of the brands </a:t>
            </a:r>
            <a:r>
              <a:rPr lang="en-US" dirty="0" smtClean="0"/>
              <a:t>website</a:t>
            </a:r>
          </a:p>
          <a:p>
            <a:pPr marL="457200" lvl="0" indent="-317500" algn="l" rtl="0">
              <a:spcBef>
                <a:spcPts val="0"/>
              </a:spcBef>
              <a:spcAft>
                <a:spcPts val="0"/>
              </a:spcAft>
              <a:buSzPts val="1400"/>
              <a:buChar char="●"/>
            </a:pPr>
            <a:endParaRPr lang="en-US" dirty="0"/>
          </a:p>
          <a:p>
            <a:pPr marL="457200" indent="-317500">
              <a:buSzPts val="1400"/>
              <a:buFont typeface="Arial" panose="020B0604020202020204"/>
              <a:buChar char="●"/>
            </a:pPr>
            <a:r>
              <a:rPr lang="en-IN" altLang="en-US" dirty="0"/>
              <a:t> An SEO audit is a comprehensive evaluation of a website's search engine optimization (SEO) performance and overall health. The main purpose of an SEO audit is to identify areas of improvement and uncover issues that may be hindering the website's ability to rank well in search engine results. The SEO audit for </a:t>
            </a:r>
            <a:r>
              <a:rPr lang="en-IN" altLang="en-US" dirty="0" err="1"/>
              <a:t>lakme</a:t>
            </a:r>
            <a:r>
              <a:rPr lang="en-IN" altLang="en-US" dirty="0"/>
              <a:t> is as follows</a:t>
            </a:r>
            <a:r>
              <a:rPr lang="en-IN" altLang="en-US" dirty="0" smtClean="0"/>
              <a:t>:</a:t>
            </a:r>
          </a:p>
          <a:p>
            <a:pPr marL="457200" indent="-317500">
              <a:buSzPts val="1400"/>
              <a:buFont typeface="Arial" panose="020B0604020202020204"/>
              <a:buChar char="●"/>
            </a:pPr>
            <a:endParaRPr lang="en-US" altLang="en-US" dirty="0"/>
          </a:p>
          <a:p>
            <a:pPr marL="139700">
              <a:buSzPts val="1400"/>
            </a:pPr>
            <a:r>
              <a:rPr lang="en-US" dirty="0"/>
              <a:t> </a:t>
            </a:r>
            <a:r>
              <a:rPr lang="en-US" dirty="0" smtClean="0"/>
              <a:t>      </a:t>
            </a:r>
            <a:r>
              <a:rPr lang="en-US" b="1" dirty="0" smtClean="0"/>
              <a:t>Technical </a:t>
            </a:r>
            <a:r>
              <a:rPr lang="en-US" b="1" dirty="0"/>
              <a:t>SEO: </a:t>
            </a:r>
            <a:r>
              <a:rPr lang="en-US" dirty="0"/>
              <a:t>Check for any crawl errors using tools like Google Search Console. Ensure the website is mobile-friendly and responsive. Verify the site's loading speed and optimize if necessary. Make sure all important pages are indexed by search engines</a:t>
            </a:r>
            <a:r>
              <a:rPr lang="en-US" dirty="0" smtClean="0"/>
              <a:t>.</a:t>
            </a:r>
          </a:p>
          <a:p>
            <a:endParaRPr lang="en-US" b="1" dirty="0"/>
          </a:p>
          <a:p>
            <a:endParaRPr lang="en-US" b="1" dirty="0"/>
          </a:p>
          <a:p>
            <a:pPr marL="139700">
              <a:buSzPts val="1400"/>
            </a:pPr>
            <a:endParaRPr lang="en-US" dirty="0"/>
          </a:p>
          <a:p>
            <a:pPr marL="139700">
              <a:buSzPts val="1400"/>
            </a:pPr>
            <a:endParaRPr lang="en-IN" altLang="en-US" dirty="0"/>
          </a:p>
          <a:p>
            <a:pPr marL="457200" lvl="0" indent="-317500" algn="l" rtl="0">
              <a:spcBef>
                <a:spcPts val="0"/>
              </a:spcBef>
              <a:spcAft>
                <a:spcPts val="0"/>
              </a:spcAft>
              <a:buSzPts val="1400"/>
              <a:buChar char="●"/>
            </a:pPr>
            <a:endParaRPr lang="en-US" dirty="0"/>
          </a:p>
        </p:txBody>
      </p:sp>
      <p:sp>
        <p:nvSpPr>
          <p:cNvPr id="13" name="TextBox 12"/>
          <p:cNvSpPr txBox="1"/>
          <p:nvPr/>
        </p:nvSpPr>
        <p:spPr>
          <a:xfrm>
            <a:off x="1030471" y="199634"/>
            <a:ext cx="7083057" cy="416204"/>
          </a:xfrm>
          <a:prstGeom prst="rect">
            <a:avLst/>
          </a:prstGeom>
          <a:noFill/>
        </p:spPr>
        <p:txBody>
          <a:bodyPr wrap="square">
            <a:spAutoFit/>
          </a:bodyPr>
          <a:lstStyle/>
          <a:p>
            <a:pPr marL="0" lvl="0" indent="0" algn="ctr" rtl="0">
              <a:lnSpc>
                <a:spcPct val="115000"/>
              </a:lnSpc>
              <a:spcBef>
                <a:spcPts val="0"/>
              </a:spcBef>
              <a:spcAft>
                <a:spcPts val="0"/>
              </a:spcAft>
              <a:buNone/>
            </a:pPr>
            <a:r>
              <a:rPr lang="en-US" sz="2000" b="1" dirty="0">
                <a:solidFill>
                  <a:schemeClr val="tx1"/>
                </a:solidFill>
              </a:rPr>
              <a:t>Part 2: SEO &amp; Keyword Research</a:t>
            </a:r>
            <a:endParaRPr lang="en-US" sz="2000" dirty="0">
              <a:solidFill>
                <a:schemeClr val="tx1"/>
              </a:solidFill>
            </a:endParaRPr>
          </a:p>
        </p:txBody>
      </p:sp>
      <p:pic>
        <p:nvPicPr>
          <p:cNvPr id="8" name="Picture 7"/>
          <p:cNvPicPr>
            <a:picLocks noChangeAspect="1"/>
          </p:cNvPicPr>
          <p:nvPr/>
        </p:nvPicPr>
        <p:blipFill rotWithShape="1">
          <a:blip r:embed="rId2"/>
          <a:srcRect l="4588" t="11683" r="6289" b="45721"/>
          <a:stretch>
            <a:fillRect/>
          </a:stretch>
        </p:blipFill>
        <p:spPr>
          <a:xfrm>
            <a:off x="4156694" y="3373892"/>
            <a:ext cx="3611507" cy="16090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0" y="554804"/>
            <a:ext cx="8736891" cy="414483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2633</Words>
  <Application>Microsoft Office PowerPoint</Application>
  <PresentationFormat>On-screen Show (16:9)</PresentationFormat>
  <Paragraphs>271</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Söhne</vt:lpstr>
      <vt:lpstr>times</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Part 2: SEO &amp; Keyword Research</vt:lpstr>
      <vt:lpstr>PowerPoint Presentation</vt:lpstr>
      <vt:lpstr>PowerPoint Presentation</vt:lpstr>
      <vt:lpstr>PowerPoint Presentation</vt:lpstr>
      <vt:lpstr>                 Part 3: Content Ideas and Marketing Strategies </vt:lpstr>
      <vt:lpstr>                Part 3: Content Ideas and Marketing Strategies</vt:lpstr>
      <vt:lpstr>PowerPoint Presentation</vt:lpstr>
      <vt:lpstr>Part 4: Content Creation and Curation (Post creations, Designs/Video Editing,               Ad Campaigns over Social Media and Email Ideation and Creation)</vt:lpstr>
      <vt:lpstr>Part 4: Content Creation and Curation (Post creations, Designs/Video Editing,               Ad Campaigns over Social Media and Email Ideation and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LENOVO</cp:lastModifiedBy>
  <cp:revision>26</cp:revision>
  <dcterms:created xsi:type="dcterms:W3CDTF">2023-07-27T05:08:00Z</dcterms:created>
  <dcterms:modified xsi:type="dcterms:W3CDTF">2023-07-28T11:55:18Z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80E998AA406F42AD9F98646CB05C2D05_12</vt:lpwstr>
  </property>
  <property fmtid="{D5CDD505-2E9C-101B-9397-08002B2CF9AE}" pid="3" name="KSOProductBuildVer">
    <vt:lpwstr>1033-12.2.0.13085</vt:lpwstr>
  </property>
</Properties>
</file>