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ags/tag8.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Default Extension="png" ContentType="image/png"/>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362" r:id="rId2"/>
    <p:sldId id="363"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autoAdjust="0"/>
    <p:restoredTop sz="96327" autoAdjust="0"/>
  </p:normalViewPr>
  <p:slideViewPr>
    <p:cSldViewPr snapToGrid="0">
      <p:cViewPr varScale="1">
        <p:scale>
          <a:sx n="90" d="100"/>
          <a:sy n="90" d="100"/>
        </p:scale>
        <p:origin x="-288" y="-6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40551100" cy="405511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pPr/>
              <a:t>06-Aug-23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pPr/>
              <a:t>‹#›</a:t>
            </a:fld>
            <a:endParaRPr lang="en-US" sz="800" dirty="0"/>
          </a:p>
        </p:txBody>
      </p:sp>
    </p:spTree>
    <p:extLst>
      <p:ext uri="{BB962C8B-B14F-4D97-AF65-F5344CB8AC3E}">
        <p14:creationId xmlns:p14="http://schemas.microsoft.com/office/powerpoint/2010/main" xmlns=""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pPr/>
              <a:t>06-Aug-23</a:t>
            </a:fld>
            <a:endParaRPr lang="en-US"/>
          </a:p>
        </p:txBody>
      </p:sp>
    </p:spTree>
    <p:extLst>
      <p:ext uri="{BB962C8B-B14F-4D97-AF65-F5344CB8AC3E}">
        <p14:creationId xmlns:p14="http://schemas.microsoft.com/office/powerpoint/2010/main" xmlns=""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xmlns="">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xmlns=""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1.xml"/><Relationship Id="rId7" Type="http://schemas.openxmlformats.org/officeDocument/2006/relationships/image" Target="../media/image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7.vml"/><Relationship Id="rId5" Type="http://schemas.openxmlformats.org/officeDocument/2006/relationships/image" Target="../media/image5.png"/><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image" Target="../media/image4.jpeg"/><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13.vml"/><Relationship Id="rId5" Type="http://schemas.openxmlformats.org/officeDocument/2006/relationships/image" Target="../media/image3.png"/><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5.vml"/></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6.v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vmlDrawing" Target="../drawings/vmlDrawing17.vml"/><Relationship Id="rId5" Type="http://schemas.openxmlformats.org/officeDocument/2006/relationships/image" Target="../media/image3.png"/><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extLst>
              <p:ext uri="{D42A27DB-BD31-4B8C-83A1-F6EECF244321}">
                <p14:modId xmlns:p14="http://schemas.microsoft.com/office/powerpoint/2010/main" xmlns="" val="398561226"/>
              </p:ext>
            </p:extLst>
          </p:nvPr>
        </p:nvGraphicFramePr>
        <p:xfrm>
          <a:off x="1588" y="1588"/>
          <a:ext cx="1588" cy="1588"/>
        </p:xfrm>
        <a:graphic>
          <a:graphicData uri="http://schemas.openxmlformats.org/presentationml/2006/ole">
            <p:oleObj spid="_x0000_s92216" name="think-cell Slide" r:id="rId6" imgW="360" imgH="360" progId="">
              <p:embed/>
            </p:oleObj>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xmlns=""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xmlns=""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15151835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92352417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6328090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725773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6791741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325268785"/>
              </p:ext>
            </p:extLst>
          </p:nvPr>
        </p:nvGraphicFramePr>
        <p:xfrm>
          <a:off x="1588" y="1588"/>
          <a:ext cx="1587" cy="1587"/>
        </p:xfrm>
        <a:graphic>
          <a:graphicData uri="http://schemas.openxmlformats.org/presentationml/2006/ole">
            <p:oleObj spid="_x0000_s86178" name="think-cell Slide" r:id="rId4" imgW="360" imgH="360" progId="">
              <p:embed/>
            </p:oleObj>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920821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297419212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28717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24380786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02801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36986575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xmlns="" val="165731206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705580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3796626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842619711"/>
              </p:ext>
            </p:extLst>
          </p:nvPr>
        </p:nvGraphicFramePr>
        <p:xfrm>
          <a:off x="1588" y="1588"/>
          <a:ext cx="1587" cy="1587"/>
        </p:xfrm>
        <a:graphic>
          <a:graphicData uri="http://schemas.openxmlformats.org/presentationml/2006/ole">
            <p:oleObj spid="_x0000_s88225" name="think-cell Slide" r:id="rId3"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xmlns="" val="120217922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183007393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0142520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90231099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8249069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735369323"/>
              </p:ext>
            </p:extLst>
          </p:nvPr>
        </p:nvGraphicFramePr>
        <p:xfrm>
          <a:off x="1588" y="1588"/>
          <a:ext cx="1587" cy="1587"/>
        </p:xfrm>
        <a:graphic>
          <a:graphicData uri="http://schemas.openxmlformats.org/presentationml/2006/ole">
            <p:oleObj spid="_x0000_s90198" name="think-cell Slide" r:id="rId5" imgW="360" imgH="360" progId="">
              <p:embed/>
            </p:oleObj>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xmlns=""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366124750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6959937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6654899"/>
              </p:ext>
            </p:extLst>
          </p:nvPr>
        </p:nvGraphicFramePr>
        <p:xfrm>
          <a:off x="1588" y="1588"/>
          <a:ext cx="1588" cy="1588"/>
        </p:xfrm>
        <a:graphic>
          <a:graphicData uri="http://schemas.openxmlformats.org/presentationml/2006/ole">
            <p:oleObj spid="_x0000_s93240" name="think-cell Slide" r:id="rId6" imgW="360" imgH="360" progId="">
              <p:embed/>
            </p:oleObj>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xmlns=""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xmlns=""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7300034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22069856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40434002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9007530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xmlns=""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81990472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8052390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52236646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48294563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793922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06045207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9301659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05271040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29057896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4279571629"/>
              </p:ext>
            </p:extLst>
          </p:nvPr>
        </p:nvGraphicFramePr>
        <p:xfrm>
          <a:off x="1588" y="1588"/>
          <a:ext cx="1587" cy="1587"/>
        </p:xfrm>
        <a:graphic>
          <a:graphicData uri="http://schemas.openxmlformats.org/presentationml/2006/ole">
            <p:oleObj spid="_x0000_s87202" name="think-cell Slide" r:id="rId4" imgW="360" imgH="360" progId="">
              <p:embed/>
            </p:oleObj>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2321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9979161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76992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5893568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98095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19690273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683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9849398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58507585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71232340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93619210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4066580690"/>
              </p:ext>
            </p:extLst>
          </p:nvPr>
        </p:nvGraphicFramePr>
        <p:xfrm>
          <a:off x="1588" y="1588"/>
          <a:ext cx="1587" cy="1587"/>
        </p:xfrm>
        <a:graphic>
          <a:graphicData uri="http://schemas.openxmlformats.org/presentationml/2006/ole">
            <p:oleObj spid="_x0000_s89247" name="think-cell Slide" r:id="rId3"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xmlns="" val="37419413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54837553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39090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16408276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57118530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41322118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87538226"/>
              </p:ext>
            </p:extLst>
          </p:nvPr>
        </p:nvGraphicFramePr>
        <p:xfrm>
          <a:off x="1588" y="1588"/>
          <a:ext cx="1587" cy="1587"/>
        </p:xfrm>
        <a:graphic>
          <a:graphicData uri="http://schemas.openxmlformats.org/presentationml/2006/ole">
            <p:oleObj spid="_x0000_s91220" name="think-cell Slide" r:id="rId5" imgW="360" imgH="360" progId="">
              <p:embed/>
            </p:oleObj>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xmlns=""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235162189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81875407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nvGraphicFramePr>
        <p:xfrm>
          <a:off x="1588" y="1588"/>
          <a:ext cx="1587" cy="1587"/>
        </p:xfrm>
        <a:graphic>
          <a:graphicData uri="http://schemas.openxmlformats.org/presentationml/2006/ole">
            <p:oleObj spid="_x0000_s75957" name="think-cell Slide" r:id="rId4"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xmlns="" val="257031406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5058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1963492020"/>
              </p:ext>
            </p:extLst>
          </p:nvPr>
        </p:nvGraphicFramePr>
        <p:xfrm>
          <a:off x="1588" y="1588"/>
          <a:ext cx="1587" cy="1587"/>
        </p:xfrm>
        <a:graphic>
          <a:graphicData uri="http://schemas.openxmlformats.org/presentationml/2006/ole">
            <p:oleObj spid="_x0000_s76981" name="think-cell Slide" r:id="rId3"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xmlns="" val="3729285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nvGraphicFramePr>
        <p:xfrm>
          <a:off x="1588" y="1588"/>
          <a:ext cx="1587" cy="1587"/>
        </p:xfrm>
        <a:graphic>
          <a:graphicData uri="http://schemas.openxmlformats.org/presentationml/2006/ole">
            <p:oleObj spid="_x0000_s78005" name="think-cell Slide" r:id="rId3"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160771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79029" name="think-cell Slide" r:id="rId4" imgW="360" imgH="360" progId="">
              <p:embed/>
            </p:oleObj>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xmlns="" val="22701909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0053" name="think-cell Slide" r:id="rId4"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xmlns="" val="186557670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440061710"/>
              </p:ext>
            </p:extLst>
          </p:nvPr>
        </p:nvGraphicFramePr>
        <p:xfrm>
          <a:off x="1588" y="1588"/>
          <a:ext cx="1587" cy="1587"/>
        </p:xfrm>
        <a:graphic>
          <a:graphicData uri="http://schemas.openxmlformats.org/presentationml/2006/ole">
            <p:oleObj spid="_x0000_s81077" name="think-cell Slide" r:id="rId3"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xmlns="" val="320614077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2101" name="think-cell Slide" r:id="rId3"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43396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3125" name="think-cell Slide" r:id="rId4" imgW="360" imgH="360" progId="">
              <p:embed/>
            </p:oleObj>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xmlns="" val="17847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4149" name="think-cell Slide" r:id="rId3" imgW="360" imgH="360" progId="">
              <p:embed/>
            </p:oleObj>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36578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884277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59226384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6514967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194141760"/>
              </p:ext>
            </p:extLst>
          </p:nvPr>
        </p:nvGraphicFramePr>
        <p:xfrm>
          <a:off x="1588" y="1588"/>
          <a:ext cx="1587" cy="1587"/>
        </p:xfrm>
        <a:graphic>
          <a:graphicData uri="http://schemas.openxmlformats.org/presentationml/2006/ole">
            <p:oleObj spid="_x0000_s2600" name="think-cell Slide" r:id="rId70" imgW="360" imgH="360" progId="">
              <p:embed/>
            </p:oleObj>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xmlns=""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extLst>
              <p:ext uri="{D42A27DB-BD31-4B8C-83A1-F6EECF244321}">
                <p14:modId xmlns:p14="http://schemas.microsoft.com/office/powerpoint/2010/main" xmlns="" val="3452753013"/>
              </p:ext>
            </p:extLst>
          </p:nvPr>
        </p:nvGraphicFramePr>
        <p:xfrm>
          <a:off x="1588" y="1588"/>
          <a:ext cx="1227" cy="1588"/>
        </p:xfrm>
        <a:graphic>
          <a:graphicData uri="http://schemas.openxmlformats.org/presentationml/2006/ole">
            <p:oleObj spid="_x0000_s129026" name="think-cell Slide" r:id="rId4" imgW="7761960" imgH="10047960" progId="">
              <p:embed/>
            </p:oleObj>
          </a:graphicData>
        </a:graphic>
      </p:graphicFrame>
      <p:sp>
        <p:nvSpPr>
          <p:cNvPr id="3" name="Title 2"/>
          <p:cNvSpPr>
            <a:spLocks noGrp="1"/>
          </p:cNvSpPr>
          <p:nvPr>
            <p:ph type="title"/>
          </p:nvPr>
        </p:nvSpPr>
        <p:spPr/>
        <p:txBody>
          <a:bodyPr vert="horz"/>
          <a:lstStyle/>
          <a:p>
            <a:r>
              <a:rPr lang="en-US" dirty="0">
                <a:solidFill>
                  <a:srgbClr val="D4DF33"/>
                </a:solidFill>
              </a:rPr>
              <a:t>Executive </a:t>
            </a:r>
            <a:r>
              <a:rPr lang="en-US" dirty="0" smtClean="0">
                <a:solidFill>
                  <a:srgbClr val="D4DF33"/>
                </a:solidFill>
              </a:rPr>
              <a:t>summary</a:t>
            </a:r>
            <a:endParaRPr lang="en-US" dirty="0">
              <a:solidFill>
                <a:srgbClr val="D4DF33"/>
              </a:solidFill>
            </a:endParaRPr>
          </a:p>
        </p:txBody>
      </p:sp>
      <p:sp>
        <p:nvSpPr>
          <p:cNvPr id="4" name="Text Placeholder 3">
            <a:extLst>
              <a:ext uri="{FF2B5EF4-FFF2-40B4-BE49-F238E27FC236}">
                <a16:creationId xmlns:a16="http://schemas.microsoft.com/office/drawing/2014/main" xmlns="" id="{0E5F306D-D033-0749-8A8A-0FBDE0003FE9}"/>
              </a:ext>
            </a:extLst>
          </p:cNvPr>
          <p:cNvSpPr txBox="1">
            <a:spLocks/>
          </p:cNvSpPr>
          <p:nvPr/>
        </p:nvSpPr>
        <p:spPr>
          <a:xfrm>
            <a:off x="4326467" y="160867"/>
            <a:ext cx="7025475" cy="669713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spcAft>
                <a:spcPts val="0"/>
              </a:spcAft>
              <a:buClr>
                <a:srgbClr val="28BA73"/>
              </a:buClr>
              <a:buSzPts val="1600"/>
              <a:buNone/>
            </a:pPr>
            <a:r>
              <a:rPr lang="en-US" sz="1600" dirty="0" smtClean="0">
                <a:solidFill>
                  <a:schemeClr val="dk1"/>
                </a:solidFill>
                <a:ea typeface="Trebuchet MS"/>
                <a:cs typeface="Trebuchet MS"/>
                <a:sym typeface="Trebuchet MS"/>
              </a:rPr>
              <a:t>Situation:</a:t>
            </a:r>
            <a:endParaRPr lang="en-US" dirty="0" smtClean="0"/>
          </a:p>
          <a:p>
            <a:pPr marL="324000" lvl="1" indent="-216000">
              <a:lnSpc>
                <a:spcPct val="100000"/>
              </a:lnSpc>
              <a:spcBef>
                <a:spcPts val="300"/>
              </a:spcBef>
              <a:spcAft>
                <a:spcPts val="0"/>
              </a:spcAft>
              <a:buClr>
                <a:srgbClr val="28BA73"/>
              </a:buClr>
              <a:buSzPts val="1600"/>
              <a:buFont typeface="Trebuchet MS"/>
              <a:buChar char="•"/>
            </a:pPr>
            <a:r>
              <a:rPr lang="en-US" sz="1600" dirty="0" err="1" smtClean="0">
                <a:solidFill>
                  <a:schemeClr val="dk1"/>
                </a:solidFill>
                <a:ea typeface="Trebuchet MS"/>
                <a:cs typeface="Trebuchet MS"/>
                <a:sym typeface="Trebuchet MS"/>
              </a:rPr>
              <a:t>PowerCo</a:t>
            </a:r>
            <a:r>
              <a:rPr lang="en-US" sz="1600" dirty="0" smtClean="0">
                <a:solidFill>
                  <a:schemeClr val="dk1"/>
                </a:solidFill>
                <a:ea typeface="Trebuchet MS"/>
                <a:cs typeface="Trebuchet MS"/>
                <a:sym typeface="Trebuchet MS"/>
              </a:rPr>
              <a:t> has a problem with customer </a:t>
            </a:r>
            <a:r>
              <a:rPr lang="en-US" sz="1600" dirty="0" err="1" smtClean="0">
                <a:solidFill>
                  <a:schemeClr val="dk1"/>
                </a:solidFill>
                <a:ea typeface="Trebuchet MS"/>
                <a:cs typeface="Trebuchet MS"/>
                <a:sym typeface="Trebuchet MS"/>
              </a:rPr>
              <a:t>churn,they</a:t>
            </a:r>
            <a:r>
              <a:rPr lang="en-US" sz="1600" dirty="0" smtClean="0">
                <a:solidFill>
                  <a:schemeClr val="dk1"/>
                </a:solidFill>
                <a:ea typeface="Trebuchet MS"/>
                <a:cs typeface="Trebuchet MS"/>
                <a:sym typeface="Trebuchet MS"/>
              </a:rPr>
              <a:t> believe it is caused by customers price sensitivities.</a:t>
            </a:r>
          </a:p>
          <a:p>
            <a:pPr marL="324000" lvl="1" indent="-216000">
              <a:lnSpc>
                <a:spcPct val="100000"/>
              </a:lnSpc>
              <a:spcBef>
                <a:spcPts val="300"/>
              </a:spcBef>
              <a:spcAft>
                <a:spcPts val="0"/>
              </a:spcAft>
              <a:buClr>
                <a:srgbClr val="28BA73"/>
              </a:buClr>
              <a:buSzPts val="1600"/>
              <a:buFont typeface="Trebuchet MS"/>
              <a:buChar char="•"/>
            </a:pPr>
            <a:r>
              <a:rPr lang="en-US" sz="1600" dirty="0" smtClean="0">
                <a:solidFill>
                  <a:schemeClr val="dk1"/>
                </a:solidFill>
                <a:sym typeface="Trebuchet MS"/>
              </a:rPr>
              <a:t>One possible solution is to provide 20%to 25% off to customers who are most likely to start leaving.</a:t>
            </a:r>
          </a:p>
          <a:p>
            <a:pPr lvl="1">
              <a:buClr>
                <a:srgbClr val="28BA73"/>
              </a:buClr>
              <a:buSzPts val="1600"/>
              <a:buNone/>
            </a:pPr>
            <a:endParaRPr lang="en-US" sz="1600" dirty="0" smtClean="0">
              <a:solidFill>
                <a:schemeClr val="dk1"/>
              </a:solidFill>
              <a:sym typeface="Trebuchet MS"/>
            </a:endParaRPr>
          </a:p>
          <a:p>
            <a:pPr lvl="1">
              <a:buClr>
                <a:srgbClr val="28BA73"/>
              </a:buClr>
              <a:buSzPts val="1600"/>
              <a:buNone/>
            </a:pPr>
            <a:r>
              <a:rPr lang="en-US" sz="1600" dirty="0" smtClean="0">
                <a:solidFill>
                  <a:schemeClr val="dk1"/>
                </a:solidFill>
                <a:ea typeface="Trebuchet MS"/>
                <a:cs typeface="Trebuchet MS"/>
                <a:sym typeface="Trebuchet MS"/>
              </a:rPr>
              <a:t>The </a:t>
            </a:r>
            <a:r>
              <a:rPr lang="en-US" sz="1600" dirty="0" smtClean="0">
                <a:solidFill>
                  <a:schemeClr val="dk1"/>
                </a:solidFill>
                <a:ea typeface="Trebuchet MS"/>
                <a:cs typeface="Trebuchet MS"/>
                <a:sym typeface="Trebuchet MS"/>
              </a:rPr>
              <a:t>Most Important Metric:</a:t>
            </a:r>
          </a:p>
          <a:p>
            <a:pPr marL="324000" lvl="1" indent="-216000">
              <a:lnSpc>
                <a:spcPct val="100000"/>
              </a:lnSpc>
              <a:spcBef>
                <a:spcPts val="300"/>
              </a:spcBef>
              <a:spcAft>
                <a:spcPts val="0"/>
              </a:spcAft>
              <a:buClr>
                <a:srgbClr val="28BA73"/>
              </a:buClr>
              <a:buSzPts val="1600"/>
              <a:buFont typeface="Trebuchet MS"/>
              <a:buChar char="•"/>
            </a:pPr>
            <a:r>
              <a:rPr lang="en-US" sz="1600" dirty="0" smtClean="0">
                <a:solidFill>
                  <a:schemeClr val="dk1"/>
                </a:solidFill>
                <a:ea typeface="Trebuchet MS"/>
                <a:cs typeface="Trebuchet MS"/>
                <a:sym typeface="Trebuchet MS"/>
              </a:rPr>
              <a:t>Customer </a:t>
            </a:r>
            <a:r>
              <a:rPr lang="en-US" sz="1600" dirty="0" smtClean="0">
                <a:solidFill>
                  <a:schemeClr val="dk1"/>
                </a:solidFill>
                <a:ea typeface="Trebuchet MS"/>
                <a:cs typeface="Trebuchet MS"/>
                <a:sym typeface="Trebuchet MS"/>
              </a:rPr>
              <a:t>Lifetime Value (CLV)Understanding the CLV helps </a:t>
            </a:r>
          </a:p>
          <a:p>
            <a:pPr marL="324000" lvl="1" indent="-216000">
              <a:lnSpc>
                <a:spcPct val="100000"/>
              </a:lnSpc>
              <a:spcBef>
                <a:spcPts val="300"/>
              </a:spcBef>
              <a:spcAft>
                <a:spcPts val="0"/>
              </a:spcAft>
              <a:buClr>
                <a:srgbClr val="28BA73"/>
              </a:buClr>
              <a:buSzPts val="1600"/>
              <a:buNone/>
            </a:pPr>
            <a:r>
              <a:rPr lang="en-US" sz="1600" dirty="0" smtClean="0">
                <a:solidFill>
                  <a:schemeClr val="dk1"/>
                </a:solidFill>
                <a:ea typeface="Trebuchet MS"/>
                <a:cs typeface="Trebuchet MS"/>
                <a:sym typeface="Trebuchet MS"/>
              </a:rPr>
              <a:t>    prioritize </a:t>
            </a:r>
            <a:r>
              <a:rPr lang="en-US" sz="1600" dirty="0" smtClean="0">
                <a:solidFill>
                  <a:schemeClr val="dk1"/>
                </a:solidFill>
                <a:ea typeface="Trebuchet MS"/>
                <a:cs typeface="Trebuchet MS"/>
                <a:sym typeface="Trebuchet MS"/>
              </a:rPr>
              <a:t>high-value customers for targeted retention and loyalty.</a:t>
            </a:r>
            <a:endParaRPr lang="en-US" sz="1600" dirty="0" smtClean="0">
              <a:solidFill>
                <a:schemeClr val="dk1"/>
              </a:solidFill>
              <a:ea typeface="Trebuchet MS"/>
              <a:cs typeface="Trebuchet MS"/>
              <a:sym typeface="Trebuchet MS"/>
            </a:endParaRPr>
          </a:p>
          <a:p>
            <a:pPr marL="324000" lvl="1" indent="-216000">
              <a:lnSpc>
                <a:spcPct val="100000"/>
              </a:lnSpc>
              <a:spcBef>
                <a:spcPts val="300"/>
              </a:spcBef>
              <a:spcAft>
                <a:spcPts val="0"/>
              </a:spcAft>
              <a:buClr>
                <a:srgbClr val="28BA73"/>
              </a:buClr>
              <a:buSzPts val="1600"/>
              <a:buFont typeface="Trebuchet MS"/>
              <a:buChar char="•"/>
            </a:pPr>
            <a:r>
              <a:rPr lang="en-US" sz="1600" dirty="0" smtClean="0">
                <a:solidFill>
                  <a:schemeClr val="dk1"/>
                </a:solidFill>
                <a:ea typeface="Trebuchet MS"/>
                <a:cs typeface="Trebuchet MS"/>
                <a:sym typeface="Trebuchet MS"/>
              </a:rPr>
              <a:t>It </a:t>
            </a:r>
            <a:r>
              <a:rPr lang="en-US" sz="1600" dirty="0" smtClean="0">
                <a:solidFill>
                  <a:schemeClr val="dk1"/>
                </a:solidFill>
                <a:ea typeface="Trebuchet MS"/>
                <a:cs typeface="Trebuchet MS"/>
                <a:sym typeface="Trebuchet MS"/>
              </a:rPr>
              <a:t>enables the identification of potential </a:t>
            </a:r>
            <a:r>
              <a:rPr lang="en-US" sz="1600" dirty="0" err="1" smtClean="0">
                <a:solidFill>
                  <a:schemeClr val="dk1"/>
                </a:solidFill>
                <a:ea typeface="Trebuchet MS"/>
                <a:cs typeface="Trebuchet MS"/>
                <a:sym typeface="Trebuchet MS"/>
              </a:rPr>
              <a:t>upsell</a:t>
            </a:r>
            <a:r>
              <a:rPr lang="en-US" sz="1600" dirty="0" smtClean="0">
                <a:solidFill>
                  <a:schemeClr val="dk1"/>
                </a:solidFill>
                <a:ea typeface="Trebuchet MS"/>
                <a:cs typeface="Trebuchet MS"/>
                <a:sym typeface="Trebuchet MS"/>
              </a:rPr>
              <a:t> and cross-sell </a:t>
            </a:r>
            <a:r>
              <a:rPr lang="en-US" sz="1600" dirty="0" smtClean="0">
                <a:solidFill>
                  <a:schemeClr val="dk1"/>
                </a:solidFill>
                <a:ea typeface="Trebuchet MS"/>
                <a:cs typeface="Trebuchet MS"/>
                <a:sym typeface="Trebuchet MS"/>
              </a:rPr>
              <a:t> opportunities </a:t>
            </a:r>
            <a:r>
              <a:rPr lang="en-US" sz="1600" dirty="0" smtClean="0">
                <a:solidFill>
                  <a:schemeClr val="dk1"/>
                </a:solidFill>
                <a:ea typeface="Trebuchet MS"/>
                <a:cs typeface="Trebuchet MS"/>
                <a:sym typeface="Trebuchet MS"/>
              </a:rPr>
              <a:t>to increase overall customer value.</a:t>
            </a:r>
          </a:p>
          <a:p>
            <a:pPr marL="324000" lvl="1" indent="-216000">
              <a:lnSpc>
                <a:spcPct val="100000"/>
              </a:lnSpc>
              <a:spcBef>
                <a:spcPts val="300"/>
              </a:spcBef>
              <a:spcAft>
                <a:spcPts val="0"/>
              </a:spcAft>
              <a:buClr>
                <a:srgbClr val="28BA73"/>
              </a:buClr>
              <a:buSzPts val="1600"/>
              <a:buFont typeface="Trebuchet MS"/>
              <a:buChar char="•"/>
            </a:pPr>
            <a:endParaRPr lang="en-US" sz="1600" dirty="0" smtClean="0">
              <a:solidFill>
                <a:schemeClr val="dk1"/>
              </a:solidFill>
              <a:ea typeface="Trebuchet MS"/>
              <a:cs typeface="Trebuchet MS"/>
              <a:sym typeface="Trebuchet MS"/>
            </a:endParaRPr>
          </a:p>
          <a:p>
            <a:pPr marL="324000" lvl="1" indent="-216000">
              <a:lnSpc>
                <a:spcPct val="100000"/>
              </a:lnSpc>
              <a:spcBef>
                <a:spcPts val="300"/>
              </a:spcBef>
              <a:spcAft>
                <a:spcPts val="0"/>
              </a:spcAft>
              <a:buClr>
                <a:srgbClr val="28BA73"/>
              </a:buClr>
              <a:buSzPts val="1600"/>
              <a:buFont typeface="Trebuchet MS"/>
              <a:buChar char="•"/>
            </a:pPr>
            <a:r>
              <a:rPr lang="en-US" sz="1600" dirty="0" smtClean="0">
                <a:solidFill>
                  <a:schemeClr val="dk1"/>
                </a:solidFill>
                <a:ea typeface="Trebuchet MS"/>
                <a:cs typeface="Trebuchet MS"/>
                <a:sym typeface="Trebuchet MS"/>
              </a:rPr>
              <a:t>Complication:</a:t>
            </a:r>
          </a:p>
          <a:p>
            <a:pPr marL="324000" lvl="1" indent="-216000">
              <a:lnSpc>
                <a:spcPct val="100000"/>
              </a:lnSpc>
              <a:spcBef>
                <a:spcPts val="300"/>
              </a:spcBef>
              <a:spcAft>
                <a:spcPts val="0"/>
              </a:spcAft>
              <a:buClr>
                <a:srgbClr val="28BA73"/>
              </a:buClr>
              <a:buSzPts val="1600"/>
              <a:buNone/>
            </a:pPr>
            <a:r>
              <a:rPr lang="en-US" sz="1600" dirty="0" smtClean="0">
                <a:solidFill>
                  <a:schemeClr val="dk1"/>
                </a:solidFill>
                <a:ea typeface="Trebuchet MS"/>
                <a:cs typeface="Trebuchet MS"/>
                <a:sym typeface="Trebuchet MS"/>
              </a:rPr>
              <a:t>    Opportunity-</a:t>
            </a:r>
            <a:endParaRPr lang="en-US" sz="1600" dirty="0" smtClean="0">
              <a:solidFill>
                <a:schemeClr val="dk1"/>
              </a:solidFill>
              <a:ea typeface="Trebuchet MS"/>
              <a:cs typeface="Trebuchet MS"/>
              <a:sym typeface="Trebuchet MS"/>
            </a:endParaRPr>
          </a:p>
          <a:p>
            <a:pPr marL="324000" lvl="1" indent="-216000">
              <a:lnSpc>
                <a:spcPct val="100000"/>
              </a:lnSpc>
              <a:spcBef>
                <a:spcPts val="300"/>
              </a:spcBef>
              <a:spcAft>
                <a:spcPts val="0"/>
              </a:spcAft>
              <a:buClr>
                <a:srgbClr val="28BA73"/>
              </a:buClr>
              <a:buSzPts val="1600"/>
              <a:buNone/>
            </a:pPr>
            <a:r>
              <a:rPr lang="en-US" sz="1600" dirty="0" smtClean="0">
                <a:solidFill>
                  <a:schemeClr val="dk1"/>
                </a:solidFill>
                <a:ea typeface="Trebuchet MS"/>
                <a:cs typeface="Trebuchet MS"/>
                <a:sym typeface="Trebuchet MS"/>
              </a:rPr>
              <a:t>          </a:t>
            </a:r>
            <a:r>
              <a:rPr lang="en-US" sz="1600" dirty="0" smtClean="0">
                <a:solidFill>
                  <a:schemeClr val="dk1"/>
                </a:solidFill>
                <a:ea typeface="Trebuchet MS"/>
                <a:cs typeface="Trebuchet MS"/>
                <a:sym typeface="Trebuchet MS"/>
              </a:rPr>
              <a:t>1.Determined optimal price points to maximize revenue and profit   margins.</a:t>
            </a:r>
          </a:p>
          <a:p>
            <a:pPr marL="324000" lvl="1" indent="-216000">
              <a:lnSpc>
                <a:spcPct val="100000"/>
              </a:lnSpc>
              <a:spcBef>
                <a:spcPts val="300"/>
              </a:spcBef>
              <a:spcAft>
                <a:spcPts val="0"/>
              </a:spcAft>
              <a:buClr>
                <a:srgbClr val="28BA73"/>
              </a:buClr>
              <a:buSzPts val="1600"/>
              <a:buNone/>
            </a:pPr>
            <a:r>
              <a:rPr lang="en-US" sz="1600" dirty="0" smtClean="0">
                <a:solidFill>
                  <a:schemeClr val="dk1"/>
                </a:solidFill>
                <a:ea typeface="Trebuchet MS"/>
                <a:cs typeface="Trebuchet MS"/>
                <a:sym typeface="Trebuchet MS"/>
              </a:rPr>
              <a:t>         </a:t>
            </a:r>
            <a:r>
              <a:rPr lang="en-US" sz="1600" dirty="0" smtClean="0">
                <a:solidFill>
                  <a:schemeClr val="dk1"/>
                </a:solidFill>
                <a:ea typeface="Trebuchet MS"/>
                <a:cs typeface="Trebuchet MS"/>
                <a:sym typeface="Trebuchet MS"/>
              </a:rPr>
              <a:t>2.Insights on price elasticity to identify opportunities for pricing adjustments.</a:t>
            </a:r>
            <a:endParaRPr lang="en-US" sz="1600" dirty="0" smtClean="0">
              <a:solidFill>
                <a:schemeClr val="dk1"/>
              </a:solidFill>
              <a:ea typeface="Trebuchet MS"/>
              <a:cs typeface="Trebuchet MS"/>
              <a:sym typeface="Trebuchet MS"/>
            </a:endParaRPr>
          </a:p>
          <a:p>
            <a:pPr marL="324000" lvl="1" indent="-216000">
              <a:spcBef>
                <a:spcPts val="300"/>
              </a:spcBef>
              <a:buClr>
                <a:srgbClr val="28BA73"/>
              </a:buClr>
              <a:buSzPts val="1600"/>
              <a:buFont typeface="Trebuchet MS"/>
              <a:buChar char="•"/>
            </a:pPr>
            <a:r>
              <a:rPr lang="en-US" sz="1600" dirty="0" smtClean="0">
                <a:solidFill>
                  <a:schemeClr val="dk1"/>
                </a:solidFill>
                <a:ea typeface="Trebuchet MS"/>
                <a:cs typeface="Trebuchet MS"/>
                <a:sym typeface="Trebuchet MS"/>
              </a:rPr>
              <a:t>Impact on the bottom line</a:t>
            </a:r>
            <a:r>
              <a:rPr lang="en-US" sz="1600" dirty="0" smtClean="0">
                <a:solidFill>
                  <a:schemeClr val="dk1"/>
                </a:solidFill>
                <a:ea typeface="Trebuchet MS"/>
                <a:cs typeface="Trebuchet MS"/>
                <a:sym typeface="Trebuchet MS"/>
              </a:rPr>
              <a:t>:</a:t>
            </a:r>
          </a:p>
          <a:p>
            <a:pPr marL="324000" lvl="1" indent="-216000">
              <a:spcBef>
                <a:spcPts val="300"/>
              </a:spcBef>
              <a:buClr>
                <a:srgbClr val="28BA73"/>
              </a:buClr>
              <a:buSzPts val="1600"/>
              <a:buNone/>
            </a:pPr>
            <a:r>
              <a:rPr lang="en-US" sz="1600" dirty="0" smtClean="0">
                <a:solidFill>
                  <a:schemeClr val="dk1"/>
                </a:solidFill>
                <a:ea typeface="Trebuchet MS"/>
                <a:cs typeface="Trebuchet MS"/>
                <a:sym typeface="Trebuchet MS"/>
              </a:rPr>
              <a:t>        1.PotentiReductional </a:t>
            </a:r>
            <a:r>
              <a:rPr lang="en-US" sz="1600" dirty="0" smtClean="0">
                <a:solidFill>
                  <a:schemeClr val="dk1"/>
                </a:solidFill>
                <a:ea typeface="Trebuchet MS"/>
                <a:cs typeface="Trebuchet MS"/>
                <a:sym typeface="Trebuchet MS"/>
              </a:rPr>
              <a:t>increase in customer retention and loyalty, leading to higher CLV and overall profitability.</a:t>
            </a:r>
          </a:p>
          <a:p>
            <a:pPr marL="324000" lvl="1" indent="-216000">
              <a:lnSpc>
                <a:spcPct val="100000"/>
              </a:lnSpc>
              <a:spcBef>
                <a:spcPts val="300"/>
              </a:spcBef>
              <a:spcAft>
                <a:spcPts val="0"/>
              </a:spcAft>
              <a:buClr>
                <a:srgbClr val="28BA73"/>
              </a:buClr>
              <a:buSzPts val="1600"/>
              <a:buNone/>
            </a:pPr>
            <a:r>
              <a:rPr lang="en-US" sz="1600" dirty="0" smtClean="0">
                <a:solidFill>
                  <a:schemeClr val="dk1"/>
                </a:solidFill>
                <a:ea typeface="Trebuchet MS"/>
                <a:cs typeface="Trebuchet MS"/>
                <a:sym typeface="Trebuchet MS"/>
              </a:rPr>
              <a:t>        </a:t>
            </a:r>
            <a:r>
              <a:rPr lang="en-US" sz="1600" dirty="0" smtClean="0">
                <a:solidFill>
                  <a:schemeClr val="dk1"/>
                </a:solidFill>
                <a:ea typeface="Trebuchet MS"/>
                <a:cs typeface="Trebuchet MS"/>
                <a:sym typeface="Trebuchet MS"/>
              </a:rPr>
              <a:t>2</a:t>
            </a:r>
            <a:r>
              <a:rPr lang="en-US" sz="1600" dirty="0" smtClean="0">
                <a:solidFill>
                  <a:schemeClr val="dk1"/>
                </a:solidFill>
                <a:ea typeface="Trebuchet MS"/>
                <a:cs typeface="Trebuchet MS"/>
                <a:sym typeface="Trebuchet MS"/>
              </a:rPr>
              <a:t>. </a:t>
            </a:r>
            <a:r>
              <a:rPr lang="en-US" sz="1600" dirty="0" smtClean="0">
                <a:solidFill>
                  <a:schemeClr val="dk1"/>
                </a:solidFill>
                <a:ea typeface="Trebuchet MS"/>
                <a:cs typeface="Trebuchet MS"/>
                <a:sym typeface="Trebuchet MS"/>
              </a:rPr>
              <a:t>Reduction in operating costs by 20% through streamlined operations and inventory management</a:t>
            </a:r>
            <a:r>
              <a:rPr lang="en-US" sz="1600" dirty="0" smtClean="0"/>
              <a:t>.</a:t>
            </a:r>
          </a:p>
          <a:p>
            <a:r>
              <a:rPr lang="en-US" sz="1600" dirty="0" smtClean="0">
                <a:solidFill>
                  <a:schemeClr val="dk1"/>
                </a:solidFill>
                <a:ea typeface="Trebuchet MS"/>
                <a:cs typeface="Trebuchet MS"/>
                <a:sym typeface="Trebuchet MS"/>
              </a:rPr>
              <a:t>      </a:t>
            </a:r>
          </a:p>
          <a:p>
            <a:endParaRPr lang="en-US" sz="1600" dirty="0" smtClean="0">
              <a:solidFill>
                <a:schemeClr val="dk1"/>
              </a:solidFill>
              <a:ea typeface="Trebuchet MS"/>
              <a:cs typeface="Trebuchet MS"/>
              <a:sym typeface="Trebuchet MS"/>
            </a:endParaRPr>
          </a:p>
          <a:p>
            <a:endParaRPr lang="en-US" sz="1600" dirty="0" smtClean="0">
              <a:solidFill>
                <a:schemeClr val="dk1"/>
              </a:solidFill>
              <a:ea typeface="Trebuchet MS"/>
              <a:cs typeface="Trebuchet MS"/>
              <a:sym typeface="Trebuchet MS"/>
            </a:endParaRPr>
          </a:p>
        </p:txBody>
      </p:sp>
    </p:spTree>
    <p:extLst>
      <p:ext uri="{BB962C8B-B14F-4D97-AF65-F5344CB8AC3E}">
        <p14:creationId xmlns:p14="http://schemas.microsoft.com/office/powerpoint/2010/main" xmlns="" val="366931924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4DF33"/>
                </a:solidFill>
              </a:rPr>
              <a:t>Executive summary</a:t>
            </a:r>
            <a:endParaRPr lang="en-US" dirty="0"/>
          </a:p>
        </p:txBody>
      </p:sp>
      <p:sp>
        <p:nvSpPr>
          <p:cNvPr id="3" name="TextBox 2"/>
          <p:cNvSpPr txBox="1"/>
          <p:nvPr/>
        </p:nvSpPr>
        <p:spPr>
          <a:xfrm>
            <a:off x="4927600" y="694267"/>
            <a:ext cx="5503333" cy="5198533"/>
          </a:xfrm>
          <a:prstGeom prst="rect">
            <a:avLst/>
          </a:prstGeom>
          <a:noFill/>
          <a:ln w="9525" cap="rnd">
            <a:noFill/>
            <a:prstDash val="solid"/>
            <a:round/>
          </a:ln>
          <a:extLst>
            <a:ext uri="{909E8E84-426E-40DD-AFC4-6F175D3DCCD1}">
              <a14:hiddenFill xmlns:a14="http://schemas.microsoft.com/office/drawing/2010/main" xmlns="">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rgbClr val="575757"/>
              </a:solidFill>
            </a:endParaRPr>
          </a:p>
        </p:txBody>
      </p:sp>
      <p:sp>
        <p:nvSpPr>
          <p:cNvPr id="4" name="TextBox 3"/>
          <p:cNvSpPr txBox="1"/>
          <p:nvPr/>
        </p:nvSpPr>
        <p:spPr>
          <a:xfrm>
            <a:off x="5071533" y="482600"/>
            <a:ext cx="6485467" cy="5833533"/>
          </a:xfrm>
          <a:prstGeom prst="rect">
            <a:avLst/>
          </a:prstGeom>
          <a:noFill/>
          <a:ln w="9525" cap="rnd">
            <a:noFill/>
            <a:prstDash val="solid"/>
            <a:round/>
          </a:ln>
          <a:extLst>
            <a:ext uri="{909E8E84-426E-40DD-AFC4-6F175D3DCCD1}">
              <a14:hiddenFill xmlns:a14="http://schemas.microsoft.com/office/drawing/2010/main" xmlns="">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spcBef>
                <a:spcPts val="300"/>
              </a:spcBef>
              <a:buClr>
                <a:srgbClr val="28BA73"/>
              </a:buClr>
              <a:buSzPts val="1600"/>
            </a:pPr>
            <a:endParaRPr lang="en-US" dirty="0" smtClean="0">
              <a:solidFill>
                <a:schemeClr val="tx1"/>
              </a:solidFill>
            </a:endParaRPr>
          </a:p>
          <a:p>
            <a:pPr algn="ctr"/>
            <a:endParaRPr lang="en-US" dirty="0" err="1" smtClean="0">
              <a:solidFill>
                <a:srgbClr val="575757"/>
              </a:solidFill>
            </a:endParaRPr>
          </a:p>
        </p:txBody>
      </p:sp>
      <p:sp>
        <p:nvSpPr>
          <p:cNvPr id="5" name="TextBox 4"/>
          <p:cNvSpPr txBox="1"/>
          <p:nvPr/>
        </p:nvSpPr>
        <p:spPr>
          <a:xfrm>
            <a:off x="5130800" y="431800"/>
            <a:ext cx="6697133" cy="2540000"/>
          </a:xfrm>
          <a:prstGeom prst="rect">
            <a:avLst/>
          </a:prstGeom>
          <a:noFill/>
          <a:ln w="9525" cap="rnd">
            <a:noFill/>
            <a:prstDash val="solid"/>
            <a:round/>
          </a:ln>
          <a:extLst>
            <a:ext uri="{909E8E84-426E-40DD-AFC4-6F175D3DCCD1}">
              <a14:hiddenFill xmlns:a14="http://schemas.microsoft.com/office/drawing/2010/main" xmlns="">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buClr>
                <a:srgbClr val="28BA73"/>
              </a:buClr>
              <a:buSzPts val="1600"/>
            </a:pPr>
            <a:r>
              <a:rPr lang="en-US" sz="1600" dirty="0" smtClean="0">
                <a:solidFill>
                  <a:schemeClr val="dk1"/>
                </a:solidFill>
                <a:ea typeface="Trebuchet MS"/>
                <a:cs typeface="Trebuchet MS"/>
                <a:sym typeface="Trebuchet MS"/>
              </a:rPr>
              <a:t>Next Steps:</a:t>
            </a:r>
          </a:p>
          <a:p>
            <a:pPr marL="324000" lvl="1" indent="-216000">
              <a:spcBef>
                <a:spcPts val="300"/>
              </a:spcBef>
              <a:buClr>
                <a:srgbClr val="28BA73"/>
              </a:buClr>
              <a:buSzPts val="1600"/>
              <a:buFont typeface="Trebuchet MS"/>
              <a:buChar char="•"/>
            </a:pPr>
            <a:r>
              <a:rPr lang="en-US" sz="1600" dirty="0" err="1" smtClean="0">
                <a:solidFill>
                  <a:schemeClr val="dk1"/>
                </a:solidFill>
                <a:ea typeface="Trebuchet MS"/>
                <a:cs typeface="Trebuchet MS"/>
                <a:sym typeface="Trebuchet MS"/>
              </a:rPr>
              <a:t>Collaborate with stakeholders to develop a comprehensive implementation plan.</a:t>
            </a:r>
          </a:p>
          <a:p>
            <a:pPr marL="324000" lvl="1" indent="-216000">
              <a:spcBef>
                <a:spcPts val="300"/>
              </a:spcBef>
              <a:buClr>
                <a:srgbClr val="28BA73"/>
              </a:buClr>
              <a:buSzPts val="1600"/>
              <a:buFont typeface="Trebuchet MS"/>
              <a:buChar char="•"/>
            </a:pPr>
            <a:r>
              <a:rPr lang="en-US" sz="1600" dirty="0" err="1" smtClean="0">
                <a:solidFill>
                  <a:schemeClr val="dk1"/>
                </a:solidFill>
                <a:ea typeface="Trebuchet MS"/>
                <a:cs typeface="Trebuchet MS"/>
                <a:sym typeface="Trebuchet MS"/>
              </a:rPr>
              <a:t>Continuously monitor and measure performance metrics to ensure sustained improvements.</a:t>
            </a:r>
          </a:p>
          <a:p>
            <a:pPr marL="324000" lvl="1" indent="-216000">
              <a:spcBef>
                <a:spcPts val="300"/>
              </a:spcBef>
              <a:buClr>
                <a:srgbClr val="28BA73"/>
              </a:buClr>
              <a:buSzPts val="1600"/>
              <a:buFont typeface="Trebuchet MS"/>
              <a:buChar char="•"/>
            </a:pPr>
            <a:r>
              <a:rPr lang="en-US" sz="1600" dirty="0" err="1" smtClean="0">
                <a:solidFill>
                  <a:schemeClr val="dk1"/>
                </a:solidFill>
                <a:ea typeface="Trebuchet MS"/>
                <a:cs typeface="Trebuchet MS"/>
                <a:sym typeface="Trebuchet MS"/>
              </a:rPr>
              <a:t>Explore additional opportunities for growth and innovation in the evolving market landscape</a:t>
            </a:r>
            <a:r>
              <a:rPr lang="en-US" sz="1600" dirty="0" smtClean="0">
                <a:solidFill>
                  <a:schemeClr val="dk1"/>
                </a:solidFill>
                <a:ea typeface="Trebuchet MS"/>
                <a:cs typeface="Trebuchet MS"/>
                <a:sym typeface="Trebuchet MS"/>
              </a:rPr>
              <a:t>.</a:t>
            </a:r>
          </a:p>
          <a:p>
            <a:pPr algn="ctr"/>
            <a:endParaRPr lang="en-US" dirty="0" err="1" smtClean="0">
              <a:solidFill>
                <a:srgbClr val="575757"/>
              </a:solidFill>
            </a:endParaRPr>
          </a:p>
        </p:txBody>
      </p:sp>
      <p:sp>
        <p:nvSpPr>
          <p:cNvPr id="6" name="TextBox 5"/>
          <p:cNvSpPr txBox="1"/>
          <p:nvPr/>
        </p:nvSpPr>
        <p:spPr>
          <a:xfrm>
            <a:off x="5063067" y="3547533"/>
            <a:ext cx="6248400" cy="2404534"/>
          </a:xfrm>
          <a:prstGeom prst="rect">
            <a:avLst/>
          </a:prstGeom>
          <a:noFill/>
          <a:ln w="9525" cap="rnd">
            <a:noFill/>
            <a:prstDash val="solid"/>
            <a:round/>
          </a:ln>
          <a:extLst>
            <a:ext uri="{909E8E84-426E-40DD-AFC4-6F175D3DCCD1}">
              <a14:hiddenFill xmlns:a14="http://schemas.microsoft.com/office/drawing/2010/main" xmlns="">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buClr>
                <a:srgbClr val="28BA73"/>
              </a:buClr>
              <a:buSzPts val="1600"/>
            </a:pPr>
            <a:r>
              <a:rPr lang="en-US" sz="1600" dirty="0" smtClean="0">
                <a:solidFill>
                  <a:schemeClr val="dk1"/>
                </a:solidFill>
                <a:ea typeface="Trebuchet MS"/>
                <a:cs typeface="Trebuchet MS"/>
                <a:sym typeface="Trebuchet MS"/>
              </a:rPr>
              <a:t>Conclusion:</a:t>
            </a:r>
          </a:p>
          <a:p>
            <a:pPr marL="324000" lvl="1" indent="-216000">
              <a:spcBef>
                <a:spcPts val="300"/>
              </a:spcBef>
              <a:buClr>
                <a:srgbClr val="28BA73"/>
              </a:buClr>
              <a:buSzPts val="1600"/>
              <a:buFont typeface="Trebuchet MS"/>
              <a:buChar char="•"/>
            </a:pPr>
            <a:r>
              <a:rPr lang="en-US" sz="1600" dirty="0" smtClean="0">
                <a:solidFill>
                  <a:schemeClr val="dk1"/>
                </a:solidFill>
                <a:ea typeface="Trebuchet MS"/>
                <a:cs typeface="Trebuchet MS"/>
                <a:sym typeface="Trebuchet MS"/>
              </a:rPr>
              <a:t>Our findings provide actionable insights and strategic recommendations to enhance your business's performance and long-term success. </a:t>
            </a:r>
            <a:endParaRPr lang="en-US" sz="1600" dirty="0" smtClean="0">
              <a:solidFill>
                <a:schemeClr val="dk1"/>
              </a:solidFill>
              <a:ea typeface="Trebuchet MS"/>
              <a:cs typeface="Trebuchet MS"/>
              <a:sym typeface="Trebuchet MS"/>
            </a:endParaRPr>
          </a:p>
          <a:p>
            <a:pPr marL="324000" lvl="1" indent="-216000">
              <a:spcBef>
                <a:spcPts val="300"/>
              </a:spcBef>
              <a:buClr>
                <a:srgbClr val="28BA73"/>
              </a:buClr>
              <a:buSzPts val="1600"/>
              <a:buFont typeface="Trebuchet MS"/>
              <a:buChar char="•"/>
            </a:pPr>
            <a:r>
              <a:rPr lang="en-US" sz="1600" dirty="0" smtClean="0">
                <a:solidFill>
                  <a:schemeClr val="dk1"/>
                </a:solidFill>
                <a:ea typeface="Trebuchet MS"/>
                <a:cs typeface="Trebuchet MS"/>
                <a:sym typeface="Trebuchet MS"/>
              </a:rPr>
              <a:t>By </a:t>
            </a:r>
            <a:r>
              <a:rPr lang="en-US" sz="1600" dirty="0" smtClean="0">
                <a:solidFill>
                  <a:schemeClr val="dk1"/>
                </a:solidFill>
                <a:ea typeface="Trebuchet MS"/>
                <a:cs typeface="Trebuchet MS"/>
                <a:sym typeface="Trebuchet MS"/>
              </a:rPr>
              <a:t>embracing data-driven strategies and leveraging our expertise, your business is poised to achieve remarkable growth and competitiveness in the industry.</a:t>
            </a:r>
            <a:endParaRPr lang="en-US" sz="1600" dirty="0" err="1" smtClean="0">
              <a:solidFill>
                <a:schemeClr val="dk1"/>
              </a:solidFill>
              <a:ea typeface="Trebuchet MS"/>
              <a:cs typeface="Trebuchet MS"/>
              <a:sym typeface="Trebuchet MS"/>
            </a:endParaRPr>
          </a:p>
          <a:p>
            <a:pPr algn="ctr"/>
            <a:endParaRPr lang="en-US" dirty="0" err="1" smtClean="0">
              <a:solidFill>
                <a:srgbClr val="575757"/>
              </a:solidFill>
            </a:endParaRP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xmlns="">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xmlns=""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233</Words>
  <Application>Microsoft Office PowerPoint</Application>
  <PresentationFormat>Custom</PresentationFormat>
  <Paragraphs>27</Paragraphs>
  <Slides>2</Slides>
  <Notes>1</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5" baseType="lpstr">
      <vt:lpstr>BCG Grid 16:9</vt:lpstr>
      <vt:lpstr>think-cell Slide</vt:lpstr>
      <vt:lpstr>Executive summary</vt:lpstr>
      <vt:lpstr>Executive summary</vt:lpstr>
      <vt:lpstr>Format Guide Workshop</vt:lpstr>
    </vt:vector>
  </TitlesOfParts>
  <Company>The Boston Consulting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MR</cp:lastModifiedBy>
  <cp:revision>450</cp:revision>
  <cp:lastPrinted>2016-04-06T18:59:25Z</cp:lastPrinted>
  <dcterms:created xsi:type="dcterms:W3CDTF">2016-11-04T11:46:04Z</dcterms:created>
  <dcterms:modified xsi:type="dcterms:W3CDTF">2023-08-06T08:03:04Z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