
<file path=[Content_Types].xml><?xml version="1.0" encoding="utf-8"?>
<Types xmlns="http://schemas.openxmlformats.org/package/2006/content-types">
  <Default Extension="bin"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12"/>
  </p:notesMasterIdLst>
  <p:sldIdLst>
    <p:sldId id="256" r:id="rId3"/>
    <p:sldId id="257" r:id="rId4"/>
    <p:sldId id="258" r:id="rId5"/>
    <p:sldId id="259" r:id="rId6"/>
    <p:sldId id="260" r:id="rId7"/>
    <p:sldId id="266"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85714" autoAdjust="0"/>
  </p:normalViewPr>
  <p:slideViewPr>
    <p:cSldViewPr snapToGrid="0">
      <p:cViewPr varScale="1">
        <p:scale>
          <a:sx n="109" d="100"/>
          <a:sy n="109" d="100"/>
        </p:scale>
        <p:origin x="9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639779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Bangalore, officially known as Bengaluru, is the capital city of the Indian state of Karnataka. It has a population of over ten million, making it a megacity and the third most populous city and fifth most populous urban agglomeration in India. It is located in southern India on the Deccan Plateau at an elevation of over 900 m above sea level, which is the highest among India's major cities. It reflects its multireligious and cosmopolitan character by its more than 1000 temples, 400 mosques, 100 churches, 40 Jain derasars, three Sikhgurdwaras, two Buddhist viharas and one Parsi fire temple located in an area of 741 km² of the metropolis. The religious places are further represented to include the few members of the Jewish community who are making their presence known through the Chabad that they propose to establish in Bengaluru and the fairly large number of Bahá'ís whose presence is registered with a society called the Bahá'í Centre.</a:t>
            </a:r>
          </a:p>
          <a:p>
            <a:endParaRPr lang="en-US" dirty="0"/>
          </a:p>
          <a:p>
            <a:r>
              <a:rPr lang="en-US" dirty="0"/>
              <a:t>More key facts:</a:t>
            </a:r>
          </a:p>
          <a:p>
            <a:pPr marL="171450" indent="-171450">
              <a:buFont typeface="Arial" panose="020B0604020202020204" pitchFamily="34" charset="0"/>
              <a:buChar char="•"/>
            </a:pPr>
            <a:r>
              <a:rPr lang="en-US" b="1" dirty="0"/>
              <a:t>Colleges and universities: </a:t>
            </a:r>
            <a:r>
              <a:rPr lang="en-US" dirty="0"/>
              <a:t>Bangalore University, Indian Institute of Science, Christ University, T John Institute Of Management &amp; Science, Bangalore Institute of Technology, International Institute of Information Technology, Bangalore, Bangalore Medical College and Research Institute, National Law School of India University, Indian Institute of Management Bangalore, Rajiv Gandhi University of Health Sciences, R.V. College of Engineering, Ramaiah Institute of Technology, Al-Ameen College of Law, National Centre for Biological Sciences, University Visvesvaraya College of Engineering, University of Agricultural Sciences, Bangalore, B.M.S. College of Engineering, Raman Research Institute, Acharya Institute of Technology, Indian Institute of Astrophysics, United Theological College, Bangalore, PES University, Jain University, Vydehi Institute of Medical Sciences &amp; Research Centre, Kempegowda Institute of Medical Sciences, Dayananda Sagar College of Engineering, Sri Venkateswara College of Engineering, South Asia Institute of Advanced Christian Studies, Alliance University, St. Joseph's College of Commerce, Kristu Jayanti College, Xavier Institute of Management and Entrepreneurship, New Horizon College of Engineering, CMR Institute of Technology, Srishti School of Art Design and Technology, Azim Premji University, ISBR Business School, Dr. Ambedkar Institute of Technology, Sir M. Visvesvaraya Institute of Technology, T John Institute of Technology, JSSATE, MVJ College of Engineering, RNS Institute of Technology, BMS Institute of Technology and Management, Sri Jayadeva Institute of Cardiology, Presidency College, Bangalore, The Oxford College of Engineering, KLE Society's Law College, Don Bosco Institute of Technology, Bangalore, B.N.M. Institute of Technology</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63977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Climate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74889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Air</a:t>
            </a:r>
          </a:p>
          <a:p>
            <a:pPr marL="171450" indent="-171450">
              <a:buFont typeface="Arial" panose="020B0604020202020204" pitchFamily="34" charset="0"/>
              <a:buChar char="•"/>
            </a:pPr>
            <a:r>
              <a:rPr lang="en-US" dirty="0"/>
              <a:t>Namma Metro (Rail)</a:t>
            </a:r>
          </a:p>
          <a:p>
            <a:pPr marL="171450" indent="-171450">
              <a:buFont typeface="Arial" panose="020B0604020202020204" pitchFamily="34" charset="0"/>
              <a:buChar char="•"/>
            </a:pPr>
            <a:r>
              <a:rPr lang="en-US" dirty="0"/>
              <a:t>Road</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95121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Air</a:t>
            </a:r>
          </a:p>
          <a:p>
            <a:pPr marL="171450" indent="-171450">
              <a:buFont typeface="Arial" panose="020B0604020202020204" pitchFamily="34" charset="0"/>
              <a:buChar char="•"/>
            </a:pPr>
            <a:r>
              <a:rPr lang="en-US" dirty="0"/>
              <a:t>Namma Metro (Rail)</a:t>
            </a:r>
          </a:p>
          <a:p>
            <a:pPr marL="171450" indent="-171450">
              <a:buFont typeface="Arial" panose="020B0604020202020204" pitchFamily="34" charset="0"/>
              <a:buChar char="•"/>
            </a:pPr>
            <a:r>
              <a:rPr lang="en-US" dirty="0"/>
              <a:t>Road</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16501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Air</a:t>
            </a:r>
          </a:p>
          <a:p>
            <a:pPr marL="171450" indent="-171450">
              <a:buFont typeface="Arial" panose="020B0604020202020204" pitchFamily="34" charset="0"/>
              <a:buChar char="•"/>
            </a:pPr>
            <a:r>
              <a:rPr lang="en-US" dirty="0"/>
              <a:t>Namma Metro (Rail)</a:t>
            </a:r>
          </a:p>
          <a:p>
            <a:pPr marL="171450" indent="-171450">
              <a:buFont typeface="Arial" panose="020B0604020202020204" pitchFamily="34" charset="0"/>
              <a:buChar char="•"/>
            </a:pPr>
            <a:r>
              <a:rPr lang="en-US" dirty="0"/>
              <a:t>Road</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023743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3/30/19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3/30/19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9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3/30/19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Bangalor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BangaloreMontage.png" TargetMode="External"/><Relationship Id="rId2" Type="http://schemas.openxmlformats.org/officeDocument/2006/relationships/image" Target="../media/image5.bin"/><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creativecommons.org/licenses/by/2.0" TargetMode="External"/><Relationship Id="rId4" Type="http://schemas.openxmlformats.org/officeDocument/2006/relationships/hyperlink" Target="http://commons.wikimedia.org/wiki/File:BangaloreLake.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commons.wikimedia.org/wiki/File:Bangalore_Airport.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commons.wikimedia.org/wiki/File:Bangalore_Airport.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commons.wikimedia.org/wiki/File:Bangalore_Airport.jp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Bangalore, officially known as Bengaluru, is the capital city of the Indian state of Karnataka. It has a population of over ten million, making it a megacity and the third most populous city and fifth most populous urban agglomeration in India. It is located in southern India on the Deccan Plateau at an elevation of over 900 m above sea level, which is the highest among India's major cities. It reflects its multireligious and cosmopolitan character by its more than 1000 temples, 400 mosques, 100 churches, 40 Jain derasars, three Sikhgurdwaras, two Buddhist viharas and one Parsi fire ...</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Local time: </a:t>
            </a:r>
            <a:r>
              <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rPr>
              <a:t>India Standard Time</a:t>
            </a: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Population: </a:t>
            </a:r>
            <a:r>
              <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rPr>
              <a:t>12.34 Million (2017)</a:t>
            </a: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Area: </a:t>
            </a:r>
            <a:r>
              <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rPr>
              <a:t>286.10 sq miles (741 km²)</a:t>
            </a: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State: </a:t>
            </a:r>
            <a:r>
              <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rPr>
              <a:t>Karnataka</a:t>
            </a: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Colleges and universities: </a:t>
            </a:r>
            <a:r>
              <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rPr>
              <a:t>Bangalore University, Indian Institute of Science, Christ University, T John Institute Of Management &amp; Science...</a:t>
            </a: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Mayor: </a:t>
            </a:r>
            <a:r>
              <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rPr>
              <a:t>Gangambike Mallikarjun</a:t>
            </a: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Location: </a:t>
            </a:r>
            <a:r>
              <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rPr>
              <a:t>12.96697°N 77.58728°E</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3"/>
              </a:rPr>
              <a:t>en.wikipedia.org</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 - Text under </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6042093"/>
            <a:ext cx="5138199" cy="734947"/>
            <a:chOff x="6211661" y="6042093"/>
            <a:chExt cx="5138199" cy="734947"/>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980629" y="6140658"/>
              <a:ext cx="2303691" cy="451406"/>
            </a:xfrm>
            <a:prstGeom prst="rect">
              <a:avLst/>
            </a:prstGeom>
            <a:noFill/>
          </p:spPr>
          <p:txBody>
            <a:bodyPr wrap="square" rtlCol="0">
              <a:spAutoFit/>
            </a:bodyPr>
            <a:lstStyle/>
            <a:p>
              <a:pPr>
                <a:lnSpc>
                  <a:spcPts val="1400"/>
                </a:lnSpc>
              </a:pPr>
              <a:r>
                <a:rPr lang="en-US" sz="1200" dirty="0">
                  <a:solidFill>
                    <a:srgbClr val="D24726"/>
                  </a:solidFill>
                  <a:latin typeface="Helvetica" panose="020B0604020202020204" pitchFamily="34" charset="0"/>
                  <a:cs typeface="Helvetica" panose="020B0604020202020204" pitchFamily="34" charset="0"/>
                </a:rPr>
                <a:t>See more: </a:t>
              </a: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flipH="1">
              <a:off x="6306564" y="6342835"/>
              <a:ext cx="742543" cy="434205"/>
            </a:xfrm>
            <a:prstGeom prst="rect">
              <a:avLst/>
            </a:prstGeom>
          </p:spPr>
        </p:pic>
      </p:grpSp>
      <p:pic>
        <p:nvPicPr>
          <p:cNvPr id="9" name="Picture 8" descr="Notes button in status bar">
            <a:extLst>
              <a:ext uri="{FF2B5EF4-FFF2-40B4-BE49-F238E27FC236}">
                <a16:creationId xmlns:a16="http://schemas.microsoft.com/office/drawing/2014/main" id="{C8C2AE28-6AB7-4F9D-A4D5-5EAAD6263283}"/>
              </a:ext>
            </a:extLst>
          </p:cNvPr>
          <p:cNvPicPr>
            <a:picLocks noChangeAspect="1"/>
          </p:cNvPicPr>
          <p:nvPr/>
        </p:nvPicPr>
        <p:blipFill>
          <a:blip r:embed="rId6"/>
          <a:stretch>
            <a:fillRect/>
          </a:stretch>
        </p:blipFill>
        <p:spPr>
          <a:xfrm>
            <a:off x="9068176" y="5968740"/>
            <a:ext cx="2381132" cy="795243"/>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282CB683-B267-477B-B209-C7389FAA0448}"/>
              </a:ext>
            </a:extLst>
          </p:cNvPr>
          <p:cNvSpPr>
            <a:spLocks noGrp="1"/>
          </p:cNvSpPr>
          <p:nvPr>
            <p:ph idx="1"/>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Karnataka</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India</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Kempegowda International Airport</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Kerala</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Infosys</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Kannada</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Tamil Nadu</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Maharashtra</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Goa</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Andhra Pradesh</a:t>
            </a:r>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Related topics to research</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19300"/>
            <a:chOff x="5943601" y="1609726"/>
            <a:chExt cx="5406259" cy="2019300"/>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Helvetica" panose="020B0604020202020204" pitchFamily="34" charset="0"/>
                  <a:cs typeface="Helvetica" panose="020B0604020202020204" pitchFamily="34" charset="0"/>
                </a:rPr>
                <a:t>Use Smart Lookup to learn more</a:t>
              </a:r>
              <a:endParaRPr lang="en-US" sz="1400" dirty="0">
                <a:solidFill>
                  <a:srgbClr val="D24726"/>
                </a:solidFill>
                <a:latin typeface="Helvetica" panose="020B0604020202020204" pitchFamily="34" charset="0"/>
                <a:ea typeface="Segoe UI Symbol" panose="020B0502040204020203" pitchFamily="34" charset="0"/>
                <a:cs typeface="Helvetica" panose="020B0604020202020204"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Highlight one of the related topics</a:t>
              </a:r>
            </a:p>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Right-click on the topic</a:t>
              </a:r>
            </a:p>
            <a:p>
              <a:pPr marL="174625" indent="-174625">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2613" y="2219603"/>
              <a:ext cx="206735" cy="246221"/>
              <a:chOff x="5977794" y="2200556"/>
              <a:chExt cx="206735"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7794" y="2200556"/>
                <a:ext cx="206735"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8" y="2563905"/>
              <a:ext cx="197144" cy="246221"/>
              <a:chOff x="5978839" y="2209102"/>
              <a:chExt cx="197144"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87384" y="2209102"/>
                <a:ext cx="188599"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8" y="2902042"/>
              <a:ext cx="197145" cy="251363"/>
              <a:chOff x="5978839" y="2209102"/>
              <a:chExt cx="197145" cy="251363"/>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83446" y="2209102"/>
                <a:ext cx="192538" cy="251363"/>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3</a:t>
                </a:r>
              </a:p>
            </p:txBody>
          </p:sp>
        </p:grpSp>
      </p:grpSp>
      <p:pic>
        <p:nvPicPr>
          <p:cNvPr id="23" name="Content Placeholder 18" descr="Smart Lookup button in context menu">
            <a:extLst>
              <a:ext uri="{FF2B5EF4-FFF2-40B4-BE49-F238E27FC236}">
                <a16:creationId xmlns:a16="http://schemas.microsoft.com/office/drawing/2014/main" id="{89DB987B-D44B-4DAB-BF0B-1710ADD776C3}"/>
              </a:ext>
            </a:extLst>
          </p:cNvPr>
          <p:cNvPicPr>
            <a:picLocks noChangeAspect="1"/>
          </p:cNvPicPr>
          <p:nvPr/>
        </p:nvPicPr>
        <p:blipFill>
          <a:blip r:embed="rId2"/>
          <a:stretch>
            <a:fillRect/>
          </a:stretch>
        </p:blipFill>
        <p:spPr>
          <a:xfrm>
            <a:off x="8762261" y="1771327"/>
            <a:ext cx="2279334" cy="1857699"/>
          </a:xfrm>
          <a:prstGeom prst="rect">
            <a:avLst/>
          </a:prstGeom>
        </p:spPr>
      </p:pic>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6805" y="640080"/>
            <a:ext cx="3378099" cy="3034857"/>
          </a:xfrm>
        </p:spPr>
        <p:txBody>
          <a:bodyPr anchor="b">
            <a:normAutofit/>
          </a:bodyPr>
          <a:lstStyle/>
          <a:p>
            <a:r>
              <a:rPr lang="en-US" sz="4400"/>
              <a:t>Bengaluru</a:t>
            </a:r>
          </a:p>
        </p:txBody>
      </p:sp>
      <p:sp>
        <p:nvSpPr>
          <p:cNvPr id="3" name="Content Placeholder 2"/>
          <p:cNvSpPr>
            <a:spLocks noGrp="1"/>
          </p:cNvSpPr>
          <p:nvPr>
            <p:ph type="subTitle" idx="1"/>
          </p:nvPr>
        </p:nvSpPr>
        <p:spPr>
          <a:xfrm>
            <a:off x="636806" y="3849539"/>
            <a:ext cx="3378098" cy="2367405"/>
          </a:xfrm>
        </p:spPr>
        <p:txBody>
          <a:bodyPr anchor="t">
            <a:normAutofit/>
          </a:bodyPr>
          <a:lstStyle/>
          <a:p>
            <a:pPr algn="r"/>
            <a:r>
              <a:rPr lang="en-US" sz="1600" dirty="0"/>
              <a:t>Facebook – </a:t>
            </a:r>
            <a:r>
              <a:rPr lang="en-US" sz="1600" dirty="0" err="1"/>
              <a:t>Thoughtworks</a:t>
            </a:r>
            <a:r>
              <a:rPr lang="en-US" sz="1600" dirty="0"/>
              <a:t> Hackathon</a:t>
            </a:r>
            <a:endParaRPr sz="1600" dirty="0"/>
          </a:p>
        </p:txBody>
      </p:sp>
      <p:cxnSp>
        <p:nvCxnSpPr>
          <p:cNvPr id="13" name="Straight Connector 12">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Sour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194" y="640080"/>
            <a:ext cx="2718516" cy="5578816"/>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3"/>
              </a:rPr>
              <a:t>Photo</a:t>
            </a:r>
            <a:r>
              <a:rPr lang="en-US" dirty="0"/>
              <a:t> by Indianhilbilly / </a:t>
            </a:r>
            <a:r>
              <a:rPr lang="en-US" dirty="0">
                <a:hlinkClick r:id="rId4"/>
              </a:rPr>
              <a:t>CC BY-SA 3.0</a:t>
            </a:r>
          </a:p>
        </p:txBody>
      </p:sp>
    </p:spTree>
    <p:extLst>
      <p:ext uri="{BB962C8B-B14F-4D97-AF65-F5344CB8AC3E}">
        <p14:creationId xmlns:p14="http://schemas.microsoft.com/office/powerpoint/2010/main" val="74485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a:solidFill>
                  <a:srgbClr val="FFFFFF"/>
                </a:solidFill>
              </a:rPr>
              <a:t>Contents</a:t>
            </a:r>
          </a:p>
        </p:txBody>
      </p:sp>
      <p:sp>
        <p:nvSpPr>
          <p:cNvPr id="3" name="Content Placeholder 2"/>
          <p:cNvSpPr>
            <a:spLocks noGrp="1"/>
          </p:cNvSpPr>
          <p:nvPr>
            <p:ph type="body" idx="1"/>
          </p:nvPr>
        </p:nvSpPr>
        <p:spPr>
          <a:xfrm>
            <a:off x="4951048" y="804333"/>
            <a:ext cx="6306003" cy="5249334"/>
          </a:xfrm>
        </p:spPr>
        <p:txBody>
          <a:bodyPr anchor="ctr">
            <a:normAutofit/>
          </a:bodyPr>
          <a:lstStyle/>
          <a:p>
            <a:r>
              <a:rPr lang="en-US" dirty="0"/>
              <a:t>Problem Statement</a:t>
            </a:r>
          </a:p>
          <a:p>
            <a:r>
              <a:rPr lang="en-US" dirty="0" err="1"/>
              <a:t>Usecase</a:t>
            </a:r>
            <a:r>
              <a:rPr lang="en-US" dirty="0"/>
              <a:t> 1</a:t>
            </a:r>
          </a:p>
          <a:p>
            <a:r>
              <a:rPr lang="en-US" dirty="0" err="1"/>
              <a:t>Usecase</a:t>
            </a:r>
            <a:r>
              <a:rPr lang="en-US" dirty="0"/>
              <a:t> 2</a:t>
            </a:r>
          </a:p>
          <a:p>
            <a:r>
              <a:rPr lang="en-US" dirty="0" err="1"/>
              <a:t>Usecase</a:t>
            </a:r>
            <a:r>
              <a:rPr lang="en-US" dirty="0"/>
              <a:t> 3</a:t>
            </a:r>
          </a:p>
          <a:p>
            <a:endParaRPr lang="en-US" dirty="0"/>
          </a:p>
        </p:txBody>
      </p:sp>
    </p:spTree>
    <p:extLst>
      <p:ext uri="{BB962C8B-B14F-4D97-AF65-F5344CB8AC3E}">
        <p14:creationId xmlns:p14="http://schemas.microsoft.com/office/powerpoint/2010/main" val="310837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79" y="257908"/>
            <a:ext cx="4576690" cy="1826924"/>
          </a:xfrm>
        </p:spPr>
        <p:txBody>
          <a:bodyPr>
            <a:normAutofit/>
          </a:bodyPr>
          <a:lstStyle/>
          <a:p>
            <a:r>
              <a:rPr lang="en-US" b="1" dirty="0"/>
              <a:t>Problem statement </a:t>
            </a:r>
            <a:r>
              <a:rPr lang="en-US" dirty="0"/>
              <a:t> : </a:t>
            </a:r>
            <a:r>
              <a:rPr lang="en-US" sz="3600" dirty="0"/>
              <a:t>Optimizing Travel time</a:t>
            </a:r>
            <a:endParaRPr lang="en-IN" sz="3600" dirty="0"/>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38418" y="2813104"/>
            <a:ext cx="3791711" cy="3931920"/>
          </a:xfrm>
        </p:spPr>
        <p:txBody>
          <a:bodyPr>
            <a:normAutofit/>
          </a:bodyPr>
          <a:lstStyle/>
          <a:p>
            <a:pPr marL="0" indent="0">
              <a:buNone/>
            </a:pPr>
            <a:r>
              <a:rPr lang="en-US" sz="4800" b="1" dirty="0"/>
              <a:t>Our Solution</a:t>
            </a:r>
            <a:r>
              <a:rPr lang="en-US" sz="4800" dirty="0"/>
              <a:t> : </a:t>
            </a:r>
          </a:p>
          <a:p>
            <a:pPr marL="0" indent="0">
              <a:buNone/>
            </a:pPr>
            <a:r>
              <a:rPr lang="en-US" sz="2400" dirty="0"/>
              <a:t>Recommendation Engine for Optimizing Office commute</a:t>
            </a:r>
            <a:endParaRPr lang="en-US" dirty="0">
              <a:solidFill>
                <a:srgbClr val="FFFFFF"/>
              </a:solidFill>
            </a:endParaRPr>
          </a:p>
        </p:txBody>
      </p:sp>
      <p:pic>
        <p:nvPicPr>
          <p:cNvPr id="4" name="Picture 3" descr="Taken by Flickr User: happyhoriz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17440"/>
            <a:ext cx="5455921" cy="3623119"/>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4"/>
              </a:rPr>
              <a:t>Photo</a:t>
            </a:r>
            <a:r>
              <a:rPr lang="en-US" dirty="0"/>
              <a:t> by The original uploader was Nikkul at English Wikipedia / </a:t>
            </a:r>
            <a:r>
              <a:rPr lang="en-US" dirty="0">
                <a:hlinkClick r:id="rId5"/>
              </a:rPr>
              <a:t>CC BY 2.0</a:t>
            </a:r>
          </a:p>
        </p:txBody>
      </p:sp>
    </p:spTree>
    <p:extLst>
      <p:ext uri="{BB962C8B-B14F-4D97-AF65-F5344CB8AC3E}">
        <p14:creationId xmlns:p14="http://schemas.microsoft.com/office/powerpoint/2010/main" val="3182234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847" y="406046"/>
            <a:ext cx="3779085" cy="1499616"/>
          </a:xfrm>
        </p:spPr>
        <p:txBody>
          <a:bodyPr>
            <a:normAutofit/>
          </a:bodyPr>
          <a:lstStyle/>
          <a:p>
            <a:r>
              <a:rPr lang="en-US" dirty="0">
                <a:solidFill>
                  <a:schemeClr val="tx1"/>
                </a:solidFill>
              </a:rPr>
              <a:t>Use Case 1</a:t>
            </a:r>
            <a:br>
              <a:rPr lang="en-US" dirty="0">
                <a:solidFill>
                  <a:schemeClr val="tx1"/>
                </a:solidFill>
              </a:rPr>
            </a:br>
            <a:r>
              <a:rPr lang="en-US" sz="1800" dirty="0">
                <a:solidFill>
                  <a:schemeClr val="tx1"/>
                </a:solidFill>
              </a:rPr>
              <a:t>Recommendation Engine for Optimizing Office Commute</a:t>
            </a:r>
          </a:p>
        </p:txBody>
      </p:sp>
      <p:sp>
        <p:nvSpPr>
          <p:cNvPr id="3" name="Content Placeholder 2"/>
          <p:cNvSpPr>
            <a:spLocks noGrp="1"/>
          </p:cNvSpPr>
          <p:nvPr>
            <p:ph idx="1"/>
          </p:nvPr>
        </p:nvSpPr>
        <p:spPr>
          <a:xfrm>
            <a:off x="182160" y="1883154"/>
            <a:ext cx="5632485" cy="4389630"/>
          </a:xfrm>
        </p:spPr>
        <p:txBody>
          <a:bodyPr>
            <a:normAutofit fontScale="70000" lnSpcReduction="20000"/>
          </a:bodyPr>
          <a:lstStyle/>
          <a:p>
            <a:pPr marL="0" indent="0">
              <a:buNone/>
            </a:pPr>
            <a:r>
              <a:rPr lang="en-US" dirty="0"/>
              <a:t>1) Home &amp; Office are stored in favorites</a:t>
            </a:r>
            <a:endParaRPr lang="en-IN" dirty="0"/>
          </a:p>
          <a:p>
            <a:pPr marL="0" indent="0">
              <a:buNone/>
            </a:pPr>
            <a:r>
              <a:rPr lang="en-US" dirty="0"/>
              <a:t> </a:t>
            </a:r>
            <a:endParaRPr lang="en-IN" dirty="0"/>
          </a:p>
          <a:p>
            <a:pPr marL="0" indent="0">
              <a:buNone/>
            </a:pPr>
            <a:r>
              <a:rPr lang="en-US" dirty="0"/>
              <a:t>2) From historical data, we know the average time taken to go from Vijayanagar (110 origin id) &amp; Whitefield (169 origin id) (Travel times , wards datasets)</a:t>
            </a:r>
            <a:endParaRPr lang="en-IN" dirty="0"/>
          </a:p>
          <a:p>
            <a:pPr marL="0" indent="0">
              <a:buNone/>
            </a:pPr>
            <a:r>
              <a:rPr lang="en-US" dirty="0"/>
              <a:t> </a:t>
            </a:r>
            <a:endParaRPr lang="en-IN" dirty="0"/>
          </a:p>
          <a:p>
            <a:pPr marL="0" indent="0">
              <a:buNone/>
            </a:pPr>
            <a:r>
              <a:rPr lang="en-US" dirty="0"/>
              <a:t>3) We have data for 5 different time segments of a day (early morning, AM peak, midday, evening, PM peak) (Travel times daily dataset)</a:t>
            </a:r>
            <a:endParaRPr lang="en-IN" dirty="0"/>
          </a:p>
          <a:p>
            <a:pPr marL="0" indent="0">
              <a:buNone/>
            </a:pPr>
            <a:endParaRPr lang="en-IN" dirty="0"/>
          </a:p>
          <a:p>
            <a:pPr marL="0" indent="0">
              <a:buNone/>
            </a:pPr>
            <a:r>
              <a:rPr lang="en-US" dirty="0"/>
              <a:t>4) We have historical data for travel time for every day of the week (travel time day of the week dataset)</a:t>
            </a:r>
            <a:endParaRPr lang="en-IN" dirty="0"/>
          </a:p>
          <a:p>
            <a:pPr marL="0" indent="0">
              <a:buNone/>
            </a:pPr>
            <a:endParaRPr lang="en-IN" dirty="0"/>
          </a:p>
          <a:p>
            <a:pPr marL="0" indent="0">
              <a:buNone/>
            </a:pPr>
            <a:r>
              <a:rPr lang="en-US" dirty="0"/>
              <a:t>5) From all the above data, we will create a recommendation engine, which will give 3 recommendations for starting the journey. (Recommendation will be available from previous night, as a message, so the lady can plan her next day’s travel start time)</a:t>
            </a:r>
            <a:endParaRPr lang="en-IN" dirty="0"/>
          </a:p>
          <a:p>
            <a:pPr lvl="0"/>
            <a:endParaRPr lang="en-IN" dirty="0"/>
          </a:p>
        </p:txBody>
      </p:sp>
      <p:pic>
        <p:nvPicPr>
          <p:cNvPr id="4" name="Picture 3" descr="Best viewed large. The main terminal of the brand new Bangalore International Airport. I was one of the first few people at the airport. My mother arrived on the third flight into this new airpo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454" y="266192"/>
            <a:ext cx="4107767" cy="3637280"/>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4"/>
              </a:rPr>
              <a:t>Photo</a:t>
            </a:r>
            <a:r>
              <a:rPr lang="en-US" dirty="0"/>
              <a:t> by Utkarsh Jha / </a:t>
            </a:r>
            <a:r>
              <a:rPr lang="en-US" dirty="0">
                <a:hlinkClick r:id="rId5"/>
              </a:rPr>
              <a:t>CC BY-SA 2.0</a:t>
            </a:r>
          </a:p>
        </p:txBody>
      </p:sp>
    </p:spTree>
    <p:extLst>
      <p:ext uri="{BB962C8B-B14F-4D97-AF65-F5344CB8AC3E}">
        <p14:creationId xmlns:p14="http://schemas.microsoft.com/office/powerpoint/2010/main" val="385199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847" y="406046"/>
            <a:ext cx="3779085" cy="1499616"/>
          </a:xfrm>
        </p:spPr>
        <p:txBody>
          <a:bodyPr>
            <a:normAutofit fontScale="90000"/>
          </a:bodyPr>
          <a:lstStyle/>
          <a:p>
            <a:r>
              <a:rPr lang="en-US" dirty="0">
                <a:solidFill>
                  <a:schemeClr val="tx1"/>
                </a:solidFill>
              </a:rPr>
              <a:t>Use Case 2</a:t>
            </a:r>
            <a:br>
              <a:rPr lang="en-US" dirty="0">
                <a:solidFill>
                  <a:schemeClr val="tx1"/>
                </a:solidFill>
              </a:rPr>
            </a:br>
            <a:r>
              <a:rPr lang="en-US" sz="2200" dirty="0">
                <a:solidFill>
                  <a:schemeClr val="tx1"/>
                </a:solidFill>
              </a:rPr>
              <a:t>Fastest route Vs Safe Zone route </a:t>
            </a:r>
            <a:r>
              <a:rPr lang="en-US" dirty="0">
                <a:solidFill>
                  <a:srgbClr val="FFFFFF"/>
                </a:solidFill>
              </a:rPr>
              <a:t>1</a:t>
            </a:r>
          </a:p>
        </p:txBody>
      </p:sp>
      <p:sp>
        <p:nvSpPr>
          <p:cNvPr id="3" name="Content Placeholder 2"/>
          <p:cNvSpPr>
            <a:spLocks noGrp="1"/>
          </p:cNvSpPr>
          <p:nvPr>
            <p:ph idx="1"/>
          </p:nvPr>
        </p:nvSpPr>
        <p:spPr>
          <a:xfrm>
            <a:off x="182160" y="1883154"/>
            <a:ext cx="5632485" cy="4389630"/>
          </a:xfrm>
        </p:spPr>
        <p:txBody>
          <a:bodyPr>
            <a:normAutofit/>
          </a:bodyPr>
          <a:lstStyle/>
          <a:p>
            <a:pPr lvl="0"/>
            <a:r>
              <a:rPr lang="en-US" dirty="0"/>
              <a:t>Notifying safe zones on the chosen path, &amp; alternate path (costly path) with more safe zone coverage</a:t>
            </a:r>
            <a:endParaRPr lang="en-IN" dirty="0"/>
          </a:p>
          <a:p>
            <a:r>
              <a:rPr lang="en-US" dirty="0"/>
              <a:t> </a:t>
            </a:r>
            <a:endParaRPr lang="en-IN" dirty="0"/>
          </a:p>
          <a:p>
            <a:r>
              <a:rPr lang="en-US" dirty="0"/>
              <a:t>e.g. Fastest route – 90 mins to cover 20 </a:t>
            </a:r>
            <a:r>
              <a:rPr lang="en-US" dirty="0" err="1"/>
              <a:t>kms</a:t>
            </a:r>
            <a:endParaRPr lang="en-IN" dirty="0"/>
          </a:p>
          <a:p>
            <a:r>
              <a:rPr lang="en-US" dirty="0"/>
              <a:t>       Safest route – 105 minutes to cover 20 </a:t>
            </a:r>
            <a:r>
              <a:rPr lang="en-US" dirty="0" err="1"/>
              <a:t>kms</a:t>
            </a:r>
            <a:endParaRPr lang="en-IN" dirty="0"/>
          </a:p>
        </p:txBody>
      </p:sp>
      <p:pic>
        <p:nvPicPr>
          <p:cNvPr id="4" name="Picture 3" descr="Best viewed large. The main terminal of the brand new Bangalore International Airport. I was one of the first few people at the airport. My mother arrived on the third flight into this new airpo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454" y="266192"/>
            <a:ext cx="4107767" cy="3637280"/>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4"/>
              </a:rPr>
              <a:t>Photo</a:t>
            </a:r>
            <a:r>
              <a:rPr lang="en-US" dirty="0"/>
              <a:t> by Utkarsh Jha / </a:t>
            </a:r>
            <a:r>
              <a:rPr lang="en-US" dirty="0">
                <a:hlinkClick r:id="rId5"/>
              </a:rPr>
              <a:t>CC BY-SA 2.0</a:t>
            </a:r>
          </a:p>
        </p:txBody>
      </p:sp>
    </p:spTree>
    <p:extLst>
      <p:ext uri="{BB962C8B-B14F-4D97-AF65-F5344CB8AC3E}">
        <p14:creationId xmlns:p14="http://schemas.microsoft.com/office/powerpoint/2010/main" val="257353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730" y="383538"/>
            <a:ext cx="3779085" cy="1499616"/>
          </a:xfrm>
        </p:spPr>
        <p:txBody>
          <a:bodyPr>
            <a:normAutofit/>
          </a:bodyPr>
          <a:lstStyle/>
          <a:p>
            <a:r>
              <a:rPr lang="en-US" dirty="0">
                <a:solidFill>
                  <a:schemeClr val="tx1"/>
                </a:solidFill>
              </a:rPr>
              <a:t>Use case 3 – </a:t>
            </a:r>
            <a:r>
              <a:rPr lang="en-US" sz="3600" dirty="0">
                <a:solidFill>
                  <a:schemeClr val="tx1"/>
                </a:solidFill>
              </a:rPr>
              <a:t>Alternate Transport</a:t>
            </a:r>
          </a:p>
        </p:txBody>
      </p:sp>
      <p:sp>
        <p:nvSpPr>
          <p:cNvPr id="3" name="Content Placeholder 2"/>
          <p:cNvSpPr>
            <a:spLocks noGrp="1"/>
          </p:cNvSpPr>
          <p:nvPr>
            <p:ph idx="1"/>
          </p:nvPr>
        </p:nvSpPr>
        <p:spPr>
          <a:xfrm>
            <a:off x="182161" y="1883154"/>
            <a:ext cx="5104225" cy="4389630"/>
          </a:xfrm>
        </p:spPr>
        <p:txBody>
          <a:bodyPr>
            <a:normAutofit/>
          </a:bodyPr>
          <a:lstStyle/>
          <a:p>
            <a:r>
              <a:rPr lang="en-US" b="1" dirty="0"/>
              <a:t> </a:t>
            </a:r>
            <a:endParaRPr lang="en-IN" dirty="0"/>
          </a:p>
          <a:p>
            <a:pPr lvl="0"/>
            <a:r>
              <a:rPr lang="en-US" dirty="0"/>
              <a:t>Giving alternate routing solution with a mix of public and private transport including last mile connectivity</a:t>
            </a:r>
          </a:p>
          <a:p>
            <a:pPr lvl="0"/>
            <a:endParaRPr lang="en-IN" dirty="0"/>
          </a:p>
          <a:p>
            <a:r>
              <a:rPr lang="en-US" dirty="0"/>
              <a:t>e.g. origin – auto 2 </a:t>
            </a:r>
            <a:r>
              <a:rPr lang="en-US" dirty="0" err="1"/>
              <a:t>kms</a:t>
            </a:r>
            <a:r>
              <a:rPr lang="en-US" dirty="0"/>
              <a:t> – metro 18 </a:t>
            </a:r>
            <a:r>
              <a:rPr lang="en-US" dirty="0" err="1"/>
              <a:t>kms</a:t>
            </a:r>
            <a:r>
              <a:rPr lang="en-US" dirty="0"/>
              <a:t> – rental cycle pod to office 2 </a:t>
            </a:r>
            <a:r>
              <a:rPr lang="en-US" dirty="0" err="1"/>
              <a:t>kms</a:t>
            </a:r>
            <a:r>
              <a:rPr lang="en-US" dirty="0"/>
              <a:t>.</a:t>
            </a:r>
            <a:endParaRPr lang="en-IN" dirty="0"/>
          </a:p>
          <a:p>
            <a:r>
              <a:rPr lang="en-US" dirty="0"/>
              <a:t>Using this Solution mix, you reach destination in </a:t>
            </a:r>
            <a:r>
              <a:rPr lang="en-US" b="1" dirty="0"/>
              <a:t>100 minutes</a:t>
            </a:r>
            <a:endParaRPr lang="en-IN" b="1" dirty="0"/>
          </a:p>
          <a:p>
            <a:pPr marL="0" indent="0">
              <a:buNone/>
            </a:pPr>
            <a:endParaRPr lang="en-IN" dirty="0"/>
          </a:p>
        </p:txBody>
      </p:sp>
      <p:pic>
        <p:nvPicPr>
          <p:cNvPr id="4" name="Picture 3" descr="Best viewed large. The main terminal of the brand new Bangalore International Airport. I was one of the first few people at the airport. My mother arrived on the third flight into this new airpo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454" y="266192"/>
            <a:ext cx="4107767" cy="3637280"/>
          </a:xfrm>
          <a:prstGeom prst="rect">
            <a:avLst/>
          </a:prstGeom>
        </p:spPr>
      </p:pic>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hlinkClick r:id="rId4"/>
              </a:rPr>
              <a:t>Photo</a:t>
            </a:r>
            <a:r>
              <a:rPr lang="en-US" dirty="0"/>
              <a:t> by Utkarsh Jha / </a:t>
            </a:r>
            <a:r>
              <a:rPr lang="en-US" dirty="0">
                <a:hlinkClick r:id="rId5"/>
              </a:rPr>
              <a:t>CC BY-SA 2.0</a:t>
            </a:r>
          </a:p>
        </p:txBody>
      </p:sp>
    </p:spTree>
    <p:extLst>
      <p:ext uri="{BB962C8B-B14F-4D97-AF65-F5344CB8AC3E}">
        <p14:creationId xmlns:p14="http://schemas.microsoft.com/office/powerpoint/2010/main" val="217828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type="body" idx="1"/>
          </p:nvPr>
        </p:nvSpPr>
        <p:spPr>
          <a:xfrm>
            <a:off x="4219802" y="965864"/>
            <a:ext cx="7006998" cy="3450370"/>
          </a:xfrm>
        </p:spPr>
        <p:txBody>
          <a:bodyPr anchor="b">
            <a:normAutofit/>
          </a:bodyPr>
          <a:lstStyle/>
          <a:p>
            <a:r>
              <a:rPr lang="en-US" sz="16600" dirty="0">
                <a:solidFill>
                  <a:srgbClr val="FFFFFF"/>
                </a:solidFill>
              </a:rPr>
              <a:t>Thanks</a:t>
            </a:r>
            <a:endParaRPr sz="166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26445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TotalTime>
  <Words>911</Words>
  <Application>Microsoft Macintosh PowerPoint</Application>
  <PresentationFormat>Widescreen</PresentationFormat>
  <Paragraphs>93</Paragraphs>
  <Slides>9</Slides>
  <Notes>5</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Arial</vt:lpstr>
      <vt:lpstr>Calibri</vt:lpstr>
      <vt:lpstr>Helvetica</vt:lpstr>
      <vt:lpstr>Helvetica Neue</vt:lpstr>
      <vt:lpstr>Helvetica Neue Light</vt:lpstr>
      <vt:lpstr>Segoe UI</vt:lpstr>
      <vt:lpstr>Segoe UI Light</vt:lpstr>
      <vt:lpstr>Segoe UI Semilight</vt:lpstr>
      <vt:lpstr>Tw Cen MT</vt:lpstr>
      <vt:lpstr>Tw Cen MT Condensed</vt:lpstr>
      <vt:lpstr>Wingdings 3</vt:lpstr>
      <vt:lpstr>Integral</vt:lpstr>
      <vt:lpstr>QuickStarter Theme</vt:lpstr>
      <vt:lpstr>Here's your outline to get started</vt:lpstr>
      <vt:lpstr>Related topics to research</vt:lpstr>
      <vt:lpstr>Bengaluru</vt:lpstr>
      <vt:lpstr>Contents</vt:lpstr>
      <vt:lpstr>Problem statement  : Optimizing Travel time</vt:lpstr>
      <vt:lpstr>Use Case 1 Recommendation Engine for Optimizing Office Commute</vt:lpstr>
      <vt:lpstr>Use Case 2 Fastest route Vs Safe Zone route 1</vt:lpstr>
      <vt:lpstr>Use case 3 – Alternate Transport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HARISHANKAR GOPALAKRISHNAN</dc:creator>
  <cp:lastModifiedBy>HARISHANKAR GOPALAKRISHNAN</cp:lastModifiedBy>
  <cp:revision>2</cp:revision>
  <dcterms:created xsi:type="dcterms:W3CDTF">2019-03-30T06:37:58Z</dcterms:created>
  <dcterms:modified xsi:type="dcterms:W3CDTF">2019-03-30T06:55:47Z</dcterms:modified>
</cp:coreProperties>
</file>