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301" r:id="rId4"/>
    <p:sldId id="312" r:id="rId5"/>
    <p:sldId id="310" r:id="rId6"/>
    <p:sldId id="303" r:id="rId7"/>
    <p:sldId id="304" r:id="rId8"/>
    <p:sldId id="305" r:id="rId9"/>
    <p:sldId id="306" r:id="rId10"/>
    <p:sldId id="307" r:id="rId11"/>
    <p:sldId id="308" r:id="rId12"/>
    <p:sldId id="309" r:id="rId13"/>
    <p:sldId id="311" r:id="rId14"/>
    <p:sldId id="290"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521415D9-36F7-43E2-AB2F-B90AF26B5E84}">
      <p14:sectionLst xmlns:p14="http://schemas.microsoft.com/office/powerpoint/2010/main">
        <p14:section name="Introduction" id="{5D5D30E8-4219-496D-83BD-C45C7E86B53B}">
          <p14:sldIdLst>
            <p14:sldId id="256"/>
            <p14:sldId id="258"/>
            <p14:sldId id="301"/>
            <p14:sldId id="312"/>
            <p14:sldId id="310"/>
          </p14:sldIdLst>
        </p14:section>
        <p14:section name="Data-Set Cleansing &amp; Normalization" id="{5CA7A8D1-5B16-4CFC-A533-3C5B5B1B3290}">
          <p14:sldIdLst>
            <p14:sldId id="303"/>
            <p14:sldId id="304"/>
            <p14:sldId id="305"/>
          </p14:sldIdLst>
        </p14:section>
        <p14:section name="Data Analysis" id="{EC270820-8F1A-4D5F-A4B8-E44F84CE1CD9}">
          <p14:sldIdLst>
            <p14:sldId id="306"/>
            <p14:sldId id="307"/>
            <p14:sldId id="308"/>
            <p14:sldId id="309"/>
            <p14:sldId id="311"/>
          </p14:sldIdLst>
        </p14:section>
        <p14:section name="Results" id="{025DECB6-9187-44E1-9BB8-2E3D3E05A3B8}">
          <p14:sldIdLst>
            <p14:sldId id="290"/>
          </p14:sldIdLst>
        </p14:section>
      </p14:sectionLst>
    </p:ex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ADF"/>
    <a:srgbClr val="EA82C5"/>
    <a:srgbClr val="F6CAE6"/>
    <a:srgbClr val="E87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392" y="6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1"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14" name="Line"/>
          <p:cNvSpPr/>
          <p:nvPr/>
        </p:nvSpPr>
        <p:spPr>
          <a:xfrm>
            <a:off x="508001"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15" name="Line"/>
          <p:cNvSpPr/>
          <p:nvPr/>
        </p:nvSpPr>
        <p:spPr>
          <a:xfrm flipV="1">
            <a:off x="7994303" y="4526257"/>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3" y="7053557"/>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7" name="Line"/>
          <p:cNvSpPr/>
          <p:nvPr/>
        </p:nvSpPr>
        <p:spPr>
          <a:xfrm>
            <a:off x="508001"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8" name="Line"/>
          <p:cNvSpPr/>
          <p:nvPr/>
        </p:nvSpPr>
        <p:spPr>
          <a:xfrm>
            <a:off x="508001"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29" name="Line"/>
          <p:cNvSpPr/>
          <p:nvPr/>
        </p:nvSpPr>
        <p:spPr>
          <a:xfrm flipV="1">
            <a:off x="7994303" y="7053557"/>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3"/>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50" name="Line"/>
          <p:cNvSpPr/>
          <p:nvPr/>
        </p:nvSpPr>
        <p:spPr>
          <a:xfrm>
            <a:off x="508001"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20" y="647701"/>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1"/>
            <a:ext cx="11938000" cy="564257"/>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81805"/>
            <a:ext cx="10464800" cy="65659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sz="1200"/>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12507" y="9258301"/>
            <a:ext cx="367088" cy="379591"/>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82C5"/>
        </a:solidFill>
        <a:effectLst/>
      </p:bgPr>
    </p:bg>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4" y="6629402"/>
            <a:ext cx="6457067" cy="2480657"/>
          </a:xfrm>
          <a:prstGeom prst="rect">
            <a:avLst/>
          </a:prstGeom>
        </p:spPr>
        <p:txBody>
          <a:bodyPr/>
          <a:lstStyle/>
          <a:p>
            <a:pPr algn="ctr">
              <a:defRPr sz="3600">
                <a:latin typeface="Arial"/>
                <a:ea typeface="Arial"/>
                <a:cs typeface="Arial"/>
                <a:sym typeface="Arial"/>
              </a:defRPr>
            </a:pPr>
            <a:r>
              <a:rPr lang="en-US" dirty="0"/>
              <a:t>BREAST CANCER SURVIVAL</a:t>
            </a:r>
            <a:r>
              <a:rPr dirty="0"/>
              <a:t> </a:t>
            </a:r>
          </a:p>
          <a:p>
            <a:pPr algn="ctr">
              <a:defRPr>
                <a:latin typeface="Arial"/>
                <a:ea typeface="Arial"/>
                <a:cs typeface="Arial"/>
                <a:sym typeface="Arial"/>
              </a:defRPr>
            </a:pPr>
            <a:endParaRPr dirty="0"/>
          </a:p>
          <a:p>
            <a:pPr algn="ctr">
              <a:defRPr>
                <a:latin typeface="Arial"/>
                <a:ea typeface="Arial"/>
                <a:cs typeface="Arial"/>
                <a:sym typeface="Arial"/>
              </a:defRPr>
            </a:pPr>
            <a:r>
              <a:rPr lang="en-US" dirty="0"/>
              <a:t>By MADHAVI RAMAN</a:t>
            </a:r>
          </a:p>
          <a:p>
            <a:pPr algn="ctr">
              <a:defRPr>
                <a:latin typeface="Arial"/>
                <a:ea typeface="Arial"/>
                <a:cs typeface="Arial"/>
                <a:sym typeface="Arial"/>
              </a:defRPr>
            </a:pPr>
            <a:r>
              <a:rPr lang="en-US" dirty="0"/>
              <a:t>10-Mar-2019</a:t>
            </a:r>
            <a:endParaRPr dirty="0"/>
          </a:p>
        </p:txBody>
      </p:sp>
      <p:pic>
        <p:nvPicPr>
          <p:cNvPr id="4" name="Picture 2" descr="Breast cancer awareness ribbon symbol. Transparent triangles and human woman profile shape background Stock Vector - 22187882">
            <a:extLst>
              <a:ext uri="{FF2B5EF4-FFF2-40B4-BE49-F238E27FC236}">
                <a16:creationId xmlns:a16="http://schemas.microsoft.com/office/drawing/2014/main" id="{5BA82EE6-86CE-4404-B12F-FEC29C76C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2"/>
            <a:ext cx="13004800" cy="5193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FACET GRID</a:t>
            </a:r>
            <a:endParaRPr sz="5400" dirty="0"/>
          </a:p>
        </p:txBody>
      </p:sp>
      <p:sp>
        <p:nvSpPr>
          <p:cNvPr id="140" name="Serves San Francisco and San Mateo Counties…"/>
          <p:cNvSpPr txBox="1">
            <a:spLocks noGrp="1"/>
          </p:cNvSpPr>
          <p:nvPr>
            <p:ph type="body" idx="1"/>
          </p:nvPr>
        </p:nvSpPr>
        <p:spPr>
          <a:xfrm>
            <a:off x="1168400" y="5715000"/>
            <a:ext cx="10668000" cy="3552824"/>
          </a:xfrm>
          <a:prstGeom prst="rect">
            <a:avLst/>
          </a:prstGeom>
        </p:spPr>
        <p:txBody>
          <a:bodyPr>
            <a:normAutofit/>
          </a:bodyPr>
          <a:lstStyle/>
          <a:p>
            <a:r>
              <a:rPr lang="en-US" sz="3200" dirty="0">
                <a:latin typeface="Arial" panose="020B0604020202020204" pitchFamily="34" charset="0"/>
                <a:cs typeface="Arial" panose="020B0604020202020204" pitchFamily="34" charset="0"/>
              </a:rPr>
              <a:t>It can be observed that number of positive axillary nodes are highly dense from 0 to 5.</a:t>
            </a:r>
          </a:p>
        </p:txBody>
      </p:sp>
      <p:pic>
        <p:nvPicPr>
          <p:cNvPr id="2" name="Picture 1">
            <a:extLst>
              <a:ext uri="{FF2B5EF4-FFF2-40B4-BE49-F238E27FC236}">
                <a16:creationId xmlns:a16="http://schemas.microsoft.com/office/drawing/2014/main" id="{5D980BA0-F609-4D02-9470-BBBA5E6FB4DF}"/>
              </a:ext>
            </a:extLst>
          </p:cNvPr>
          <p:cNvPicPr>
            <a:picLocks noChangeAspect="1"/>
          </p:cNvPicPr>
          <p:nvPr/>
        </p:nvPicPr>
        <p:blipFill>
          <a:blip r:embed="rId3"/>
          <a:stretch>
            <a:fillRect/>
          </a:stretch>
        </p:blipFill>
        <p:spPr>
          <a:xfrm>
            <a:off x="29725" y="2279718"/>
            <a:ext cx="4010025" cy="3181350"/>
          </a:xfrm>
          <a:prstGeom prst="rect">
            <a:avLst/>
          </a:prstGeom>
        </p:spPr>
      </p:pic>
      <p:pic>
        <p:nvPicPr>
          <p:cNvPr id="5" name="Picture 4">
            <a:extLst>
              <a:ext uri="{FF2B5EF4-FFF2-40B4-BE49-F238E27FC236}">
                <a16:creationId xmlns:a16="http://schemas.microsoft.com/office/drawing/2014/main" id="{8F70EA4C-534C-4B76-B103-C1E23B302C70}"/>
              </a:ext>
            </a:extLst>
          </p:cNvPr>
          <p:cNvPicPr>
            <a:picLocks noChangeAspect="1"/>
          </p:cNvPicPr>
          <p:nvPr/>
        </p:nvPicPr>
        <p:blipFill>
          <a:blip r:embed="rId4"/>
          <a:stretch>
            <a:fillRect/>
          </a:stretch>
        </p:blipFill>
        <p:spPr>
          <a:xfrm>
            <a:off x="4292600" y="2299173"/>
            <a:ext cx="4086225" cy="3219450"/>
          </a:xfrm>
          <a:prstGeom prst="rect">
            <a:avLst/>
          </a:prstGeom>
        </p:spPr>
      </p:pic>
      <p:pic>
        <p:nvPicPr>
          <p:cNvPr id="6" name="Picture 5">
            <a:extLst>
              <a:ext uri="{FF2B5EF4-FFF2-40B4-BE49-F238E27FC236}">
                <a16:creationId xmlns:a16="http://schemas.microsoft.com/office/drawing/2014/main" id="{EA928187-75F9-46EB-81E8-9FA1459BACD0}"/>
              </a:ext>
            </a:extLst>
          </p:cNvPr>
          <p:cNvPicPr>
            <a:picLocks noChangeAspect="1"/>
          </p:cNvPicPr>
          <p:nvPr/>
        </p:nvPicPr>
        <p:blipFill>
          <a:blip r:embed="rId5"/>
          <a:stretch>
            <a:fillRect/>
          </a:stretch>
        </p:blipFill>
        <p:spPr>
          <a:xfrm>
            <a:off x="8631675" y="2314575"/>
            <a:ext cx="3762375" cy="3105150"/>
          </a:xfrm>
          <a:prstGeom prst="rect">
            <a:avLst/>
          </a:prstGeom>
        </p:spPr>
      </p:pic>
    </p:spTree>
    <p:extLst>
      <p:ext uri="{BB962C8B-B14F-4D97-AF65-F5344CB8AC3E}">
        <p14:creationId xmlns:p14="http://schemas.microsoft.com/office/powerpoint/2010/main" val="9549385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QUESTIONS</a:t>
            </a:r>
            <a:endParaRPr sz="5400" dirty="0"/>
          </a:p>
        </p:txBody>
      </p:sp>
      <p:sp>
        <p:nvSpPr>
          <p:cNvPr id="140" name="Serves San Francisco and San Mateo Counties…"/>
          <p:cNvSpPr txBox="1">
            <a:spLocks noGrp="1"/>
          </p:cNvSpPr>
          <p:nvPr>
            <p:ph type="body" idx="1"/>
          </p:nvPr>
        </p:nvSpPr>
        <p:spPr>
          <a:xfrm>
            <a:off x="1168400" y="5943600"/>
            <a:ext cx="10668000" cy="3552824"/>
          </a:xfrm>
          <a:prstGeom prst="rect">
            <a:avLst/>
          </a:prstGeom>
        </p:spPr>
        <p:txBody>
          <a:bodyPr>
            <a:normAutofit/>
          </a:bodyPr>
          <a:lstStyle/>
          <a:p>
            <a:r>
              <a:rPr lang="en-US" dirty="0"/>
              <a:t>From the above plot, it is evident that if the breast cancer is detected at a young ag(</a:t>
            </a:r>
            <a:r>
              <a:rPr lang="en-US" dirty="0" err="1"/>
              <a:t>i.e</a:t>
            </a:r>
            <a:r>
              <a:rPr lang="en-US" dirty="0"/>
              <a:t> age&lt;40), the survival rate is higher when </a:t>
            </a:r>
            <a:r>
              <a:rPr lang="en-US" dirty="0" err="1"/>
              <a:t>somapred</a:t>
            </a:r>
            <a:r>
              <a:rPr lang="en-US" dirty="0"/>
              <a:t> with age&gt;70</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357F5A4-DFE9-410A-92AC-2ADF94842C1C}"/>
              </a:ext>
            </a:extLst>
          </p:cNvPr>
          <p:cNvSpPr txBox="1"/>
          <p:nvPr/>
        </p:nvSpPr>
        <p:spPr>
          <a:xfrm>
            <a:off x="444500" y="2408767"/>
            <a:ext cx="112014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a:latin typeface="Arial" panose="020B0604020202020204" pitchFamily="34" charset="0"/>
                <a:cs typeface="Arial" panose="020B0604020202020204" pitchFamily="34" charset="0"/>
              </a:rPr>
              <a:t>Has the age played any role in determining the survival status?</a:t>
            </a:r>
          </a:p>
        </p:txBody>
      </p:sp>
      <p:pic>
        <p:nvPicPr>
          <p:cNvPr id="8" name="Picture 7">
            <a:extLst>
              <a:ext uri="{FF2B5EF4-FFF2-40B4-BE49-F238E27FC236}">
                <a16:creationId xmlns:a16="http://schemas.microsoft.com/office/drawing/2014/main" id="{9F88E8D0-D2D3-4C6A-B9CE-C88953EAD44A}"/>
              </a:ext>
            </a:extLst>
          </p:cNvPr>
          <p:cNvPicPr>
            <a:picLocks noChangeAspect="1"/>
          </p:cNvPicPr>
          <p:nvPr/>
        </p:nvPicPr>
        <p:blipFill>
          <a:blip r:embed="rId3"/>
          <a:stretch>
            <a:fillRect/>
          </a:stretch>
        </p:blipFill>
        <p:spPr>
          <a:xfrm>
            <a:off x="3530600" y="3270159"/>
            <a:ext cx="5410200" cy="3306232"/>
          </a:xfrm>
          <a:prstGeom prst="rect">
            <a:avLst/>
          </a:prstGeom>
        </p:spPr>
      </p:pic>
    </p:spTree>
    <p:extLst>
      <p:ext uri="{BB962C8B-B14F-4D97-AF65-F5344CB8AC3E}">
        <p14:creationId xmlns:p14="http://schemas.microsoft.com/office/powerpoint/2010/main" val="39385347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QUESTIONS</a:t>
            </a:r>
            <a:endParaRPr sz="5400" dirty="0"/>
          </a:p>
        </p:txBody>
      </p:sp>
      <p:sp>
        <p:nvSpPr>
          <p:cNvPr id="140" name="Serves San Francisco and San Mateo Counties…"/>
          <p:cNvSpPr txBox="1">
            <a:spLocks noGrp="1"/>
          </p:cNvSpPr>
          <p:nvPr>
            <p:ph type="body" idx="1"/>
          </p:nvPr>
        </p:nvSpPr>
        <p:spPr>
          <a:xfrm>
            <a:off x="1168400" y="5943600"/>
            <a:ext cx="10668000" cy="3552824"/>
          </a:xfrm>
          <a:prstGeom prst="rect">
            <a:avLst/>
          </a:prstGeom>
        </p:spPr>
        <p:txBody>
          <a:bodyPr>
            <a:normAutofit/>
          </a:bodyPr>
          <a:lstStyle/>
          <a:p>
            <a:r>
              <a:rPr lang="en-US" dirty="0"/>
              <a:t>Survival rate is high for the people with 0 </a:t>
            </a:r>
            <a:r>
              <a:rPr lang="en-US" dirty="0" err="1"/>
              <a:t>pos_axillary_nodes</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357F5A4-DFE9-410A-92AC-2ADF94842C1C}"/>
              </a:ext>
            </a:extLst>
          </p:cNvPr>
          <p:cNvSpPr txBox="1"/>
          <p:nvPr/>
        </p:nvSpPr>
        <p:spPr>
          <a:xfrm>
            <a:off x="465669" y="2253734"/>
            <a:ext cx="112014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a:t>Based on the </a:t>
            </a:r>
            <a:r>
              <a:rPr lang="en-US" b="1" dirty="0" err="1"/>
              <a:t>pos_Axillary_nodes</a:t>
            </a:r>
            <a:r>
              <a:rPr lang="en-US" b="1" dirty="0"/>
              <a:t> how is the survival status?</a:t>
            </a:r>
          </a:p>
          <a:p>
            <a:endParaRPr lang="en-US"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D7E7CD6-6D3B-4A4F-832F-DCF102C30233}"/>
              </a:ext>
            </a:extLst>
          </p:cNvPr>
          <p:cNvPicPr>
            <a:picLocks noChangeAspect="1"/>
          </p:cNvPicPr>
          <p:nvPr/>
        </p:nvPicPr>
        <p:blipFill>
          <a:blip r:embed="rId3"/>
          <a:stretch>
            <a:fillRect/>
          </a:stretch>
        </p:blipFill>
        <p:spPr>
          <a:xfrm>
            <a:off x="4064001" y="3300412"/>
            <a:ext cx="3871912" cy="3152775"/>
          </a:xfrm>
          <a:prstGeom prst="rect">
            <a:avLst/>
          </a:prstGeom>
        </p:spPr>
      </p:pic>
    </p:spTree>
    <p:extLst>
      <p:ext uri="{BB962C8B-B14F-4D97-AF65-F5344CB8AC3E}">
        <p14:creationId xmlns:p14="http://schemas.microsoft.com/office/powerpoint/2010/main" val="430520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QUESTIONS</a:t>
            </a:r>
            <a:endParaRPr sz="5400" dirty="0"/>
          </a:p>
        </p:txBody>
      </p:sp>
      <p:sp>
        <p:nvSpPr>
          <p:cNvPr id="140" name="Serves San Francisco and San Mateo Counties…"/>
          <p:cNvSpPr txBox="1">
            <a:spLocks noGrp="1"/>
          </p:cNvSpPr>
          <p:nvPr>
            <p:ph type="body" idx="1"/>
          </p:nvPr>
        </p:nvSpPr>
        <p:spPr>
          <a:xfrm>
            <a:off x="1168400" y="5943600"/>
            <a:ext cx="10668000" cy="3552824"/>
          </a:xfrm>
          <a:prstGeom prst="rect">
            <a:avLst/>
          </a:prstGeom>
        </p:spPr>
        <p:txBody>
          <a:bodyPr>
            <a:normAutofit/>
          </a:bodyPr>
          <a:lstStyle/>
          <a:p>
            <a:r>
              <a:rPr lang="en-US" dirty="0"/>
              <a:t>Survival rate is high for the people with 0 </a:t>
            </a:r>
            <a:r>
              <a:rPr lang="en-US" dirty="0" err="1"/>
              <a:t>pos_axillary_nodes</a:t>
            </a:r>
            <a:endParaRPr lang="en-US"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357F5A4-DFE9-410A-92AC-2ADF94842C1C}"/>
              </a:ext>
            </a:extLst>
          </p:cNvPr>
          <p:cNvSpPr txBox="1"/>
          <p:nvPr/>
        </p:nvSpPr>
        <p:spPr>
          <a:xfrm>
            <a:off x="465669" y="2253734"/>
            <a:ext cx="112014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a:t>Based on the </a:t>
            </a:r>
            <a:r>
              <a:rPr lang="en-US" b="1" dirty="0" err="1"/>
              <a:t>pos_Axillary_nodes</a:t>
            </a:r>
            <a:r>
              <a:rPr lang="en-US" b="1" dirty="0"/>
              <a:t> how is the survival status?</a:t>
            </a:r>
          </a:p>
          <a:p>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D4C8154-4021-4525-81D4-E27CEBFA6A08}"/>
              </a:ext>
            </a:extLst>
          </p:cNvPr>
          <p:cNvPicPr>
            <a:picLocks noChangeAspect="1"/>
          </p:cNvPicPr>
          <p:nvPr/>
        </p:nvPicPr>
        <p:blipFill>
          <a:blip r:embed="rId3"/>
          <a:stretch>
            <a:fillRect/>
          </a:stretch>
        </p:blipFill>
        <p:spPr>
          <a:xfrm>
            <a:off x="2692400" y="3159260"/>
            <a:ext cx="5619750" cy="3860030"/>
          </a:xfrm>
          <a:prstGeom prst="rect">
            <a:avLst/>
          </a:prstGeom>
        </p:spPr>
      </p:pic>
    </p:spTree>
    <p:extLst>
      <p:ext uri="{BB962C8B-B14F-4D97-AF65-F5344CB8AC3E}">
        <p14:creationId xmlns:p14="http://schemas.microsoft.com/office/powerpoint/2010/main" val="2649559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pPr marL="0" indent="0">
              <a:buNone/>
            </a:pPr>
            <a:r>
              <a:rPr lang="en-US" dirty="0"/>
              <a:t>1. </a:t>
            </a:r>
            <a:r>
              <a:rPr lang="en-US" dirty="0" err="1"/>
              <a:t>Pos_axillary_nodes</a:t>
            </a:r>
            <a:r>
              <a:rPr lang="en-US" dirty="0"/>
              <a:t> is a useful feature that let us know the survival status.</a:t>
            </a:r>
          </a:p>
          <a:p>
            <a:pPr marL="0" indent="0">
              <a:buNone/>
            </a:pPr>
            <a:r>
              <a:rPr lang="en-US" dirty="0"/>
              <a:t>2. From the above box plot and violin plot, it can be concluded that people who survived had 0 </a:t>
            </a:r>
            <a:r>
              <a:rPr lang="en-US" dirty="0" err="1"/>
              <a:t>postive</a:t>
            </a:r>
            <a:r>
              <a:rPr lang="en-US" dirty="0"/>
              <a:t> nodes.</a:t>
            </a:r>
          </a:p>
          <a:p>
            <a:pPr marL="0" indent="0">
              <a:buNone/>
            </a:pPr>
            <a:r>
              <a:rPr lang="en-US" dirty="0"/>
              <a:t>3. Mean age who survived is 52 years and who did not is 54 years.</a:t>
            </a:r>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Introduction</a:t>
            </a:r>
            <a:endParaRPr sz="5400"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a:bodyPr>
          <a:lstStyle/>
          <a:p>
            <a:r>
              <a:rPr lang="en-US" sz="3200" dirty="0">
                <a:latin typeface="Arial" panose="020B0604020202020204" pitchFamily="34" charset="0"/>
                <a:cs typeface="Arial" panose="020B0604020202020204" pitchFamily="34" charset="0"/>
              </a:rPr>
              <a:t>Breast Cancer is a condition where the </a:t>
            </a:r>
            <a:r>
              <a:rPr lang="en-US" sz="3200" b="1" dirty="0">
                <a:latin typeface="Arial" panose="020B0604020202020204" pitchFamily="34" charset="0"/>
                <a:cs typeface="Arial" panose="020B0604020202020204" pitchFamily="34" charset="0"/>
              </a:rPr>
              <a:t>cells</a:t>
            </a:r>
            <a:r>
              <a:rPr lang="en-US" sz="3200" dirty="0">
                <a:latin typeface="Arial" panose="020B0604020202020204" pitchFamily="34" charset="0"/>
                <a:cs typeface="Arial" panose="020B0604020202020204" pitchFamily="34" charset="0"/>
              </a:rPr>
              <a:t> in the breast grows out of control.</a:t>
            </a:r>
          </a:p>
          <a:p>
            <a:r>
              <a:rPr lang="en-US" sz="3200" dirty="0">
                <a:latin typeface="Arial" panose="020B0604020202020204" pitchFamily="34" charset="0"/>
                <a:cs typeface="Arial" panose="020B0604020202020204" pitchFamily="34" charset="0"/>
              </a:rPr>
              <a:t>These cells usually form a tumor  which can be benign or malignant. It is usually detected by </a:t>
            </a:r>
            <a:r>
              <a:rPr lang="en-US" sz="3200" b="1" dirty="0">
                <a:latin typeface="Arial" panose="020B0604020202020204" pitchFamily="34" charset="0"/>
                <a:cs typeface="Arial" panose="020B0604020202020204" pitchFamily="34" charset="0"/>
              </a:rPr>
              <a:t>mammogram</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The breast cancer begins in </a:t>
            </a:r>
            <a:r>
              <a:rPr lang="en-US" sz="3200" b="1" dirty="0">
                <a:latin typeface="Arial" panose="020B0604020202020204" pitchFamily="34" charset="0"/>
                <a:cs typeface="Arial" panose="020B0604020202020204" pitchFamily="34" charset="0"/>
              </a:rPr>
              <a:t>ducts</a:t>
            </a:r>
            <a:r>
              <a:rPr lang="en-US" sz="3200" dirty="0">
                <a:latin typeface="Arial" panose="020B0604020202020204" pitchFamily="34" charset="0"/>
                <a:cs typeface="Arial" panose="020B0604020202020204" pitchFamily="34" charset="0"/>
              </a:rPr>
              <a:t> or </a:t>
            </a:r>
            <a:r>
              <a:rPr lang="en-US" sz="3200" b="1" dirty="0">
                <a:latin typeface="Arial" panose="020B0604020202020204" pitchFamily="34" charset="0"/>
                <a:cs typeface="Arial" panose="020B0604020202020204" pitchFamily="34" charset="0"/>
              </a:rPr>
              <a:t>lobules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If the cancer has spread to other parts of the body, it has said to have </a:t>
            </a:r>
            <a:r>
              <a:rPr lang="en-US" sz="3200" b="1" dirty="0">
                <a:latin typeface="Arial" panose="020B0604020202020204" pitchFamily="34" charset="0"/>
                <a:cs typeface="Arial" panose="020B0604020202020204" pitchFamily="34" charset="0"/>
              </a:rPr>
              <a:t>metastasized</a:t>
            </a:r>
            <a:r>
              <a:rPr lang="en-US" sz="3200" dirty="0">
                <a:latin typeface="Arial" panose="020B0604020202020204" pitchFamily="34" charset="0"/>
                <a:cs typeface="Arial" panose="020B0604020202020204" pitchFamily="34" charset="0"/>
              </a:rPr>
              <a:t>.</a:t>
            </a:r>
          </a:p>
          <a:p>
            <a:pPr marL="0" indent="0">
              <a:buNone/>
            </a:pPr>
            <a:r>
              <a:rPr lang="en-US" sz="3200" dirty="0">
                <a:latin typeface="Arial" panose="020B0604020202020204" pitchFamily="34" charset="0"/>
                <a:cs typeface="Arial" panose="020B0604020202020204" pitchFamily="34" charset="0"/>
              </a:rPr>
              <a:t>It is the </a:t>
            </a:r>
            <a:r>
              <a:rPr lang="en-US" sz="3200" b="1" dirty="0">
                <a:latin typeface="Arial" panose="020B0604020202020204" pitchFamily="34" charset="0"/>
                <a:cs typeface="Arial" panose="020B0604020202020204" pitchFamily="34" charset="0"/>
              </a:rPr>
              <a:t>second</a:t>
            </a:r>
            <a:r>
              <a:rPr lang="en-US" sz="3200" dirty="0">
                <a:latin typeface="Arial" panose="020B0604020202020204" pitchFamily="34" charset="0"/>
                <a:cs typeface="Arial" panose="020B0604020202020204" pitchFamily="34" charset="0"/>
              </a:rPr>
              <a:t> leading cause of mortality in women</a:t>
            </a:r>
            <a:endParaRPr sz="3200" dirty="0">
              <a:latin typeface="Arial" panose="020B0604020202020204" pitchFamily="34" charset="0"/>
              <a:cs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Risk Profile</a:t>
            </a:r>
            <a:endParaRPr sz="5400" dirty="0"/>
          </a:p>
        </p:txBody>
      </p:sp>
      <p:sp>
        <p:nvSpPr>
          <p:cNvPr id="140" name="Serves San Francisco and San Mateo Counties…"/>
          <p:cNvSpPr txBox="1">
            <a:spLocks noGrp="1"/>
          </p:cNvSpPr>
          <p:nvPr>
            <p:ph type="body" idx="1"/>
          </p:nvPr>
        </p:nvSpPr>
        <p:spPr>
          <a:xfrm>
            <a:off x="508000" y="2286000"/>
            <a:ext cx="11785600" cy="6019800"/>
          </a:xfrm>
          <a:prstGeom prst="rect">
            <a:avLst/>
          </a:prstGeom>
        </p:spPr>
        <p:txBody>
          <a:bodyPr>
            <a:normAutofit fontScale="92500" lnSpcReduction="10000"/>
          </a:bodyPr>
          <a:lstStyle/>
          <a:p>
            <a:pPr marL="0" indent="0">
              <a:buNone/>
            </a:pPr>
            <a:r>
              <a:rPr lang="en-US" b="1" dirty="0">
                <a:solidFill>
                  <a:schemeClr val="accent2">
                    <a:lumMod val="75000"/>
                  </a:schemeClr>
                </a:solidFill>
              </a:rPr>
              <a:t>Age</a:t>
            </a:r>
            <a:r>
              <a:rPr lang="en-US" dirty="0"/>
              <a:t>: Risk of the cancer is high among women above 55 years.</a:t>
            </a:r>
          </a:p>
          <a:p>
            <a:pPr marL="0" indent="0">
              <a:buNone/>
            </a:pPr>
            <a:r>
              <a:rPr lang="en-US" b="1" dirty="0">
                <a:solidFill>
                  <a:schemeClr val="accent2">
                    <a:lumMod val="75000"/>
                  </a:schemeClr>
                </a:solidFill>
              </a:rPr>
              <a:t>Family History</a:t>
            </a:r>
            <a:r>
              <a:rPr lang="en-US" dirty="0"/>
              <a:t>: A woman is at high risk if the first-degree relative has a previous known history of cancer.</a:t>
            </a:r>
          </a:p>
          <a:p>
            <a:pPr marL="0" indent="0">
              <a:buNone/>
            </a:pPr>
            <a:r>
              <a:rPr lang="en-US" dirty="0"/>
              <a:t>Radiation to chest before 30.</a:t>
            </a:r>
          </a:p>
          <a:p>
            <a:pPr marL="0" indent="0">
              <a:buNone/>
            </a:pPr>
            <a:r>
              <a:rPr lang="en-US" b="1" dirty="0">
                <a:solidFill>
                  <a:schemeClr val="accent2">
                    <a:lumMod val="75000"/>
                  </a:schemeClr>
                </a:solidFill>
              </a:rPr>
              <a:t>Race/Ethnicity</a:t>
            </a:r>
            <a:r>
              <a:rPr lang="en-US" b="1" dirty="0"/>
              <a:t>: </a:t>
            </a:r>
            <a:r>
              <a:rPr lang="en-US" dirty="0"/>
              <a:t>African-American women are at high risk than Asian, American and Hispanic women.</a:t>
            </a:r>
          </a:p>
          <a:p>
            <a:pPr marL="0" indent="0">
              <a:buNone/>
            </a:pPr>
            <a:r>
              <a:rPr lang="en-US" dirty="0"/>
              <a:t>Being over-weight</a:t>
            </a:r>
          </a:p>
          <a:p>
            <a:pPr marL="0" indent="0">
              <a:buNone/>
            </a:pPr>
            <a:r>
              <a:rPr lang="en-US" b="1" dirty="0">
                <a:solidFill>
                  <a:schemeClr val="accent2">
                    <a:lumMod val="75000"/>
                  </a:schemeClr>
                </a:solidFill>
              </a:rPr>
              <a:t>Pregnancy</a:t>
            </a:r>
            <a:r>
              <a:rPr lang="en-US" b="1" dirty="0"/>
              <a:t>: </a:t>
            </a:r>
            <a:r>
              <a:rPr lang="en-US" dirty="0"/>
              <a:t>Women who hadn’t had full term babies before 30 are at high risk. </a:t>
            </a:r>
          </a:p>
        </p:txBody>
      </p:sp>
    </p:spTree>
    <p:extLst>
      <p:ext uri="{BB962C8B-B14F-4D97-AF65-F5344CB8AC3E}">
        <p14:creationId xmlns:p14="http://schemas.microsoft.com/office/powerpoint/2010/main" val="33385347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err="1"/>
              <a:t>DataSource</a:t>
            </a:r>
            <a:r>
              <a:rPr lang="en-US" sz="5400" dirty="0"/>
              <a:t> and </a:t>
            </a:r>
            <a:r>
              <a:rPr lang="en-US" sz="5400" dirty="0" err="1"/>
              <a:t>DataSet</a:t>
            </a:r>
            <a:endParaRPr sz="5400" dirty="0"/>
          </a:p>
        </p:txBody>
      </p:sp>
      <p:sp>
        <p:nvSpPr>
          <p:cNvPr id="140" name="Serves San Francisco and San Mateo Counties…"/>
          <p:cNvSpPr txBox="1">
            <a:spLocks noGrp="1"/>
          </p:cNvSpPr>
          <p:nvPr>
            <p:ph type="body" idx="1"/>
          </p:nvPr>
        </p:nvSpPr>
        <p:spPr>
          <a:xfrm>
            <a:off x="508000" y="2286000"/>
            <a:ext cx="11785600" cy="6019800"/>
          </a:xfrm>
          <a:prstGeom prst="rect">
            <a:avLst/>
          </a:prstGeom>
        </p:spPr>
        <p:txBody>
          <a:bodyPr>
            <a:normAutofit/>
          </a:bodyPr>
          <a:lstStyle/>
          <a:p>
            <a:pPr marL="0" indent="0">
              <a:buNone/>
            </a:pPr>
            <a:r>
              <a:rPr lang="en-US" b="1" dirty="0">
                <a:solidFill>
                  <a:schemeClr val="accent3">
                    <a:lumMod val="75000"/>
                  </a:schemeClr>
                </a:solidFill>
              </a:rPr>
              <a:t>Name</a:t>
            </a:r>
            <a:r>
              <a:rPr lang="en-US" dirty="0"/>
              <a:t>: Breast Cancer Survival </a:t>
            </a:r>
            <a:br>
              <a:rPr lang="en-US" dirty="0"/>
            </a:br>
            <a:r>
              <a:rPr lang="en-US" b="1" dirty="0">
                <a:solidFill>
                  <a:schemeClr val="accent3">
                    <a:lumMod val="75000"/>
                  </a:schemeClr>
                </a:solidFill>
              </a:rPr>
              <a:t>Description</a:t>
            </a:r>
            <a:r>
              <a:rPr lang="en-US" dirty="0"/>
              <a:t>: The data set contains attributes which describes the age of the patient at the time of the operation and number of positive axillary nodes detected and if the patient has survived more than 5 years or not. </a:t>
            </a:r>
            <a:br>
              <a:rPr lang="en-US" dirty="0"/>
            </a:br>
            <a:r>
              <a:rPr lang="en-US" b="1" dirty="0">
                <a:solidFill>
                  <a:schemeClr val="accent3">
                    <a:lumMod val="75000"/>
                  </a:schemeClr>
                </a:solidFill>
              </a:rPr>
              <a:t>Is it a Sample data</a:t>
            </a:r>
            <a:r>
              <a:rPr lang="en-US" dirty="0"/>
              <a:t>: Yes, it is a sample set of 306 rows.</a:t>
            </a:r>
          </a:p>
        </p:txBody>
      </p:sp>
    </p:spTree>
    <p:extLst>
      <p:ext uri="{BB962C8B-B14F-4D97-AF65-F5344CB8AC3E}">
        <p14:creationId xmlns:p14="http://schemas.microsoft.com/office/powerpoint/2010/main" val="3523898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Data Set &amp; Analysis Performed</a:t>
            </a:r>
            <a:endParaRPr sz="5400" dirty="0"/>
          </a:p>
        </p:txBody>
      </p:sp>
      <p:sp>
        <p:nvSpPr>
          <p:cNvPr id="140" name="Serves San Francisco and San Mateo Counties…"/>
          <p:cNvSpPr txBox="1">
            <a:spLocks noGrp="1"/>
          </p:cNvSpPr>
          <p:nvPr>
            <p:ph type="body" idx="1"/>
          </p:nvPr>
        </p:nvSpPr>
        <p:spPr>
          <a:xfrm>
            <a:off x="5283200" y="2438399"/>
            <a:ext cx="7220626" cy="7224611"/>
          </a:xfrm>
          <a:prstGeom prst="rect">
            <a:avLst/>
          </a:prstGeom>
        </p:spPr>
        <p:txBody>
          <a:bodyPr>
            <a:normAutofit fontScale="85000" lnSpcReduction="20000"/>
          </a:bodyPr>
          <a:lstStyle/>
          <a:p>
            <a:pPr marL="0" indent="0">
              <a:buNone/>
            </a:pPr>
            <a:r>
              <a:rPr lang="en-US" sz="3800" b="1" dirty="0">
                <a:solidFill>
                  <a:schemeClr val="accent2">
                    <a:lumMod val="75000"/>
                  </a:schemeClr>
                </a:solidFill>
                <a:latin typeface="Arial" panose="020B0604020202020204" pitchFamily="34" charset="0"/>
                <a:cs typeface="Arial" panose="020B0604020202020204" pitchFamily="34" charset="0"/>
              </a:rPr>
              <a:t>Age</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Age of the patient at the time of operation.</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Year_of_Operation</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Calendar year of  when the patient was operated.</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Pos_axillary_nodes</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Number of positive axillary node that was detected in the patient.</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Survival_status</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p>
          <a:p>
            <a:pPr marL="0" indent="0">
              <a:buNone/>
            </a:pPr>
            <a:r>
              <a:rPr lang="en-US" sz="3800" dirty="0">
                <a:latin typeface="Arial" panose="020B0604020202020204" pitchFamily="34" charset="0"/>
                <a:cs typeface="Arial" panose="020B0604020202020204" pitchFamily="34" charset="0"/>
              </a:rPr>
              <a:t>If 1: patient has survived more than 5 years.</a:t>
            </a:r>
          </a:p>
          <a:p>
            <a:pPr marL="0" indent="0">
              <a:buNone/>
            </a:pPr>
            <a:r>
              <a:rPr lang="en-US" sz="3800" dirty="0">
                <a:latin typeface="Arial" panose="020B0604020202020204" pitchFamily="34" charset="0"/>
                <a:cs typeface="Arial" panose="020B0604020202020204" pitchFamily="34" charset="0"/>
              </a:rPr>
              <a:t>   2: Patient ha not survived more than 5 years.</a:t>
            </a:r>
          </a:p>
          <a:p>
            <a:pPr marL="0" indent="0">
              <a:buNone/>
            </a:pPr>
            <a:endParaRPr lang="en-US" dirty="0"/>
          </a:p>
        </p:txBody>
      </p:sp>
      <p:pic>
        <p:nvPicPr>
          <p:cNvPr id="2" name="Picture 1">
            <a:extLst>
              <a:ext uri="{FF2B5EF4-FFF2-40B4-BE49-F238E27FC236}">
                <a16:creationId xmlns:a16="http://schemas.microsoft.com/office/drawing/2014/main" id="{6958DE5E-EDCF-40B0-8C8A-020716655D8B}"/>
              </a:ext>
            </a:extLst>
          </p:cNvPr>
          <p:cNvPicPr>
            <a:picLocks noChangeAspect="1"/>
          </p:cNvPicPr>
          <p:nvPr/>
        </p:nvPicPr>
        <p:blipFill>
          <a:blip r:embed="rId3"/>
          <a:stretch>
            <a:fillRect/>
          </a:stretch>
        </p:blipFill>
        <p:spPr>
          <a:xfrm>
            <a:off x="500974" y="2590800"/>
            <a:ext cx="4505325" cy="3581400"/>
          </a:xfrm>
          <a:prstGeom prst="rect">
            <a:avLst/>
          </a:prstGeom>
        </p:spPr>
      </p:pic>
    </p:spTree>
    <p:extLst>
      <p:ext uri="{BB962C8B-B14F-4D97-AF65-F5344CB8AC3E}">
        <p14:creationId xmlns:p14="http://schemas.microsoft.com/office/powerpoint/2010/main" val="20480161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ATTRIBUTE INFORMATION</a:t>
            </a:r>
            <a:endParaRPr sz="5400" dirty="0"/>
          </a:p>
        </p:txBody>
      </p:sp>
      <p:sp>
        <p:nvSpPr>
          <p:cNvPr id="140" name="Serves San Francisco and San Mateo Counties…"/>
          <p:cNvSpPr txBox="1">
            <a:spLocks noGrp="1"/>
          </p:cNvSpPr>
          <p:nvPr>
            <p:ph type="body" idx="1"/>
          </p:nvPr>
        </p:nvSpPr>
        <p:spPr>
          <a:xfrm>
            <a:off x="5283200" y="2438399"/>
            <a:ext cx="7220626" cy="7224611"/>
          </a:xfrm>
          <a:prstGeom prst="rect">
            <a:avLst/>
          </a:prstGeom>
        </p:spPr>
        <p:txBody>
          <a:bodyPr>
            <a:normAutofit fontScale="85000" lnSpcReduction="20000"/>
          </a:bodyPr>
          <a:lstStyle/>
          <a:p>
            <a:pPr marL="0" indent="0">
              <a:buNone/>
            </a:pPr>
            <a:r>
              <a:rPr lang="en-US" sz="3800" b="1" dirty="0">
                <a:solidFill>
                  <a:schemeClr val="accent2">
                    <a:lumMod val="75000"/>
                  </a:schemeClr>
                </a:solidFill>
                <a:latin typeface="Arial" panose="020B0604020202020204" pitchFamily="34" charset="0"/>
                <a:cs typeface="Arial" panose="020B0604020202020204" pitchFamily="34" charset="0"/>
              </a:rPr>
              <a:t>Age</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Age of the patient at the time of operation.</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Year_of_Operation</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Calendar year of  when the patient was operated.</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Pos_axillary_nodes</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r>
              <a:rPr lang="en-US" sz="3800" dirty="0">
                <a:latin typeface="Arial" panose="020B0604020202020204" pitchFamily="34" charset="0"/>
                <a:cs typeface="Arial" panose="020B0604020202020204" pitchFamily="34" charset="0"/>
              </a:rPr>
              <a:t> – Number of positive axillary node that was detected in the patient.</a:t>
            </a:r>
          </a:p>
          <a:p>
            <a:pPr marL="0" indent="0">
              <a:buNone/>
            </a:pPr>
            <a:r>
              <a:rPr lang="en-US" sz="3800" b="1" dirty="0" err="1">
                <a:solidFill>
                  <a:schemeClr val="accent2">
                    <a:lumMod val="75000"/>
                  </a:schemeClr>
                </a:solidFill>
                <a:latin typeface="Arial" panose="020B0604020202020204" pitchFamily="34" charset="0"/>
                <a:cs typeface="Arial" panose="020B0604020202020204" pitchFamily="34" charset="0"/>
              </a:rPr>
              <a:t>Survival_status</a:t>
            </a:r>
            <a:r>
              <a:rPr lang="en-US" sz="3800" dirty="0">
                <a:latin typeface="Arial" panose="020B0604020202020204" pitchFamily="34" charset="0"/>
                <a:cs typeface="Arial" panose="020B0604020202020204" pitchFamily="34" charset="0"/>
              </a:rPr>
              <a:t>: </a:t>
            </a:r>
            <a:r>
              <a:rPr lang="en-US" sz="3800" dirty="0">
                <a:solidFill>
                  <a:schemeClr val="accent4">
                    <a:lumMod val="75000"/>
                  </a:schemeClr>
                </a:solidFill>
                <a:latin typeface="Arial" panose="020B0604020202020204" pitchFamily="34" charset="0"/>
                <a:cs typeface="Arial" panose="020B0604020202020204" pitchFamily="34" charset="0"/>
              </a:rPr>
              <a:t>Numerical</a:t>
            </a:r>
          </a:p>
          <a:p>
            <a:pPr marL="0" indent="0">
              <a:buNone/>
            </a:pPr>
            <a:r>
              <a:rPr lang="en-US" sz="3800" dirty="0">
                <a:latin typeface="Arial" panose="020B0604020202020204" pitchFamily="34" charset="0"/>
                <a:cs typeface="Arial" panose="020B0604020202020204" pitchFamily="34" charset="0"/>
              </a:rPr>
              <a:t>If 1: patient has survived more than 5 years.</a:t>
            </a:r>
          </a:p>
          <a:p>
            <a:pPr marL="0" indent="0">
              <a:buNone/>
            </a:pPr>
            <a:r>
              <a:rPr lang="en-US" sz="3800" dirty="0">
                <a:latin typeface="Arial" panose="020B0604020202020204" pitchFamily="34" charset="0"/>
                <a:cs typeface="Arial" panose="020B0604020202020204" pitchFamily="34" charset="0"/>
              </a:rPr>
              <a:t>   2: Patient ha not survived more than 5 years.</a:t>
            </a:r>
          </a:p>
          <a:p>
            <a:pPr marL="0" indent="0">
              <a:buNone/>
            </a:pPr>
            <a:endParaRPr lang="en-US" dirty="0"/>
          </a:p>
        </p:txBody>
      </p:sp>
      <p:pic>
        <p:nvPicPr>
          <p:cNvPr id="2" name="Picture 1">
            <a:extLst>
              <a:ext uri="{FF2B5EF4-FFF2-40B4-BE49-F238E27FC236}">
                <a16:creationId xmlns:a16="http://schemas.microsoft.com/office/drawing/2014/main" id="{6958DE5E-EDCF-40B0-8C8A-020716655D8B}"/>
              </a:ext>
            </a:extLst>
          </p:cNvPr>
          <p:cNvPicPr>
            <a:picLocks noChangeAspect="1"/>
          </p:cNvPicPr>
          <p:nvPr/>
        </p:nvPicPr>
        <p:blipFill>
          <a:blip r:embed="rId3"/>
          <a:stretch>
            <a:fillRect/>
          </a:stretch>
        </p:blipFill>
        <p:spPr>
          <a:xfrm>
            <a:off x="500974" y="2590800"/>
            <a:ext cx="4505325" cy="3581400"/>
          </a:xfrm>
          <a:prstGeom prst="rect">
            <a:avLst/>
          </a:prstGeom>
        </p:spPr>
      </p:pic>
    </p:spTree>
    <p:extLst>
      <p:ext uri="{BB962C8B-B14F-4D97-AF65-F5344CB8AC3E}">
        <p14:creationId xmlns:p14="http://schemas.microsoft.com/office/powerpoint/2010/main" val="3874930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DATA STATISTICS </a:t>
            </a:r>
            <a:endParaRPr sz="5400" dirty="0"/>
          </a:p>
        </p:txBody>
      </p:sp>
      <p:sp>
        <p:nvSpPr>
          <p:cNvPr id="140" name="Serves San Francisco and San Mateo Counties…"/>
          <p:cNvSpPr txBox="1">
            <a:spLocks noGrp="1"/>
          </p:cNvSpPr>
          <p:nvPr>
            <p:ph type="body" idx="1"/>
          </p:nvPr>
        </p:nvSpPr>
        <p:spPr>
          <a:xfrm>
            <a:off x="6045200" y="2438400"/>
            <a:ext cx="6451600" cy="6934200"/>
          </a:xfrm>
          <a:prstGeom prst="rect">
            <a:avLst/>
          </a:prstGeom>
        </p:spPr>
        <p:txBody>
          <a:bodyPr>
            <a:normAutofit fontScale="77500" lnSpcReduction="20000"/>
          </a:bodyPr>
          <a:lstStyle/>
          <a:p>
            <a:pPr>
              <a:buFont typeface="Wingdings" panose="05000000000000000000" pitchFamily="2" charset="2"/>
              <a:buChar char="v"/>
            </a:pPr>
            <a:r>
              <a:rPr lang="en-US" dirty="0"/>
              <a:t> </a:t>
            </a:r>
            <a:r>
              <a:rPr lang="en-US" dirty="0">
                <a:latin typeface="Arial" panose="020B0604020202020204" pitchFamily="34" charset="0"/>
                <a:cs typeface="Arial" panose="020B0604020202020204" pitchFamily="34" charset="0"/>
              </a:rPr>
              <a:t>sample set has </a:t>
            </a:r>
            <a:r>
              <a:rPr lang="en-US" b="1" dirty="0">
                <a:latin typeface="Arial" panose="020B0604020202020204" pitchFamily="34" charset="0"/>
                <a:cs typeface="Arial" panose="020B0604020202020204" pitchFamily="34" charset="0"/>
              </a:rPr>
              <a:t>306</a:t>
            </a:r>
            <a:r>
              <a:rPr lang="en-US" dirty="0">
                <a:latin typeface="Arial" panose="020B0604020202020204" pitchFamily="34" charset="0"/>
                <a:cs typeface="Arial" panose="020B0604020202020204" pitchFamily="34" charset="0"/>
              </a:rPr>
              <a:t> rows with no null values.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average age of patient who has undergone the operation is </a:t>
            </a:r>
            <a:r>
              <a:rPr lang="en-US" b="1" dirty="0">
                <a:latin typeface="Arial" panose="020B0604020202020204" pitchFamily="34" charset="0"/>
                <a:cs typeface="Arial" panose="020B0604020202020204" pitchFamily="34" charset="0"/>
              </a:rPr>
              <a:t>52</a:t>
            </a:r>
            <a:r>
              <a:rPr lang="en-US" dirty="0">
                <a:latin typeface="Arial" panose="020B0604020202020204" pitchFamily="34" charset="0"/>
                <a:cs typeface="Arial" panose="020B0604020202020204" pitchFamily="34" charset="0"/>
              </a:rPr>
              <a:t> years, with the </a:t>
            </a:r>
            <a:r>
              <a:rPr lang="en-US" b="1" dirty="0">
                <a:latin typeface="Arial" panose="020B0604020202020204" pitchFamily="34" charset="0"/>
                <a:cs typeface="Arial" panose="020B0604020202020204" pitchFamily="34" charset="0"/>
              </a:rPr>
              <a:t>youngest</a:t>
            </a:r>
            <a:r>
              <a:rPr lang="en-US" dirty="0">
                <a:latin typeface="Arial" panose="020B0604020202020204" pitchFamily="34" charset="0"/>
                <a:cs typeface="Arial" panose="020B0604020202020204" pitchFamily="34" charset="0"/>
              </a:rPr>
              <a:t> patient being 30 years and the </a:t>
            </a:r>
            <a:r>
              <a:rPr lang="en-US" b="1" dirty="0">
                <a:latin typeface="Arial" panose="020B0604020202020204" pitchFamily="34" charset="0"/>
                <a:cs typeface="Arial" panose="020B0604020202020204" pitchFamily="34" charset="0"/>
              </a:rPr>
              <a:t>oldest</a:t>
            </a:r>
            <a:r>
              <a:rPr lang="en-US" dirty="0">
                <a:latin typeface="Arial" panose="020B0604020202020204" pitchFamily="34" charset="0"/>
                <a:cs typeface="Arial" panose="020B0604020202020204" pitchFamily="34" charset="0"/>
              </a:rPr>
              <a:t> being 83 years.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The number of axillary nodes has a considerable deviation from the mean which means, there are patients who are having 0 </a:t>
            </a:r>
            <a:r>
              <a:rPr lang="en-US" b="1" dirty="0">
                <a:latin typeface="Arial" panose="020B0604020202020204" pitchFamily="34" charset="0"/>
                <a:cs typeface="Arial" panose="020B0604020202020204" pitchFamily="34" charset="0"/>
              </a:rPr>
              <a:t>positive</a:t>
            </a:r>
            <a:r>
              <a:rPr lang="en-US" dirty="0">
                <a:latin typeface="Arial" panose="020B0604020202020204" pitchFamily="34" charset="0"/>
                <a:cs typeface="Arial" panose="020B0604020202020204" pitchFamily="34" charset="0"/>
              </a:rPr>
              <a:t> axillary node to as much as 52 </a:t>
            </a:r>
            <a:r>
              <a:rPr lang="en-US" dirty="0" err="1">
                <a:latin typeface="Arial" panose="020B0604020202020204" pitchFamily="34" charset="0"/>
                <a:cs typeface="Arial" panose="020B0604020202020204" pitchFamily="34" charset="0"/>
              </a:rPr>
              <a:t>postive</a:t>
            </a:r>
            <a:r>
              <a:rPr lang="en-US" dirty="0">
                <a:latin typeface="Arial" panose="020B0604020202020204" pitchFamily="34" charset="0"/>
                <a:cs typeface="Arial" panose="020B0604020202020204" pitchFamily="34" charset="0"/>
              </a:rPr>
              <a:t> axillary nodes and 75% of people are having 4 </a:t>
            </a:r>
            <a:r>
              <a:rPr lang="en-US" dirty="0" err="1">
                <a:latin typeface="Arial" panose="020B0604020202020204" pitchFamily="34" charset="0"/>
                <a:cs typeface="Arial" panose="020B0604020202020204" pitchFamily="34" charset="0"/>
              </a:rPr>
              <a:t>axillary_nodes</a:t>
            </a:r>
            <a:r>
              <a:rPr lang="en-US" dirty="0">
                <a:latin typeface="Arial" panose="020B0604020202020204" pitchFamily="34" charset="0"/>
                <a:cs typeface="Arial" panose="020B0604020202020204" pitchFamily="34" charset="0"/>
              </a:rPr>
              <a:t> and 25% are having 0 nodes. </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Status is either 1 or 2, with 75% people as 2</a:t>
            </a:r>
          </a:p>
          <a:p>
            <a:pPr marL="0" indent="0">
              <a:buNone/>
            </a:pPr>
            <a:endParaRPr lang="en-US" dirty="0"/>
          </a:p>
        </p:txBody>
      </p:sp>
      <p:pic>
        <p:nvPicPr>
          <p:cNvPr id="13" name="Picture 12">
            <a:extLst>
              <a:ext uri="{FF2B5EF4-FFF2-40B4-BE49-F238E27FC236}">
                <a16:creationId xmlns:a16="http://schemas.microsoft.com/office/drawing/2014/main" id="{CB146F47-396A-4C0B-8553-D20C32A93A65}"/>
              </a:ext>
            </a:extLst>
          </p:cNvPr>
          <p:cNvPicPr>
            <a:picLocks noChangeAspect="1"/>
          </p:cNvPicPr>
          <p:nvPr/>
        </p:nvPicPr>
        <p:blipFill>
          <a:blip r:embed="rId3"/>
          <a:stretch>
            <a:fillRect/>
          </a:stretch>
        </p:blipFill>
        <p:spPr>
          <a:xfrm>
            <a:off x="177801" y="2895600"/>
            <a:ext cx="5562600" cy="4572000"/>
          </a:xfrm>
          <a:prstGeom prst="rect">
            <a:avLst/>
          </a:prstGeom>
        </p:spPr>
      </p:pic>
    </p:spTree>
    <p:extLst>
      <p:ext uri="{BB962C8B-B14F-4D97-AF65-F5344CB8AC3E}">
        <p14:creationId xmlns:p14="http://schemas.microsoft.com/office/powerpoint/2010/main" val="1898861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DATA NORMALISATION</a:t>
            </a:r>
            <a:endParaRPr sz="5400" dirty="0"/>
          </a:p>
        </p:txBody>
      </p:sp>
      <p:sp>
        <p:nvSpPr>
          <p:cNvPr id="140" name="Serves San Francisco and San Mateo Counties…"/>
          <p:cNvSpPr txBox="1">
            <a:spLocks noGrp="1"/>
          </p:cNvSpPr>
          <p:nvPr>
            <p:ph type="body" idx="1"/>
          </p:nvPr>
        </p:nvSpPr>
        <p:spPr>
          <a:xfrm>
            <a:off x="6045200" y="2438400"/>
            <a:ext cx="6451600" cy="6934200"/>
          </a:xfrm>
          <a:prstGeom prst="rect">
            <a:avLst/>
          </a:prstGeom>
        </p:spPr>
        <p:txBody>
          <a:bodyPr>
            <a:normAutofit/>
          </a:bodyPr>
          <a:lstStyle/>
          <a:p>
            <a:r>
              <a:rPr lang="en-US" dirty="0"/>
              <a:t> </a:t>
            </a:r>
            <a:r>
              <a:rPr lang="en-US" sz="3200" dirty="0"/>
              <a:t>Status column is </a:t>
            </a:r>
            <a:r>
              <a:rPr lang="en-US" sz="3200" dirty="0" err="1"/>
              <a:t>boolean</a:t>
            </a:r>
            <a:r>
              <a:rPr lang="en-US" sz="3200" dirty="0"/>
              <a:t> and has values either 1 or 2 and it is not meaningful. So, categorizing it as </a:t>
            </a:r>
            <a:r>
              <a:rPr lang="en-US" sz="3200" b="1" dirty="0"/>
              <a:t>Yes</a:t>
            </a:r>
            <a:r>
              <a:rPr lang="en-US" sz="3200" dirty="0"/>
              <a:t> or </a:t>
            </a:r>
            <a:r>
              <a:rPr lang="en-US" sz="3200" b="1" dirty="0"/>
              <a:t>No</a:t>
            </a:r>
            <a:r>
              <a:rPr lang="en-US" sz="3200" dirty="0"/>
              <a:t> </a:t>
            </a:r>
            <a:br>
              <a:rPr lang="en-US" sz="3200" dirty="0"/>
            </a:br>
            <a:endParaRPr lang="en-US" sz="3200" dirty="0"/>
          </a:p>
          <a:p>
            <a:r>
              <a:rPr lang="en-US" sz="3200" dirty="0"/>
              <a:t>1- Yes(If the patient has survived more than 5 years) </a:t>
            </a:r>
            <a:br>
              <a:rPr lang="en-US" sz="3200" dirty="0"/>
            </a:br>
            <a:endParaRPr lang="en-US" sz="3200" dirty="0"/>
          </a:p>
          <a:p>
            <a:r>
              <a:rPr lang="en-US" sz="3200" dirty="0"/>
              <a:t>2- No(If the patient has not survived more than 5 years)</a:t>
            </a:r>
            <a:r>
              <a:rPr lang="en-US" dirty="0"/>
              <a:t> </a:t>
            </a:r>
          </a:p>
          <a:p>
            <a:pPr marL="0" indent="0">
              <a:buNone/>
            </a:pP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7DA16B4-693C-4570-9580-58A4704E5057}"/>
              </a:ext>
            </a:extLst>
          </p:cNvPr>
          <p:cNvPicPr>
            <a:picLocks noChangeAspect="1"/>
          </p:cNvPicPr>
          <p:nvPr/>
        </p:nvPicPr>
        <p:blipFill>
          <a:blip r:embed="rId3"/>
          <a:stretch>
            <a:fillRect/>
          </a:stretch>
        </p:blipFill>
        <p:spPr>
          <a:xfrm>
            <a:off x="463685" y="2574346"/>
            <a:ext cx="5581515" cy="4512254"/>
          </a:xfrm>
          <a:prstGeom prst="rect">
            <a:avLst/>
          </a:prstGeom>
        </p:spPr>
      </p:pic>
    </p:spTree>
    <p:extLst>
      <p:ext uri="{BB962C8B-B14F-4D97-AF65-F5344CB8AC3E}">
        <p14:creationId xmlns:p14="http://schemas.microsoft.com/office/powerpoint/2010/main" val="32061230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03463-FBC8-455B-9365-DF8788803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 y="8158595"/>
            <a:ext cx="1369979" cy="1504416"/>
          </a:xfrm>
          <a:prstGeom prst="rect">
            <a:avLst/>
          </a:prstGeom>
        </p:spPr>
      </p:pic>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sz="5400" dirty="0"/>
              <a:t>OUTLIERS TREATMENT</a:t>
            </a:r>
            <a:endParaRPr sz="5400" dirty="0"/>
          </a:p>
        </p:txBody>
      </p:sp>
      <p:sp>
        <p:nvSpPr>
          <p:cNvPr id="140" name="Serves San Francisco and San Mateo Counties…"/>
          <p:cNvSpPr txBox="1">
            <a:spLocks noGrp="1"/>
          </p:cNvSpPr>
          <p:nvPr>
            <p:ph type="body" idx="1"/>
          </p:nvPr>
        </p:nvSpPr>
        <p:spPr>
          <a:xfrm>
            <a:off x="1168400" y="5715001"/>
            <a:ext cx="10668000" cy="3552824"/>
          </a:xfrm>
          <a:prstGeom prst="rect">
            <a:avLst/>
          </a:prstGeom>
        </p:spPr>
        <p:txBody>
          <a:bodyPr>
            <a:normAutofit/>
          </a:bodyPr>
          <a:lstStyle/>
          <a:p>
            <a:r>
              <a:rPr lang="en-US" dirty="0"/>
              <a:t> From the above box plot, status vs </a:t>
            </a:r>
            <a:r>
              <a:rPr lang="en-US" dirty="0" err="1"/>
              <a:t>pos_axillary_nodes</a:t>
            </a:r>
            <a:r>
              <a:rPr lang="en-US" dirty="0"/>
              <a:t>, it can be observed that patients who are operated after 1965, the survival rate is high.</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DC685F8-273C-489C-8D4B-0B18625E1A73}"/>
              </a:ext>
            </a:extLst>
          </p:cNvPr>
          <p:cNvPicPr>
            <a:picLocks noChangeAspect="1"/>
          </p:cNvPicPr>
          <p:nvPr/>
        </p:nvPicPr>
        <p:blipFill>
          <a:blip r:embed="rId3"/>
          <a:stretch>
            <a:fillRect/>
          </a:stretch>
        </p:blipFill>
        <p:spPr>
          <a:xfrm>
            <a:off x="1397002" y="2438400"/>
            <a:ext cx="10443528" cy="3634027"/>
          </a:xfrm>
          <a:prstGeom prst="rect">
            <a:avLst/>
          </a:prstGeom>
        </p:spPr>
      </p:pic>
    </p:spTree>
    <p:extLst>
      <p:ext uri="{BB962C8B-B14F-4D97-AF65-F5344CB8AC3E}">
        <p14:creationId xmlns:p14="http://schemas.microsoft.com/office/powerpoint/2010/main" val="41654266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13381</TotalTime>
  <Words>530</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SvtyTwo ITC TT-Book</vt:lpstr>
      <vt:lpstr>Helvetica</vt:lpstr>
      <vt:lpstr>Helvetica Neue</vt:lpstr>
      <vt:lpstr>Palatino</vt:lpstr>
      <vt:lpstr>Wingdings</vt:lpstr>
      <vt:lpstr>Zapf Dingbats</vt:lpstr>
      <vt:lpstr>New_Template4</vt:lpstr>
      <vt:lpstr>PowerPoint Presentation</vt:lpstr>
      <vt:lpstr>Introduction</vt:lpstr>
      <vt:lpstr>Risk Profile</vt:lpstr>
      <vt:lpstr>DataSource and DataSet</vt:lpstr>
      <vt:lpstr>Data Set &amp; Analysis Performed</vt:lpstr>
      <vt:lpstr>ATTRIBUTE INFORMATION</vt:lpstr>
      <vt:lpstr>DATA STATISTICS </vt:lpstr>
      <vt:lpstr>DATA NORMALISATION</vt:lpstr>
      <vt:lpstr>OUTLIERS TREATMENT</vt:lpstr>
      <vt:lpstr>FACET GRID</vt:lpstr>
      <vt:lpstr>QUESTIONS</vt:lpstr>
      <vt:lpstr>QUESTIONS</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Prasanth Prasanth</cp:lastModifiedBy>
  <cp:revision>36</cp:revision>
  <dcterms:modified xsi:type="dcterms:W3CDTF">2019-03-10T17:30:25Z</dcterms:modified>
</cp:coreProperties>
</file>