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13" r:id="rId4"/>
    <p:sldId id="314" r:id="rId5"/>
    <p:sldId id="315" r:id="rId6"/>
    <p:sldId id="310" r:id="rId7"/>
    <p:sldId id="304" r:id="rId8"/>
    <p:sldId id="306" r:id="rId9"/>
    <p:sldId id="307" r:id="rId10"/>
    <p:sldId id="308" r:id="rId11"/>
    <p:sldId id="309" r:id="rId12"/>
    <p:sldId id="311" r:id="rId13"/>
    <p:sldId id="316" r:id="rId14"/>
    <p:sldId id="317" r:id="rId15"/>
    <p:sldId id="29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521415D9-36F7-43E2-AB2F-B90AF26B5E84}">
      <p14:sectionLst xmlns:p14="http://schemas.microsoft.com/office/powerpoint/2010/main">
        <p14:section name="Introduction" id="{5D5D30E8-4219-496D-83BD-C45C7E86B53B}">
          <p14:sldIdLst>
            <p14:sldId id="256"/>
            <p14:sldId id="258"/>
            <p14:sldId id="313"/>
            <p14:sldId id="314"/>
            <p14:sldId id="315"/>
            <p14:sldId id="310"/>
          </p14:sldIdLst>
        </p14:section>
        <p14:section name="Data-Set Cleansing &amp; Normalization" id="{5CA7A8D1-5B16-4CFC-A533-3C5B5B1B3290}">
          <p14:sldIdLst>
            <p14:sldId id="304"/>
          </p14:sldIdLst>
        </p14:section>
        <p14:section name="Data Analysis" id="{EC270820-8F1A-4D5F-A4B8-E44F84CE1CD9}">
          <p14:sldIdLst>
            <p14:sldId id="306"/>
            <p14:sldId id="307"/>
            <p14:sldId id="308"/>
            <p14:sldId id="309"/>
            <p14:sldId id="311"/>
            <p14:sldId id="316"/>
            <p14:sldId id="317"/>
          </p14:sldIdLst>
        </p14:section>
        <p14:section name="Results" id="{025DECB6-9187-44E1-9BB8-2E3D3E05A3B8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ADF"/>
    <a:srgbClr val="EA82C5"/>
    <a:srgbClr val="F6CAE6"/>
    <a:srgbClr val="E87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392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1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4" name="Line"/>
          <p:cNvSpPr/>
          <p:nvPr/>
        </p:nvSpPr>
        <p:spPr>
          <a:xfrm>
            <a:off x="508001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5" name="Line"/>
          <p:cNvSpPr/>
          <p:nvPr/>
        </p:nvSpPr>
        <p:spPr>
          <a:xfrm flipV="1">
            <a:off x="7994303" y="4526257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3" y="7053557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27" name="Line"/>
          <p:cNvSpPr/>
          <p:nvPr/>
        </p:nvSpPr>
        <p:spPr>
          <a:xfrm>
            <a:off x="508001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28" name="Line"/>
          <p:cNvSpPr/>
          <p:nvPr/>
        </p:nvSpPr>
        <p:spPr>
          <a:xfrm>
            <a:off x="508001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29" name="Line"/>
          <p:cNvSpPr/>
          <p:nvPr/>
        </p:nvSpPr>
        <p:spPr>
          <a:xfrm flipV="1">
            <a:off x="7994303" y="7053557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3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0" name="Line"/>
          <p:cNvSpPr/>
          <p:nvPr/>
        </p:nvSpPr>
        <p:spPr>
          <a:xfrm>
            <a:off x="508001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20" y="647701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1"/>
            <a:ext cx="11938000" cy="56425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1805"/>
            <a:ext cx="10464800" cy="6565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2507" y="9258301"/>
            <a:ext cx="367088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273864" y="7292398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600" b="1" dirty="0"/>
              <a:t>CANDY DATA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By MADHAVI RAMAN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10-Mar-2019</a:t>
            </a:r>
            <a:endParaRPr dirty="0"/>
          </a:p>
        </p:txBody>
      </p:sp>
      <p:pic>
        <p:nvPicPr>
          <p:cNvPr id="4" name="Picture 2" descr="Breast cancer awareness ribbon symbol. Transparent triangles and human woman profile shape background Stock Vector - 22187882">
            <a:extLst>
              <a:ext uri="{FF2B5EF4-FFF2-40B4-BE49-F238E27FC236}">
                <a16:creationId xmlns:a16="http://schemas.microsoft.com/office/drawing/2014/main" id="{5BA82EE6-86CE-4404-B12F-FEC29C76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2"/>
            <a:ext cx="13004800" cy="519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4B1959-D1AD-4E97-AF5D-509B0F85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9183"/>
            <a:ext cx="13004799" cy="73984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QUESTIONS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1168400" y="5943600"/>
            <a:ext cx="10668000" cy="35528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above plot, it can be observed that the amount of sugar present in the candy does not </a:t>
            </a:r>
            <a:r>
              <a:rPr lang="en-US" dirty="0" err="1"/>
              <a:t>favour</a:t>
            </a:r>
            <a:r>
              <a:rPr lang="en-US" dirty="0"/>
              <a:t> the candy.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7F5A4-DFE9-410A-92AC-2ADF94842C1C}"/>
              </a:ext>
            </a:extLst>
          </p:cNvPr>
          <p:cNvSpPr txBox="1"/>
          <p:nvPr/>
        </p:nvSpPr>
        <p:spPr>
          <a:xfrm>
            <a:off x="444500" y="2224101"/>
            <a:ext cx="112014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Is there a relationship between </a:t>
            </a:r>
            <a:r>
              <a:rPr lang="en-US" b="1" dirty="0" err="1"/>
              <a:t>sugarpercent</a:t>
            </a:r>
            <a:r>
              <a:rPr lang="en-US" b="1" dirty="0"/>
              <a:t> and </a:t>
            </a:r>
            <a:r>
              <a:rPr lang="en-US" b="1" dirty="0" err="1"/>
              <a:t>winpercent</a:t>
            </a:r>
            <a:r>
              <a:rPr lang="en-US" b="1" dirty="0"/>
              <a:t>?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476BE-366E-441C-A214-62F16AF2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87" y="2738437"/>
            <a:ext cx="4238625" cy="427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CB492D-DD8A-463C-A99D-1D0717FB0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47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QUESTIONS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1378628" y="8001000"/>
            <a:ext cx="1066800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From the above plot, it can be observed that the cost of the candy does not contribute to best </a:t>
            </a:r>
            <a:r>
              <a:rPr lang="en-US" dirty="0" err="1"/>
              <a:t>favoured</a:t>
            </a:r>
            <a:r>
              <a:rPr lang="en-US" dirty="0"/>
              <a:t> candy.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58C86-970C-4332-AE23-9B90712EF6C8}"/>
              </a:ext>
            </a:extLst>
          </p:cNvPr>
          <p:cNvSpPr/>
          <p:nvPr/>
        </p:nvSpPr>
        <p:spPr>
          <a:xfrm>
            <a:off x="1778000" y="2505185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Is there a relationship between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x`pricepercent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and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winpercent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A3158-E962-46EC-80DC-ADCEF64C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3362324"/>
            <a:ext cx="4348162" cy="3552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469E6-55C9-4E1D-AD07-DB6514F77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20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1125355"/>
            <a:ext cx="11988800" cy="1219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1" dirty="0"/>
              <a:t>Most Popular and the least popular candy</a:t>
            </a:r>
            <a:br>
              <a:rPr lang="en-US" b="1" dirty="0"/>
            </a:b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1168400" y="5943600"/>
            <a:ext cx="10668000" cy="35528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From the above plot, it can be concluded that </a:t>
            </a:r>
            <a:r>
              <a:rPr lang="en-US" dirty="0" err="1"/>
              <a:t>Reeses</a:t>
            </a:r>
            <a:r>
              <a:rPr lang="en-US" dirty="0"/>
              <a:t> Peanut butter cup is the most popular candy and Nik L Nip is the least popular candy, This has concluded based on the </a:t>
            </a:r>
            <a:r>
              <a:rPr lang="en-US" dirty="0" err="1"/>
              <a:t>winpercentage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75EB77-7834-4543-9CEF-D9D21CF8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2" y="2667001"/>
            <a:ext cx="9829798" cy="4027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A766A-B417-4D26-8DE1-BF6033F1C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9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1125355"/>
            <a:ext cx="11988800" cy="1219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>
              <a:rPr lang="en-US" b="1" dirty="0"/>
            </a:b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1168400" y="5943600"/>
            <a:ext cx="10668000" cy="35528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From the above plot, it can be concluded </a:t>
            </a:r>
            <a:r>
              <a:rPr lang="en-US" dirty="0" err="1"/>
              <a:t>that,chocolate</a:t>
            </a:r>
            <a:r>
              <a:rPr lang="en-US" dirty="0"/>
              <a:t> is the component that makes good candy. This has concluded based on the </a:t>
            </a:r>
            <a:r>
              <a:rPr lang="en-US" dirty="0" err="1"/>
              <a:t>winpercentage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9A9DCE-308B-44D9-91AD-86090B74EE67}"/>
              </a:ext>
            </a:extLst>
          </p:cNvPr>
          <p:cNvSpPr/>
          <p:nvPr/>
        </p:nvSpPr>
        <p:spPr>
          <a:xfrm>
            <a:off x="1205148" y="858547"/>
            <a:ext cx="941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Identifying the components that make good candy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3CBE4-7BB8-474E-B866-B033F059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611362"/>
            <a:ext cx="9753600" cy="3332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51B646-41F6-48CF-98C6-4D089F49F7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82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1125355"/>
            <a:ext cx="11988800" cy="1219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>
              <a:rPr lang="en-US" b="1" dirty="0"/>
            </a:b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1168400" y="5943600"/>
            <a:ext cx="10668000" cy="355282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F3968-0069-4C51-8764-AF7221D1C3A5}"/>
              </a:ext>
            </a:extLst>
          </p:cNvPr>
          <p:cNvSpPr/>
          <p:nvPr/>
        </p:nvSpPr>
        <p:spPr>
          <a:xfrm>
            <a:off x="4445000" y="1081673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A30AF-9FEC-4686-88C0-5A2B6A84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2" y="2562226"/>
            <a:ext cx="10134598" cy="3552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ADA23-6325-43AE-8488-58AB9A889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474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26F5D-7728-4A65-A413-838A54ECCAA0}"/>
              </a:ext>
            </a:extLst>
          </p:cNvPr>
          <p:cNvSpPr/>
          <p:nvPr/>
        </p:nvSpPr>
        <p:spPr>
          <a:xfrm>
            <a:off x="863600" y="2667000"/>
            <a:ext cx="1163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1.Reeses Peanut butter cup is the most popular candy and Nik L Nip is the least popular candy, This has concluded based on the </a:t>
            </a:r>
            <a:r>
              <a:rPr lang="en-US" dirty="0" err="1"/>
              <a:t>winpercentage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44989-441B-428D-8358-4B490AF69A31}"/>
              </a:ext>
            </a:extLst>
          </p:cNvPr>
          <p:cNvSpPr/>
          <p:nvPr/>
        </p:nvSpPr>
        <p:spPr>
          <a:xfrm>
            <a:off x="1168400" y="4091970"/>
            <a:ext cx="1104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From the above plot, it can be concluded </a:t>
            </a:r>
            <a:r>
              <a:rPr lang="en-US" dirty="0" err="1"/>
              <a:t>that,chocolate</a:t>
            </a:r>
            <a:r>
              <a:rPr lang="en-US" dirty="0"/>
              <a:t> is the component that makes good candy. This has concluded based on the </a:t>
            </a:r>
            <a:r>
              <a:rPr lang="en-US" dirty="0" err="1"/>
              <a:t>winpercentage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Introduction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dataset contains study of candy data.</a:t>
            </a:r>
          </a:p>
          <a:p>
            <a:r>
              <a:rPr lang="en-US" dirty="0"/>
              <a:t>In this </a:t>
            </a:r>
            <a:r>
              <a:rPr lang="en-US" dirty="0" err="1"/>
              <a:t>project,we</a:t>
            </a:r>
            <a:r>
              <a:rPr lang="en-US" dirty="0"/>
              <a:t> will </a:t>
            </a:r>
            <a:r>
              <a:rPr lang="en-US" dirty="0" err="1"/>
              <a:t>analyse</a:t>
            </a:r>
            <a:r>
              <a:rPr lang="en-US" dirty="0"/>
              <a:t> as such </a:t>
            </a:r>
          </a:p>
          <a:p>
            <a:r>
              <a:rPr lang="en-US" dirty="0"/>
              <a:t>Which is the best popular and least popular candy.</a:t>
            </a:r>
          </a:p>
          <a:p>
            <a:r>
              <a:rPr lang="en-US" dirty="0"/>
              <a:t>What is the </a:t>
            </a:r>
            <a:r>
              <a:rPr lang="en-US" dirty="0" err="1"/>
              <a:t>flavour</a:t>
            </a:r>
            <a:r>
              <a:rPr lang="en-US" dirty="0"/>
              <a:t> of the least and best popular candy.</a:t>
            </a:r>
          </a:p>
          <a:p>
            <a:r>
              <a:rPr lang="en-US" dirty="0"/>
              <a:t>Predictive modeling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A1A5A-E789-40C0-A821-17B4ECD87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Data Profile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590800"/>
            <a:ext cx="11988800" cy="6096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Competitor Name</a:t>
            </a:r>
            <a:r>
              <a:rPr lang="en-US" dirty="0"/>
              <a:t>: Different Candy names that are under observation</a:t>
            </a:r>
          </a:p>
          <a:p>
            <a:r>
              <a:rPr lang="en-US" dirty="0">
                <a:solidFill>
                  <a:srgbClr val="0070C0"/>
                </a:solidFill>
              </a:rPr>
              <a:t>Chocolate</a:t>
            </a:r>
            <a:r>
              <a:rPr lang="en-US" dirty="0"/>
              <a:t>: Candy is chocolate flavored.</a:t>
            </a:r>
          </a:p>
          <a:p>
            <a:r>
              <a:rPr lang="en-US" dirty="0">
                <a:solidFill>
                  <a:srgbClr val="0070C0"/>
                </a:solidFill>
              </a:rPr>
              <a:t>Fruity</a:t>
            </a:r>
            <a:r>
              <a:rPr lang="en-US" dirty="0"/>
              <a:t>: Candy is fruity flavored.</a:t>
            </a:r>
          </a:p>
          <a:p>
            <a:r>
              <a:rPr lang="en-US" dirty="0">
                <a:solidFill>
                  <a:srgbClr val="0070C0"/>
                </a:solidFill>
              </a:rPr>
              <a:t>Caramel</a:t>
            </a:r>
            <a:r>
              <a:rPr lang="en-US" dirty="0"/>
              <a:t>: Candy is caramel flavored</a:t>
            </a:r>
          </a:p>
          <a:p>
            <a:r>
              <a:rPr lang="en-US" dirty="0" err="1">
                <a:solidFill>
                  <a:srgbClr val="0070C0"/>
                </a:solidFill>
              </a:rPr>
              <a:t>Peanutyalmody</a:t>
            </a:r>
            <a:r>
              <a:rPr lang="en-US" dirty="0"/>
              <a:t>: Candy is caramel flavored</a:t>
            </a:r>
          </a:p>
          <a:p>
            <a:r>
              <a:rPr lang="en-US" dirty="0">
                <a:solidFill>
                  <a:srgbClr val="0070C0"/>
                </a:solidFill>
              </a:rPr>
              <a:t>Nougat</a:t>
            </a:r>
            <a:r>
              <a:rPr lang="en-US" dirty="0"/>
              <a:t>: Candy is caramel flavored</a:t>
            </a:r>
          </a:p>
          <a:p>
            <a:r>
              <a:rPr lang="en-US" dirty="0" err="1">
                <a:solidFill>
                  <a:srgbClr val="0070C0"/>
                </a:solidFill>
              </a:rPr>
              <a:t>Crispedricewafer</a:t>
            </a:r>
            <a:r>
              <a:rPr lang="en-US" dirty="0"/>
              <a:t>: Candy is caramel flavored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A1A5A-E789-40C0-A821-17B4ECD87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14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Data Profile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Hard</a:t>
            </a:r>
            <a:r>
              <a:rPr lang="en-US" dirty="0"/>
              <a:t>: Is the candy hard?</a:t>
            </a:r>
          </a:p>
          <a:p>
            <a:r>
              <a:rPr lang="en-US" dirty="0">
                <a:solidFill>
                  <a:srgbClr val="0070C0"/>
                </a:solidFill>
              </a:rPr>
              <a:t>Bar</a:t>
            </a:r>
            <a:r>
              <a:rPr lang="en-US" dirty="0"/>
              <a:t>: Is the candy a bar?</a:t>
            </a:r>
          </a:p>
          <a:p>
            <a:r>
              <a:rPr lang="en-US" dirty="0">
                <a:solidFill>
                  <a:srgbClr val="0070C0"/>
                </a:solidFill>
              </a:rPr>
              <a:t>Pluribus</a:t>
            </a:r>
            <a:r>
              <a:rPr lang="en-US" dirty="0"/>
              <a:t>: Will the candy come in pack or single?</a:t>
            </a:r>
          </a:p>
          <a:p>
            <a:r>
              <a:rPr lang="en-US" dirty="0" err="1">
                <a:solidFill>
                  <a:srgbClr val="0070C0"/>
                </a:solidFill>
              </a:rPr>
              <a:t>Sugarpercent</a:t>
            </a:r>
            <a:r>
              <a:rPr lang="en-US" dirty="0"/>
              <a:t>: The </a:t>
            </a:r>
            <a:r>
              <a:rPr lang="en-US" dirty="0" err="1"/>
              <a:t>sugarpercent</a:t>
            </a:r>
            <a:r>
              <a:rPr lang="en-US" dirty="0"/>
              <a:t> in the candy.</a:t>
            </a:r>
          </a:p>
          <a:p>
            <a:r>
              <a:rPr lang="en-US" dirty="0" err="1">
                <a:solidFill>
                  <a:srgbClr val="0070C0"/>
                </a:solidFill>
              </a:rPr>
              <a:t>Pricepercent</a:t>
            </a:r>
            <a:r>
              <a:rPr lang="en-US" dirty="0"/>
              <a:t>: The price of the candy.</a:t>
            </a:r>
          </a:p>
          <a:p>
            <a:r>
              <a:rPr lang="en-US" dirty="0" err="1">
                <a:solidFill>
                  <a:srgbClr val="0070C0"/>
                </a:solidFill>
              </a:rPr>
              <a:t>Winpercent</a:t>
            </a:r>
            <a:r>
              <a:rPr lang="en-US" dirty="0"/>
              <a:t>: How much is </a:t>
            </a:r>
            <a:r>
              <a:rPr lang="en-US" dirty="0" err="1"/>
              <a:t>favoured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A1A5A-E789-40C0-A821-17B4ECD87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323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Data Source and </a:t>
            </a:r>
            <a:r>
              <a:rPr lang="en-US" sz="5400" dirty="0" err="1"/>
              <a:t>DataSet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b="1" dirty="0">
                <a:solidFill>
                  <a:srgbClr val="0070C0"/>
                </a:solidFill>
              </a:rPr>
              <a:t>Name</a:t>
            </a:r>
            <a:r>
              <a:rPr lang="en-US" dirty="0"/>
              <a:t>: Candy Data </a:t>
            </a:r>
            <a:br>
              <a:rPr lang="en-US" dirty="0"/>
            </a:br>
            <a:r>
              <a:rPr lang="en-US" dirty="0"/>
              <a:t>-</a:t>
            </a:r>
            <a:r>
              <a:rPr lang="en-US" b="1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: The data set contains attributes like the different </a:t>
            </a:r>
            <a:r>
              <a:rPr lang="en-US" dirty="0" err="1"/>
              <a:t>candies,the</a:t>
            </a:r>
            <a:r>
              <a:rPr lang="en-US" dirty="0"/>
              <a:t> </a:t>
            </a:r>
            <a:r>
              <a:rPr lang="en-US" dirty="0" err="1"/>
              <a:t>flavour</a:t>
            </a:r>
            <a:r>
              <a:rPr lang="en-US" dirty="0"/>
              <a:t> of the candy if it is chocolate or fruity or caramel or </a:t>
            </a:r>
            <a:r>
              <a:rPr lang="en-US" dirty="0" err="1"/>
              <a:t>peanutmondy</a:t>
            </a:r>
            <a:r>
              <a:rPr lang="en-US" dirty="0"/>
              <a:t> and so on and its corresponding sugar percentage, </a:t>
            </a:r>
            <a:r>
              <a:rPr lang="en-US" dirty="0" err="1"/>
              <a:t>winpercentage</a:t>
            </a:r>
            <a:r>
              <a:rPr lang="en-US" dirty="0"/>
              <a:t> and price percentage. </a:t>
            </a:r>
            <a:br>
              <a:rPr lang="en-US" dirty="0"/>
            </a:br>
            <a:r>
              <a:rPr lang="en-US" dirty="0"/>
              <a:t>-</a:t>
            </a:r>
            <a:r>
              <a:rPr lang="en-US" b="1" dirty="0">
                <a:solidFill>
                  <a:srgbClr val="0070C0"/>
                </a:solidFill>
              </a:rPr>
              <a:t>Is it a Sample data</a:t>
            </a:r>
            <a:r>
              <a:rPr lang="en-US" dirty="0"/>
              <a:t>: Yes, it is a sample set of 87 rows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A1A5A-E789-40C0-A821-17B4ECD87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878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Data Set &amp; Analysis Performed</a:t>
            </a:r>
            <a:endParaRPr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0E58F-5DCF-4B04-AA07-028E72D4D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Indicates the flavor present in the candy</a:t>
            </a:r>
          </a:p>
          <a:p>
            <a:r>
              <a:rPr lang="en-US" dirty="0"/>
              <a:t>0- indicates the flavor not present in the candy.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B479-2B19-4C04-ACB9-CF2E5CC2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802948"/>
            <a:ext cx="11353800" cy="2073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A279B-FDB2-4F9E-BE6F-0055E1DD18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61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DATA STATISTICS 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6045200" y="2438400"/>
            <a:ext cx="6451600" cy="6934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1.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sample set has 85 rows with no null values in it.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2.The flavor of each candy if it contains chocolate or fruity or caramel or peanut almonds or rice crisp wafers is indicated by 1 or 0.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3.If it is 1 then it indicates, that the candy has that particular flavor. If it is 0 then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absent.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4.pluribus indicates if it is many candies in a bag or box.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5.Sugarpercent indicates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percentile of sugar it falls with in the data set.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0D7258-39FA-47AC-BC7B-0FEE7E01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801161"/>
            <a:ext cx="6324600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9DAC1-1B5B-4A1D-B6CC-70BD62560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61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Heat Map</a:t>
            </a:r>
            <a:endParaRPr sz="5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07F4A-9376-4DF2-A44F-4CA6B4EF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490787"/>
            <a:ext cx="10668000" cy="6462713"/>
          </a:xfrm>
          <a:prstGeom prst="rect">
            <a:avLst/>
          </a:prstGeom>
        </p:spPr>
      </p:pic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1168400" y="5715001"/>
            <a:ext cx="10668000" cy="35528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68B02-2B52-432E-8CD6-22F4F2D86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66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dirty="0"/>
              <a:t>Box Plot</a:t>
            </a:r>
            <a:endParaRPr sz="5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1168400" y="5715000"/>
            <a:ext cx="10668000" cy="35528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winpercent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every candy.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86B71-413F-4A39-80D3-2F53F0B9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590801"/>
            <a:ext cx="11480800" cy="441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84F13-B67D-45D1-B6EC-2C01DAC2F6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458200"/>
            <a:ext cx="115215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3853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14875</TotalTime>
  <Words>416</Words>
  <Application>Microsoft Office PowerPoint</Application>
  <PresentationFormat>Custom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SvtyTwo ITC TT-Book</vt:lpstr>
      <vt:lpstr>Helvetica</vt:lpstr>
      <vt:lpstr>Helvetica Neue</vt:lpstr>
      <vt:lpstr>Palatino</vt:lpstr>
      <vt:lpstr>Wingdings</vt:lpstr>
      <vt:lpstr>Zapf Dingbats</vt:lpstr>
      <vt:lpstr>New_Template4</vt:lpstr>
      <vt:lpstr>PowerPoint Presentation</vt:lpstr>
      <vt:lpstr>Introduction</vt:lpstr>
      <vt:lpstr>Data Profile</vt:lpstr>
      <vt:lpstr>Data Profile</vt:lpstr>
      <vt:lpstr>Data Source and DataSet</vt:lpstr>
      <vt:lpstr>Data Set &amp; Analysis Performed</vt:lpstr>
      <vt:lpstr>DATA STATISTICS </vt:lpstr>
      <vt:lpstr>Heat Map</vt:lpstr>
      <vt:lpstr>Box Plot</vt:lpstr>
      <vt:lpstr>QUESTIONS</vt:lpstr>
      <vt:lpstr>QUESTIONS</vt:lpstr>
      <vt:lpstr>Most Popular and the least popular candy </vt:lpstr>
      <vt:lpstr> 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Prasanth Prasanth</cp:lastModifiedBy>
  <cp:revision>47</cp:revision>
  <dcterms:modified xsi:type="dcterms:W3CDTF">2019-05-19T10:54:59Z</dcterms:modified>
</cp:coreProperties>
</file>