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7.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70"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3" d="100"/>
          <a:sy n="53" d="100"/>
        </p:scale>
        <p:origin x="1152" y="32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12.emf"/><Relationship Id="rId4" Type="http://schemas.openxmlformats.org/officeDocument/2006/relationships/package" Target="../embeddings/Microsoft_Excel_Worksheet1.xlsx"/></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8686482" y="149086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457450" y="582801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533400" y="288842"/>
            <a:ext cx="11135043" cy="570669"/>
          </a:xfrm>
          <a:prstGeom prst="rect">
            <a:avLst/>
          </a:prstGeom>
        </p:spPr>
        <p:txBody>
          <a:bodyPr vert="horz" wrap="square" lIns="0" tIns="16510" rIns="0" bIns="0" rtlCol="0">
            <a:spAutoFit/>
          </a:bodyPr>
          <a:lstStyle/>
          <a:p>
            <a:pPr marL="3213735" algn="l">
              <a:spcBef>
                <a:spcPts val="130"/>
              </a:spcBef>
            </a:pPr>
            <a:r>
              <a:rPr lang="en-US" sz="3600" b="1" i="0" dirty="0" smtClean="0">
                <a:solidFill>
                  <a:srgbClr val="0F0F0F"/>
                </a:solidFill>
                <a:effectLst/>
                <a:latin typeface="Roboto" panose="020F0502020204030204" pitchFamily="2" charset="0"/>
              </a:rPr>
              <a:t>EMPLOYEE DATA ANALYSIS USING EXCEL</a:t>
            </a:r>
            <a:endParaRPr sz="3600"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742757" y="2220903"/>
            <a:ext cx="8610600" cy="4154984"/>
          </a:xfrm>
          <a:prstGeom prst="rect">
            <a:avLst/>
          </a:prstGeom>
          <a:noFill/>
        </p:spPr>
        <p:txBody>
          <a:bodyPr wrap="square" rtlCol="0">
            <a:spAutoFit/>
          </a:bodyPr>
          <a:lstStyle/>
          <a:p>
            <a:pPr>
              <a:lnSpc>
                <a:spcPct val="200000"/>
              </a:lnSpc>
            </a:pPr>
            <a:r>
              <a:rPr lang="en-US" sz="2400" b="1" dirty="0"/>
              <a:t>STUDENT </a:t>
            </a:r>
            <a:r>
              <a:rPr lang="en-US" sz="2400" b="1" dirty="0" smtClean="0"/>
              <a:t>NAME</a:t>
            </a:r>
            <a:r>
              <a:rPr lang="en-US" sz="2400" dirty="0" smtClean="0"/>
              <a:t>	: MADHAVI K</a:t>
            </a:r>
            <a:endParaRPr lang="en-US" sz="2400" dirty="0"/>
          </a:p>
          <a:p>
            <a:pPr>
              <a:lnSpc>
                <a:spcPct val="200000"/>
              </a:lnSpc>
            </a:pPr>
            <a:r>
              <a:rPr lang="en-US" sz="2400" b="1" dirty="0"/>
              <a:t>REGISTER </a:t>
            </a:r>
            <a:r>
              <a:rPr lang="en-US" sz="2400" b="1" dirty="0" smtClean="0"/>
              <a:t>NO</a:t>
            </a:r>
            <a:r>
              <a:rPr lang="en-US" sz="2400" dirty="0" smtClean="0"/>
              <a:t>		: 312217939</a:t>
            </a:r>
            <a:endParaRPr lang="en-US" sz="2400" dirty="0"/>
          </a:p>
          <a:p>
            <a:pPr>
              <a:lnSpc>
                <a:spcPct val="200000"/>
              </a:lnSpc>
            </a:pPr>
            <a:r>
              <a:rPr lang="en-US" sz="2400" b="1" dirty="0" smtClean="0"/>
              <a:t>DEPARTMENT	</a:t>
            </a:r>
            <a:r>
              <a:rPr lang="en-US" sz="2400" dirty="0" smtClean="0"/>
              <a:t>	: B.COM (ACCOUNTING AND FINANCE)</a:t>
            </a:r>
            <a:endParaRPr lang="en-US" sz="2400" dirty="0"/>
          </a:p>
          <a:p>
            <a:pPr>
              <a:lnSpc>
                <a:spcPct val="200000"/>
              </a:lnSpc>
            </a:pPr>
            <a:r>
              <a:rPr lang="en-US" sz="2400" b="1" dirty="0" smtClean="0"/>
              <a:t>COLLEGE</a:t>
            </a:r>
            <a:r>
              <a:rPr lang="en-US" sz="2400" dirty="0" smtClean="0"/>
              <a:t>		: ST. ANNE’S ARTS AND SCIENCE COLLEGE, MADHAVARAM</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8577262" y="3076722"/>
            <a:ext cx="2466975" cy="3419475"/>
          </a:xfrm>
          <a:prstGeom prst="rect">
            <a:avLst/>
          </a:prstGeom>
        </p:spPr>
      </p:pic>
      <p:sp>
        <p:nvSpPr>
          <p:cNvPr id="7" name="object 7"/>
          <p:cNvSpPr txBox="1">
            <a:spLocks noGrp="1"/>
          </p:cNvSpPr>
          <p:nvPr>
            <p:ph type="title"/>
          </p:nvPr>
        </p:nvSpPr>
        <p:spPr>
          <a:xfrm>
            <a:off x="381000" y="1573483"/>
            <a:ext cx="8480425" cy="3910045"/>
          </a:xfrm>
          <a:prstGeom prst="rect">
            <a:avLst/>
          </a:prstGeom>
        </p:spPr>
        <p:txBody>
          <a:bodyPr vert="horz" wrap="square" lIns="0" tIns="16510" rIns="0" bIns="0" rtlCol="0">
            <a:spAutoFit/>
          </a:bodyPr>
          <a:lstStyle/>
          <a:p>
            <a:pPr marL="584200" indent="-571500">
              <a:lnSpc>
                <a:spcPct val="200000"/>
              </a:lnSpc>
              <a:spcBef>
                <a:spcPts val="130"/>
              </a:spcBef>
              <a:buFont typeface="Wingdings" panose="05000000000000000000" pitchFamily="2" charset="2"/>
              <a:buChar char="q"/>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smtClean="0">
                <a:latin typeface="+mj-lt"/>
              </a:rPr>
              <a:t>SOLUTION</a:t>
            </a:r>
            <a:r>
              <a:rPr lang="en-US" sz="4250" spc="20" dirty="0" smtClean="0">
                <a:latin typeface="+mj-lt"/>
              </a:rPr>
              <a:t/>
            </a:r>
            <a:br>
              <a:rPr lang="en-US" sz="4250" spc="20" dirty="0" smtClean="0">
                <a:latin typeface="+mj-lt"/>
              </a:rPr>
            </a:br>
            <a:r>
              <a:rPr lang="en-US" sz="2800" b="0" spc="20" dirty="0" smtClean="0">
                <a:latin typeface="+mj-lt"/>
              </a:rPr>
              <a:t>=IFS(LOGIC VALUE&gt;=5,”VERY HIGH”,LOGIC VALUE&gt;=4,”HIGH”,LOGIC VALUE&gt;=3,”MEDIUM”,LOGIC VALUE&lt;=2,”LOW”)</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1219200" y="381000"/>
            <a:ext cx="8839200" cy="7043595"/>
          </a:xfrm>
          <a:prstGeom prst="rect">
            <a:avLst/>
          </a:prstGeom>
        </p:spPr>
        <p:txBody>
          <a:bodyPr vert="horz" wrap="square" lIns="0" tIns="13335" rIns="0" bIns="0" rtlCol="0">
            <a:spAutoFit/>
          </a:bodyPr>
          <a:lstStyle/>
          <a:p>
            <a:pPr marL="698500" indent="-685800">
              <a:lnSpc>
                <a:spcPct val="100000"/>
              </a:lnSpc>
              <a:spcBef>
                <a:spcPts val="105"/>
              </a:spcBef>
              <a:buFont typeface="Wingdings" panose="05000000000000000000" pitchFamily="2" charset="2"/>
              <a:buChar char="q"/>
            </a:pPr>
            <a:r>
              <a:rPr sz="4800" b="1" spc="15" dirty="0" smtClean="0">
                <a:latin typeface="+mj-lt"/>
                <a:cs typeface="Trebuchet MS"/>
              </a:rPr>
              <a:t>M</a:t>
            </a:r>
            <a:r>
              <a:rPr sz="4800" b="1" dirty="0" smtClean="0">
                <a:latin typeface="+mj-lt"/>
                <a:cs typeface="Trebuchet MS"/>
              </a:rPr>
              <a:t>O</a:t>
            </a:r>
            <a:r>
              <a:rPr sz="4800" b="1" spc="-15" dirty="0" smtClean="0">
                <a:latin typeface="+mj-lt"/>
                <a:cs typeface="Trebuchet MS"/>
              </a:rPr>
              <a:t>D</a:t>
            </a:r>
            <a:r>
              <a:rPr sz="4800" b="1" spc="-35" dirty="0" smtClean="0">
                <a:latin typeface="+mj-lt"/>
                <a:cs typeface="Trebuchet MS"/>
              </a:rPr>
              <a:t>E</a:t>
            </a:r>
            <a:r>
              <a:rPr sz="4800" b="1" spc="-30" dirty="0" smtClean="0">
                <a:latin typeface="+mj-lt"/>
                <a:cs typeface="Trebuchet MS"/>
              </a:rPr>
              <a:t>LL</a:t>
            </a:r>
            <a:r>
              <a:rPr sz="4800" b="1" spc="-5" dirty="0" smtClean="0">
                <a:latin typeface="+mj-lt"/>
                <a:cs typeface="Trebuchet MS"/>
              </a:rPr>
              <a:t>I</a:t>
            </a:r>
            <a:r>
              <a:rPr sz="4800" b="1" spc="30" dirty="0" smtClean="0">
                <a:latin typeface="+mj-lt"/>
                <a:cs typeface="Trebuchet MS"/>
              </a:rPr>
              <a:t>N</a:t>
            </a:r>
            <a:r>
              <a:rPr sz="4800" b="1" spc="5" dirty="0" smtClean="0">
                <a:latin typeface="+mj-lt"/>
                <a:cs typeface="Trebuchet MS"/>
              </a:rPr>
              <a:t>G</a:t>
            </a:r>
            <a:endParaRPr lang="en-US" sz="4800" b="1" spc="5" dirty="0" smtClean="0">
              <a:latin typeface="+mj-lt"/>
              <a:cs typeface="Trebuchet MS"/>
            </a:endParaRPr>
          </a:p>
          <a:p>
            <a:pPr fontAlgn="base">
              <a:lnSpc>
                <a:spcPct val="150000"/>
              </a:lnSpc>
            </a:pPr>
            <a:r>
              <a:rPr lang="en-US" sz="2000" b="1" dirty="0" smtClean="0">
                <a:latin typeface="+mj-lt"/>
              </a:rPr>
              <a:t>Data </a:t>
            </a:r>
            <a:r>
              <a:rPr lang="en-US" sz="2000" b="1" dirty="0">
                <a:latin typeface="+mj-lt"/>
              </a:rPr>
              <a:t>Collection </a:t>
            </a:r>
            <a:r>
              <a:rPr lang="en-US" sz="1600" dirty="0">
                <a:latin typeface="+mj-lt"/>
              </a:rPr>
              <a:t>​</a:t>
            </a:r>
          </a:p>
          <a:p>
            <a:pPr fontAlgn="base">
              <a:lnSpc>
                <a:spcPct val="150000"/>
              </a:lnSpc>
            </a:pPr>
            <a:r>
              <a:rPr lang="en-US" dirty="0">
                <a:latin typeface="+mj-lt"/>
              </a:rPr>
              <a:t>1.</a:t>
            </a:r>
            <a:r>
              <a:rPr lang="en-US" dirty="0" smtClean="0">
                <a:latin typeface="+mj-lt"/>
              </a:rPr>
              <a:t>​ Kaggle.com</a:t>
            </a:r>
            <a:endParaRPr lang="en-US" dirty="0">
              <a:latin typeface="+mj-lt"/>
            </a:endParaRPr>
          </a:p>
          <a:p>
            <a:pPr fontAlgn="base">
              <a:lnSpc>
                <a:spcPct val="150000"/>
              </a:lnSpc>
            </a:pPr>
            <a:r>
              <a:rPr lang="en-US" dirty="0">
                <a:latin typeface="+mj-lt"/>
              </a:rPr>
              <a:t>2.</a:t>
            </a:r>
            <a:r>
              <a:rPr lang="en-US" dirty="0" smtClean="0">
                <a:latin typeface="+mj-lt"/>
              </a:rPr>
              <a:t>​  Edunet Portal</a:t>
            </a:r>
            <a:endParaRPr lang="en-US" dirty="0">
              <a:latin typeface="+mj-lt"/>
            </a:endParaRPr>
          </a:p>
          <a:p>
            <a:pPr fontAlgn="base">
              <a:lnSpc>
                <a:spcPct val="150000"/>
              </a:lnSpc>
            </a:pPr>
            <a:r>
              <a:rPr lang="en-US" sz="2000" b="1" dirty="0">
                <a:latin typeface="+mj-lt"/>
              </a:rPr>
              <a:t>Features Collection </a:t>
            </a:r>
            <a:r>
              <a:rPr lang="en-US" sz="1600" dirty="0">
                <a:latin typeface="+mj-lt"/>
              </a:rPr>
              <a:t>​</a:t>
            </a:r>
          </a:p>
          <a:p>
            <a:pPr fontAlgn="base">
              <a:lnSpc>
                <a:spcPct val="150000"/>
              </a:lnSpc>
            </a:pPr>
            <a:r>
              <a:rPr lang="en-US" dirty="0">
                <a:latin typeface="+mj-lt"/>
              </a:rPr>
              <a:t>1.</a:t>
            </a:r>
            <a:r>
              <a:rPr lang="en-US" dirty="0">
                <a:latin typeface="+mj-lt"/>
              </a:rPr>
              <a:t>​ Employee’s ID</a:t>
            </a:r>
            <a:endParaRPr lang="en-US" dirty="0">
              <a:latin typeface="+mj-lt"/>
            </a:endParaRPr>
          </a:p>
          <a:p>
            <a:pPr fontAlgn="base">
              <a:lnSpc>
                <a:spcPct val="150000"/>
              </a:lnSpc>
            </a:pPr>
            <a:r>
              <a:rPr lang="en-US" dirty="0">
                <a:latin typeface="+mj-lt"/>
              </a:rPr>
              <a:t>2.</a:t>
            </a:r>
            <a:r>
              <a:rPr lang="en-US" dirty="0">
                <a:latin typeface="+mj-lt"/>
              </a:rPr>
              <a:t>​  Employee’s Name</a:t>
            </a:r>
            <a:endParaRPr lang="en-US" dirty="0">
              <a:latin typeface="+mj-lt"/>
            </a:endParaRPr>
          </a:p>
          <a:p>
            <a:pPr fontAlgn="base">
              <a:lnSpc>
                <a:spcPct val="150000"/>
              </a:lnSpc>
            </a:pPr>
            <a:r>
              <a:rPr lang="en-US" sz="2000" b="1" dirty="0">
                <a:latin typeface="+mj-lt"/>
              </a:rPr>
              <a:t>Data Cleaning </a:t>
            </a:r>
            <a:r>
              <a:rPr lang="en-US" sz="1600" dirty="0">
                <a:latin typeface="+mj-lt"/>
              </a:rPr>
              <a:t>​</a:t>
            </a:r>
          </a:p>
          <a:p>
            <a:pPr fontAlgn="base">
              <a:lnSpc>
                <a:spcPct val="150000"/>
              </a:lnSpc>
            </a:pPr>
            <a:r>
              <a:rPr lang="en-US" dirty="0">
                <a:latin typeface="+mj-lt"/>
              </a:rPr>
              <a:t>1</a:t>
            </a:r>
            <a:r>
              <a:rPr lang="en-US" sz="1600" dirty="0">
                <a:latin typeface="+mj-lt"/>
              </a:rPr>
              <a:t>.</a:t>
            </a:r>
            <a:r>
              <a:rPr lang="en-US" dirty="0">
                <a:latin typeface="+mj-lt"/>
              </a:rPr>
              <a:t>​ Employee’s salary</a:t>
            </a:r>
            <a:endParaRPr lang="en-US" dirty="0">
              <a:latin typeface="+mj-lt"/>
            </a:endParaRPr>
          </a:p>
          <a:p>
            <a:pPr fontAlgn="base">
              <a:lnSpc>
                <a:spcPct val="150000"/>
              </a:lnSpc>
            </a:pPr>
            <a:r>
              <a:rPr lang="en-US" dirty="0">
                <a:latin typeface="+mj-lt"/>
              </a:rPr>
              <a:t>2.</a:t>
            </a:r>
            <a:r>
              <a:rPr lang="en-US" dirty="0">
                <a:latin typeface="+mj-lt"/>
              </a:rPr>
              <a:t>​ Employee’s department</a:t>
            </a:r>
            <a:endParaRPr lang="en-US" dirty="0">
              <a:latin typeface="+mj-lt"/>
            </a:endParaRPr>
          </a:p>
          <a:p>
            <a:pPr fontAlgn="base">
              <a:lnSpc>
                <a:spcPct val="150000"/>
              </a:lnSpc>
            </a:pPr>
            <a:r>
              <a:rPr lang="en-US" sz="1600" dirty="0">
                <a:latin typeface="+mj-lt"/>
              </a:rPr>
              <a:t>Performance Level ​</a:t>
            </a:r>
          </a:p>
          <a:p>
            <a:pPr fontAlgn="base">
              <a:lnSpc>
                <a:spcPct val="150000"/>
              </a:lnSpc>
            </a:pPr>
            <a:r>
              <a:rPr lang="en-US" sz="2000" b="1" dirty="0">
                <a:latin typeface="+mj-lt"/>
              </a:rPr>
              <a:t>1.</a:t>
            </a:r>
            <a:r>
              <a:rPr lang="en-US" sz="2000" b="1" dirty="0">
                <a:latin typeface="+mj-lt"/>
              </a:rPr>
              <a:t>​ Rating</a:t>
            </a:r>
          </a:p>
          <a:p>
            <a:pPr fontAlgn="base">
              <a:lnSpc>
                <a:spcPct val="150000"/>
              </a:lnSpc>
            </a:pPr>
            <a:r>
              <a:rPr lang="en-US" sz="1600" dirty="0" smtClean="0">
                <a:latin typeface="+mj-lt"/>
              </a:rPr>
              <a:t>=</a:t>
            </a:r>
            <a:r>
              <a:rPr lang="en-US" dirty="0">
                <a:latin typeface="+mj-lt"/>
              </a:rPr>
              <a:t>IFS(Z5&gt;=5,”VERY HIGH”,Z5&gt;=4,”HIGH”,Z5&gt;=3,”MED”,Z5&lt;=2,”LOW”)</a:t>
            </a:r>
            <a:endParaRPr lang="en-US" dirty="0">
              <a:latin typeface="+mj-lt"/>
            </a:endParaRPr>
          </a:p>
          <a:p>
            <a:pPr fontAlgn="base">
              <a:lnSpc>
                <a:spcPct val="150000"/>
              </a:lnSpc>
            </a:pPr>
            <a:r>
              <a:rPr lang="en-US" dirty="0">
                <a:latin typeface="+mj-lt"/>
              </a:rPr>
              <a:t>2.​</a:t>
            </a: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8598218" cy="752129"/>
          </a:xfrm>
          <a:prstGeom prst="rect">
            <a:avLst/>
          </a:prstGeom>
        </p:spPr>
        <p:txBody>
          <a:bodyPr vert="horz" wrap="square" lIns="0" tIns="13335" rIns="0" bIns="0" rtlCol="0">
            <a:spAutoFit/>
          </a:bodyPr>
          <a:lstStyle/>
          <a:p>
            <a:pPr marL="698500" indent="-685800" algn="just">
              <a:lnSpc>
                <a:spcPct val="100000"/>
              </a:lnSpc>
              <a:spcBef>
                <a:spcPts val="105"/>
              </a:spcBef>
              <a:buFont typeface="Wingdings" panose="05000000000000000000" pitchFamily="2" charset="2"/>
              <a:buChar char="q"/>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1870878004"/>
              </p:ext>
            </p:extLst>
          </p:nvPr>
        </p:nvGraphicFramePr>
        <p:xfrm>
          <a:off x="1755775" y="1327150"/>
          <a:ext cx="8585200" cy="4964113"/>
        </p:xfrm>
        <a:graphic>
          <a:graphicData uri="http://schemas.openxmlformats.org/presentationml/2006/ole">
            <mc:AlternateContent xmlns:mc="http://schemas.openxmlformats.org/markup-compatibility/2006">
              <mc:Choice xmlns:v="urn:schemas-microsoft-com:vml" Requires="v">
                <p:oleObj spid="_x0000_s1033" name="Worksheet" r:id="rId4" imgW="10839438" imgH="6267581" progId="Excel.Sheet.12">
                  <p:embed/>
                </p:oleObj>
              </mc:Choice>
              <mc:Fallback>
                <p:oleObj name="Worksheet" r:id="rId4" imgW="10839438" imgH="6267581" progId="Excel.Sheet.12">
                  <p:embed/>
                  <p:pic>
                    <p:nvPicPr>
                      <p:cNvPr id="0" name=""/>
                      <p:cNvPicPr/>
                      <p:nvPr/>
                    </p:nvPicPr>
                    <p:blipFill>
                      <a:blip r:embed="rId5"/>
                      <a:stretch>
                        <a:fillRect/>
                      </a:stretch>
                    </p:blipFill>
                    <p:spPr>
                      <a:xfrm>
                        <a:off x="1755775" y="1327150"/>
                        <a:ext cx="8585200" cy="4964113"/>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685800" y="838200"/>
            <a:ext cx="10681335" cy="4930324"/>
          </a:xfrm>
        </p:spPr>
        <p:txBody>
          <a:bodyPr/>
          <a:lstStyle/>
          <a:p>
            <a:pPr marL="685800" indent="-685800" algn="just">
              <a:lnSpc>
                <a:spcPct val="150000"/>
              </a:lnSpc>
              <a:buFont typeface="Wingdings" panose="05000000000000000000" pitchFamily="2" charset="2"/>
              <a:buChar char="q"/>
            </a:pPr>
            <a:r>
              <a:rPr lang="en-US" dirty="0" smtClean="0">
                <a:latin typeface="+mj-lt"/>
                <a:cs typeface="Times New Roman" panose="02020603050405020304" pitchFamily="18" charset="0"/>
              </a:rPr>
              <a:t>CONCLUSION</a:t>
            </a:r>
            <a:br>
              <a:rPr lang="en-US" dirty="0" smtClean="0">
                <a:latin typeface="+mj-lt"/>
                <a:cs typeface="Times New Roman" panose="02020603050405020304" pitchFamily="18" charset="0"/>
              </a:rPr>
            </a:br>
            <a:r>
              <a:rPr lang="en-US" dirty="0" smtClean="0">
                <a:latin typeface="+mj-lt"/>
                <a:cs typeface="Times New Roman" panose="02020603050405020304" pitchFamily="18" charset="0"/>
              </a:rPr>
              <a:t>     </a:t>
            </a:r>
            <a:r>
              <a:rPr lang="en-US" sz="2000" b="0" dirty="0" smtClean="0">
                <a:latin typeface="+mj-lt"/>
              </a:rPr>
              <a:t>In </a:t>
            </a:r>
            <a:r>
              <a:rPr lang="en-US" sz="2000" b="0" dirty="0">
                <a:latin typeface="+mj-lt"/>
              </a:rPr>
              <a:t>summary, the employee performance analysis conducted using Excel reveals key insights into individual and team productivity. By leveraging various Excel functions and tools such as pivot tables, charts, and conditional formatting, we identified high performers, areas needing improvement, and trends over time. This data-driven approach helps in making informed decisions about employee development, resource allocation, and overall performance management. The analysis underscores the importance of ongoing monitoring and evaluation to foster a more efficient and motivated workforce.​</a:t>
            </a:r>
            <a:endParaRPr lang="en-IN" sz="2000" dirty="0">
              <a:latin typeface="+mj-lt"/>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27109" y="2877800"/>
            <a:ext cx="8593228" cy="1446550"/>
          </a:xfrm>
          <a:prstGeom prst="rect">
            <a:avLst/>
          </a:prstGeom>
          <a:noFill/>
        </p:spPr>
        <p:txBody>
          <a:bodyPr wrap="square" rtlCol="0">
            <a:spAutoFit/>
          </a:bodyPr>
          <a:lstStyle/>
          <a:p>
            <a:r>
              <a:rPr lang="en-US" sz="4400" b="1" u="sng" dirty="0" smtClean="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u="sng"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7620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6124754"/>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lnSpc>
                <a:spcPct val="150000"/>
              </a:lnSpc>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77200" y="3124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4"/>
            <a:ext cx="7090728" cy="6086025"/>
          </a:xfrm>
          <a:prstGeom prst="rect">
            <a:avLst/>
          </a:prstGeom>
        </p:spPr>
        <p:txBody>
          <a:bodyPr vert="horz" wrap="square" lIns="0" tIns="16510" rIns="0" bIns="0" rtlCol="0">
            <a:spAutoFit/>
          </a:bodyPr>
          <a:lstStyle/>
          <a:p>
            <a:pPr marL="584200" indent="-571500" algn="just">
              <a:lnSpc>
                <a:spcPct val="150000"/>
              </a:lnSpc>
              <a:spcBef>
                <a:spcPts val="130"/>
              </a:spcBef>
              <a:buFont typeface="Wingdings" panose="05000000000000000000" pitchFamily="2" charset="2"/>
              <a:buChar char="q"/>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US" sz="4250" spc="10" dirty="0"/>
              <a:t/>
            </a:r>
            <a:br>
              <a:rPr lang="en-US" sz="4250" spc="10" dirty="0"/>
            </a:br>
            <a:r>
              <a:rPr lang="en-US" sz="4250" spc="10" dirty="0" smtClean="0"/>
              <a:t>   </a:t>
            </a:r>
            <a:r>
              <a:rPr lang="en-US" sz="2000" b="0" spc="10" dirty="0" smtClean="0">
                <a:latin typeface="+mj-lt"/>
              </a:rPr>
              <a:t>Employee </a:t>
            </a:r>
            <a:r>
              <a:rPr lang="en-US" sz="2000" b="0" spc="10" dirty="0">
                <a:latin typeface="+mj-lt"/>
              </a:rPr>
              <a:t>performance analysis in Excel involves evaluating and tracking employee performance metrics using various Excel tools and functions. This typically includes creating spreadsheets to record performance data, using formulas to calculate key performance indicators (KPIs), and employing charts and graphs to visualize performance trends. Excel can also be used to generate reports and dashboards that summarize individual and team performance, helping managers make informed decisions about training, development, and rewards.</a:t>
            </a:r>
            <a:endParaRPr sz="2000" b="0" dirty="0">
              <a:latin typeface="+mj-lt"/>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7566025" cy="5153911"/>
          </a:xfrm>
          <a:prstGeom prst="rect">
            <a:avLst/>
          </a:prstGeom>
        </p:spPr>
        <p:txBody>
          <a:bodyPr vert="horz" wrap="square" lIns="0" tIns="16510" rIns="0" bIns="0" rtlCol="0">
            <a:spAutoFit/>
          </a:bodyPr>
          <a:lstStyle/>
          <a:p>
            <a:pPr marL="584200" indent="-571500" algn="just">
              <a:lnSpc>
                <a:spcPct val="150000"/>
              </a:lnSpc>
              <a:spcBef>
                <a:spcPts val="130"/>
              </a:spcBef>
              <a:buFont typeface="Wingdings" panose="05000000000000000000" pitchFamily="2" charset="2"/>
              <a:buChar char="q"/>
              <a:tabLst>
                <a:tab pos="2642870" algn="l"/>
              </a:tabLst>
            </a:pPr>
            <a:r>
              <a:rPr sz="4250" spc="5" dirty="0">
                <a:latin typeface="+mj-lt"/>
              </a:rPr>
              <a:t>PROJECT	</a:t>
            </a:r>
            <a:r>
              <a:rPr sz="4250" spc="-20" dirty="0" smtClean="0">
                <a:latin typeface="+mj-lt"/>
              </a:rPr>
              <a:t>OVERVIEW</a:t>
            </a:r>
            <a:r>
              <a:rPr lang="en-US" sz="4250" spc="-20" dirty="0">
                <a:latin typeface="+mj-lt"/>
              </a:rPr>
              <a:t/>
            </a:r>
            <a:br>
              <a:rPr lang="en-US" sz="4250" spc="-20" dirty="0">
                <a:latin typeface="+mj-lt"/>
              </a:rPr>
            </a:br>
            <a:r>
              <a:rPr lang="en-US" sz="4250" spc="-20" dirty="0" smtClean="0"/>
              <a:t>   </a:t>
            </a:r>
            <a:r>
              <a:rPr lang="en-US" sz="2000" b="0" spc="10" dirty="0" smtClean="0">
                <a:latin typeface="+mj-lt"/>
              </a:rPr>
              <a:t>The Employee Performance Analysis project in Excel aims to create a tool for tracking and evaluating employee performance. The project involves collecting performance data, organizing it in a structured Excel spreadsheet, and using formulas, pivot tables, and charts to analyze and visualize this data. The final deliverable is an Excel workbook that includes automated features. for reporting and insights, helping managers make informed decisions on employee development and productivity.</a:t>
            </a:r>
            <a:endParaRPr sz="2000" b="0" spc="10" dirty="0">
              <a:latin typeface="+mj-lt"/>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2733675" y="2690835"/>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15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1" r="1367" b="11418"/>
          <a:stretch/>
        </p:blipFill>
        <p:spPr>
          <a:xfrm>
            <a:off x="-76200" y="20170"/>
            <a:ext cx="12268200" cy="7447430"/>
          </a:xfrm>
          <a:prstGeom prst="rect">
            <a:avLst/>
          </a:prstGeom>
          <a:gradFill>
            <a:gsLst>
              <a:gs pos="42497">
                <a:srgbClr val="CEDCED"/>
              </a:gs>
              <a:gs pos="20424">
                <a:srgbClr val="E3EBF5"/>
              </a:gs>
              <a:gs pos="0">
                <a:schemeClr val="accent1">
                  <a:lumMod val="5000"/>
                  <a:lumOff val="95000"/>
                </a:schemeClr>
              </a:gs>
              <a:gs pos="74000">
                <a:schemeClr val="accent1">
                  <a:lumMod val="45000"/>
                  <a:lumOff val="55000"/>
                </a:schemeClr>
              </a:gs>
              <a:gs pos="53240">
                <a:srgbClr val="C4D4E9"/>
              </a:gs>
              <a:gs pos="83000">
                <a:schemeClr val="accent1">
                  <a:lumMod val="45000"/>
                  <a:lumOff val="55000"/>
                </a:schemeClr>
              </a:gs>
              <a:gs pos="43000">
                <a:schemeClr val="accent1">
                  <a:lumMod val="30000"/>
                  <a:lumOff val="70000"/>
                  <a:alpha val="9000"/>
                </a:schemeClr>
              </a:gs>
            </a:gsLst>
            <a:lin ang="5400000" scaled="1"/>
          </a:gradFill>
          <a:effectLst>
            <a:glow rad="127000">
              <a:schemeClr val="accent1"/>
            </a:glow>
            <a:reflection stA="17000" endPos="0" dist="50800" dir="5400000" sy="-100000" algn="bl" rotWithShape="0"/>
            <a:softEdge rad="63500"/>
          </a:effectLst>
        </p:spPr>
      </p:pic>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12032"/>
            <a:ext cx="5701348" cy="3956211"/>
          </a:xfrm>
          <a:prstGeom prst="rect">
            <a:avLst/>
          </a:prstGeom>
        </p:spPr>
        <p:txBody>
          <a:bodyPr vert="horz" wrap="square" lIns="0" tIns="16510" rIns="0" bIns="0" rtlCol="0">
            <a:spAutoFit/>
          </a:bodyPr>
          <a:lstStyle/>
          <a:p>
            <a:pPr marL="469900" indent="-457200">
              <a:lnSpc>
                <a:spcPct val="200000"/>
              </a:lnSpc>
              <a:spcBef>
                <a:spcPts val="130"/>
              </a:spcBef>
              <a:buFont typeface="Wingdings" panose="05000000000000000000" pitchFamily="2" charset="2"/>
              <a:buChar char="q"/>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r>
              <a:rPr sz="3200" spc="5" dirty="0" smtClean="0">
                <a:latin typeface="+mj-lt"/>
              </a:rPr>
              <a:t>?</a:t>
            </a:r>
            <a:r>
              <a:rPr lang="en-US" sz="3200" spc="5" dirty="0">
                <a:latin typeface="+mj-lt"/>
              </a:rPr>
              <a:t/>
            </a:r>
            <a:br>
              <a:rPr lang="en-US" sz="3200" spc="5" dirty="0">
                <a:latin typeface="+mj-lt"/>
              </a:rPr>
            </a:br>
            <a:r>
              <a:rPr lang="en-US" sz="2400" b="0" spc="5" dirty="0" smtClean="0">
                <a:latin typeface="+mj-lt"/>
              </a:rPr>
              <a:t>Executive/ Senior Management</a:t>
            </a:r>
            <a:br>
              <a:rPr lang="en-US" sz="2400" b="0" spc="5" dirty="0" smtClean="0">
                <a:latin typeface="+mj-lt"/>
              </a:rPr>
            </a:br>
            <a:r>
              <a:rPr lang="en-US" sz="2400" b="0" spc="5" dirty="0" smtClean="0">
                <a:latin typeface="+mj-lt"/>
              </a:rPr>
              <a:t>Employee</a:t>
            </a:r>
            <a:br>
              <a:rPr lang="en-US" sz="2400" b="0" spc="5" dirty="0" smtClean="0">
                <a:latin typeface="+mj-lt"/>
              </a:rPr>
            </a:br>
            <a:r>
              <a:rPr lang="en-US" sz="2400" b="0" spc="5" dirty="0" smtClean="0">
                <a:latin typeface="+mj-lt"/>
              </a:rPr>
              <a:t>HR manager</a:t>
            </a:r>
            <a:br>
              <a:rPr lang="en-US" sz="2400" b="0" spc="5" dirty="0" smtClean="0">
                <a:latin typeface="+mj-lt"/>
              </a:rPr>
            </a:br>
            <a:r>
              <a:rPr lang="en-US" sz="2400" b="0" spc="5" dirty="0" smtClean="0">
                <a:latin typeface="+mj-lt"/>
              </a:rPr>
              <a:t>Team leader/ Supervisor</a:t>
            </a:r>
            <a:endParaRPr sz="2400" b="0" dirty="0">
              <a:latin typeface="+mj-lt"/>
            </a:endParaRPr>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6000"/>
          </a:schemeClr>
        </a:solidFill>
        <a:effectLst/>
      </p:bgPr>
    </p:bg>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81186" y="2055546"/>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09600" y="553987"/>
            <a:ext cx="9763125" cy="5553443"/>
          </a:xfrm>
          <a:prstGeom prst="rect">
            <a:avLst/>
          </a:prstGeom>
        </p:spPr>
        <p:txBody>
          <a:bodyPr vert="horz" wrap="square" lIns="0" tIns="13335" rIns="0" bIns="0" rtlCol="0">
            <a:spAutoFit/>
          </a:bodyPr>
          <a:lstStyle/>
          <a:p>
            <a:pPr marL="584200" indent="-571500">
              <a:lnSpc>
                <a:spcPct val="150000"/>
              </a:lnSpc>
              <a:spcBef>
                <a:spcPts val="105"/>
              </a:spcBef>
              <a:buFont typeface="Wingdings" panose="05000000000000000000" pitchFamily="2" charset="2"/>
              <a:buChar char="q"/>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smtClean="0">
                <a:latin typeface="+mj-lt"/>
              </a:rPr>
              <a:t>P</a:t>
            </a:r>
            <a:r>
              <a:rPr sz="3600" spc="-30" dirty="0" smtClean="0">
                <a:latin typeface="+mj-lt"/>
              </a:rPr>
              <a:t>R</a:t>
            </a:r>
            <a:r>
              <a:rPr sz="3600" spc="10" dirty="0" smtClean="0">
                <a:latin typeface="+mj-lt"/>
              </a:rPr>
              <a:t>O</a:t>
            </a:r>
            <a:r>
              <a:rPr sz="3600" spc="-15" dirty="0" smtClean="0">
                <a:latin typeface="+mj-lt"/>
              </a:rPr>
              <a:t>P</a:t>
            </a:r>
            <a:r>
              <a:rPr sz="3600" spc="10" dirty="0" smtClean="0">
                <a:latin typeface="+mj-lt"/>
              </a:rPr>
              <a:t>O</a:t>
            </a:r>
            <a:r>
              <a:rPr sz="3600" spc="25" dirty="0" smtClean="0">
                <a:latin typeface="+mj-lt"/>
              </a:rPr>
              <a:t>S</a:t>
            </a:r>
            <a:r>
              <a:rPr sz="3600" spc="-30" dirty="0" smtClean="0">
                <a:latin typeface="+mj-lt"/>
              </a:rPr>
              <a:t>I</a:t>
            </a:r>
            <a:r>
              <a:rPr sz="3600" spc="-35" dirty="0" smtClean="0">
                <a:latin typeface="+mj-lt"/>
              </a:rPr>
              <a:t>T</a:t>
            </a:r>
            <a:r>
              <a:rPr sz="3600" spc="-30" dirty="0" smtClean="0">
                <a:latin typeface="+mj-lt"/>
              </a:rPr>
              <a:t>I</a:t>
            </a:r>
            <a:r>
              <a:rPr sz="3600" spc="10" dirty="0" smtClean="0">
                <a:latin typeface="+mj-lt"/>
              </a:rPr>
              <a:t>O</a:t>
            </a:r>
            <a:r>
              <a:rPr sz="3600" dirty="0" smtClean="0">
                <a:latin typeface="+mj-lt"/>
              </a:rPr>
              <a:t>N</a:t>
            </a:r>
            <a:r>
              <a:rPr lang="en-US" sz="3600" dirty="0" smtClean="0">
                <a:latin typeface="+mj-lt"/>
              </a:rPr>
              <a:t/>
            </a:r>
            <a:br>
              <a:rPr lang="en-US" sz="3600" dirty="0" smtClean="0">
                <a:latin typeface="+mj-lt"/>
              </a:rPr>
            </a:br>
            <a:r>
              <a:rPr lang="en-US" sz="2400" b="0" dirty="0" smtClean="0">
                <a:effectLst>
                  <a:outerShdw blurRad="38100" dist="38100" dir="2700000" algn="tl">
                    <a:srgbClr val="000000">
                      <a:alpha val="43137"/>
                    </a:srgbClr>
                  </a:outerShdw>
                </a:effectLst>
                <a:latin typeface="+mj-lt"/>
              </a:rPr>
              <a:t>CONDITIONAL FORMATTING-</a:t>
            </a:r>
            <a:r>
              <a:rPr lang="en-US" sz="2400" b="0" dirty="0" smtClean="0">
                <a:latin typeface="+mj-lt"/>
              </a:rPr>
              <a:t> highlighting, removed blanks.</a:t>
            </a:r>
            <a:br>
              <a:rPr lang="en-US" sz="2400" b="0" dirty="0" smtClean="0">
                <a:latin typeface="+mj-lt"/>
              </a:rPr>
            </a:br>
            <a:r>
              <a:rPr lang="en-US" sz="2400" b="0" dirty="0">
                <a:effectLst>
                  <a:outerShdw blurRad="38100" dist="38100" dir="2700000" algn="tl">
                    <a:srgbClr val="000000">
                      <a:alpha val="43137"/>
                    </a:srgbClr>
                  </a:outerShdw>
                </a:effectLst>
                <a:latin typeface="+mj-lt"/>
              </a:rPr>
              <a:t>FILTER-</a:t>
            </a:r>
            <a:r>
              <a:rPr lang="en-US" sz="2400" b="0" dirty="0" smtClean="0">
                <a:latin typeface="+mj-lt"/>
              </a:rPr>
              <a:t> filtering, highlighting duplicates</a:t>
            </a:r>
            <a:br>
              <a:rPr lang="en-US" sz="2400" b="0" dirty="0" smtClean="0">
                <a:latin typeface="+mj-lt"/>
              </a:rPr>
            </a:br>
            <a:r>
              <a:rPr lang="en-US" sz="2400" b="0" dirty="0" smtClean="0">
                <a:effectLst>
                  <a:outerShdw blurRad="38100" dist="38100" dir="2700000" algn="tl">
                    <a:srgbClr val="000000">
                      <a:alpha val="43137"/>
                    </a:srgbClr>
                  </a:outerShdw>
                </a:effectLst>
                <a:latin typeface="+mj-lt"/>
              </a:rPr>
              <a:t>FORMULA-</a:t>
            </a:r>
            <a:r>
              <a:rPr lang="en-US" sz="2400" b="0" dirty="0" smtClean="0">
                <a:latin typeface="+mj-lt"/>
              </a:rPr>
              <a:t> =IFS(LOGIC VALUE&gt;=5,”VERY HIGH”,LOGIC                  VALUE&gt;=4,”HIGH”,LOGIC VALUE&gt;=3,”MED”LOGIC VALUE&lt;=2,”LOW”)</a:t>
            </a:r>
            <a:br>
              <a:rPr lang="en-US" sz="2400" b="0" dirty="0" smtClean="0">
                <a:latin typeface="+mj-lt"/>
              </a:rPr>
            </a:br>
            <a:r>
              <a:rPr lang="en-US" sz="2400" b="0" dirty="0" smtClean="0">
                <a:effectLst>
                  <a:outerShdw blurRad="38100" dist="38100" dir="2700000" algn="tl">
                    <a:srgbClr val="000000">
                      <a:alpha val="43137"/>
                    </a:srgbClr>
                  </a:outerShdw>
                </a:effectLst>
                <a:latin typeface="+mj-lt"/>
              </a:rPr>
              <a:t>PERFORMANCE LEVEL- </a:t>
            </a:r>
            <a:r>
              <a:rPr lang="en-US" sz="2400" b="0" dirty="0" smtClean="0">
                <a:latin typeface="+mj-lt"/>
              </a:rPr>
              <a:t>Very High, High, Medium and Low.</a:t>
            </a:r>
            <a:br>
              <a:rPr lang="en-US" sz="2400" b="0" dirty="0" smtClean="0">
                <a:latin typeface="+mj-lt"/>
              </a:rPr>
            </a:br>
            <a:r>
              <a:rPr lang="en-US" sz="2400" b="0" dirty="0" smtClean="0">
                <a:effectLst>
                  <a:outerShdw blurRad="38100" dist="38100" dir="2700000" algn="tl">
                    <a:srgbClr val="000000">
                      <a:alpha val="43137"/>
                    </a:srgbClr>
                  </a:outerShdw>
                </a:effectLst>
                <a:latin typeface="+mj-lt"/>
              </a:rPr>
              <a:t>GRAPH-</a:t>
            </a:r>
            <a:r>
              <a:rPr lang="en-US" sz="2400" b="0" dirty="0" smtClean="0">
                <a:latin typeface="+mj-lt"/>
              </a:rPr>
              <a:t> Pivot table and Pie chart.</a:t>
            </a:r>
            <a:br>
              <a:rPr lang="en-US" sz="2400" b="0" dirty="0" smtClean="0">
                <a:latin typeface="+mj-lt"/>
              </a:rPr>
            </a:br>
            <a:r>
              <a:rPr lang="en-US" sz="2400" b="0" dirty="0" smtClean="0">
                <a:effectLst>
                  <a:outerShdw blurRad="38100" dist="38100" dir="2700000" algn="tl">
                    <a:srgbClr val="000000">
                      <a:alpha val="43137"/>
                    </a:srgbClr>
                  </a:outerShdw>
                </a:effectLst>
                <a:latin typeface="+mj-lt"/>
              </a:rPr>
              <a:t>DATA VISUALIZATION- </a:t>
            </a:r>
            <a:r>
              <a:rPr lang="en-US" sz="2400" b="0" dirty="0" smtClean="0">
                <a:latin typeface="+mj-lt"/>
              </a:rPr>
              <a:t>Raw Data with the Graph.</a:t>
            </a:r>
            <a:r>
              <a:rPr lang="en-US" sz="3600" dirty="0" smtClean="0">
                <a:latin typeface="+mj-lt"/>
              </a:rPr>
              <a:t/>
            </a:r>
            <a:br>
              <a:rPr lang="en-US" sz="3600" dirty="0" smtClean="0">
                <a:latin typeface="+mj-lt"/>
              </a:rPr>
            </a:br>
            <a:endParaRPr sz="3600" dirty="0">
              <a:latin typeface="+mj-lt"/>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55332" y="385444"/>
            <a:ext cx="10681335" cy="7448193"/>
          </a:xfrm>
        </p:spPr>
        <p:txBody>
          <a:bodyPr/>
          <a:lstStyle/>
          <a:p>
            <a:pPr marL="685800" indent="-685800">
              <a:lnSpc>
                <a:spcPct val="200000"/>
              </a:lnSpc>
              <a:buFont typeface="Wingdings" panose="05000000000000000000" pitchFamily="2" charset="2"/>
              <a:buChar char="q"/>
            </a:pPr>
            <a:r>
              <a:rPr lang="en-IN" dirty="0" smtClean="0">
                <a:latin typeface="+mj-lt"/>
              </a:rPr>
              <a:t>DATASET DESCRIPTION</a:t>
            </a:r>
            <a:br>
              <a:rPr lang="en-IN" dirty="0" smtClean="0">
                <a:latin typeface="+mj-lt"/>
              </a:rPr>
            </a:br>
            <a:r>
              <a:rPr lang="en-IN" sz="2800" dirty="0" smtClean="0">
                <a:effectLst>
                  <a:outerShdw blurRad="38100" dist="38100" dir="2700000" algn="tl">
                    <a:srgbClr val="000000">
                      <a:alpha val="43137"/>
                    </a:srgbClr>
                  </a:outerShdw>
                </a:effectLst>
                <a:latin typeface="+mj-lt"/>
              </a:rPr>
              <a:t>Employee ID: </a:t>
            </a:r>
            <a:r>
              <a:rPr lang="en-IN" sz="2800" b="0" dirty="0" smtClean="0">
                <a:latin typeface="+mj-lt"/>
              </a:rPr>
              <a:t>A unique identifier for each employee</a:t>
            </a:r>
            <a:r>
              <a:rPr lang="en-IN" sz="2800" dirty="0" smtClean="0">
                <a:latin typeface="+mj-lt"/>
              </a:rPr>
              <a:t>.</a:t>
            </a:r>
            <a:br>
              <a:rPr lang="en-IN" sz="2800" dirty="0" smtClean="0">
                <a:latin typeface="+mj-lt"/>
              </a:rPr>
            </a:br>
            <a:r>
              <a:rPr lang="en-IN" sz="2800" dirty="0" smtClean="0">
                <a:effectLst>
                  <a:outerShdw blurRad="38100" dist="38100" dir="2700000" algn="tl">
                    <a:srgbClr val="000000">
                      <a:alpha val="43137"/>
                    </a:srgbClr>
                  </a:outerShdw>
                </a:effectLst>
                <a:latin typeface="+mj-lt"/>
              </a:rPr>
              <a:t>Name:</a:t>
            </a:r>
            <a:r>
              <a:rPr lang="en-IN" sz="2800" dirty="0" smtClean="0">
                <a:latin typeface="+mj-lt"/>
              </a:rPr>
              <a:t> </a:t>
            </a:r>
            <a:r>
              <a:rPr lang="en-IN" sz="2800" b="0" dirty="0" smtClean="0">
                <a:latin typeface="+mj-lt"/>
              </a:rPr>
              <a:t>Employee’s full name</a:t>
            </a:r>
            <a:br>
              <a:rPr lang="en-IN" sz="2800" b="0" dirty="0" smtClean="0">
                <a:latin typeface="+mj-lt"/>
              </a:rPr>
            </a:br>
            <a:r>
              <a:rPr lang="en-IN" sz="2800" dirty="0" smtClean="0">
                <a:effectLst>
                  <a:outerShdw blurRad="38100" dist="38100" dir="2700000" algn="tl">
                    <a:srgbClr val="000000">
                      <a:alpha val="43137"/>
                    </a:srgbClr>
                  </a:outerShdw>
                </a:effectLst>
                <a:latin typeface="+mj-lt"/>
              </a:rPr>
              <a:t>Department:</a:t>
            </a:r>
            <a:r>
              <a:rPr lang="en-IN" sz="2800" dirty="0" smtClean="0">
                <a:latin typeface="+mj-lt"/>
              </a:rPr>
              <a:t> </a:t>
            </a:r>
            <a:r>
              <a:rPr lang="en-IN" sz="2800" b="0" dirty="0" smtClean="0">
                <a:latin typeface="+mj-lt"/>
              </a:rPr>
              <a:t>The Department in which the employee works.</a:t>
            </a:r>
            <a:br>
              <a:rPr lang="en-IN" sz="2800" b="0" dirty="0" smtClean="0">
                <a:latin typeface="+mj-lt"/>
              </a:rPr>
            </a:br>
            <a:r>
              <a:rPr lang="en-IN" sz="2800" dirty="0" smtClean="0">
                <a:effectLst>
                  <a:outerShdw blurRad="38100" dist="38100" dir="2700000" algn="tl">
                    <a:srgbClr val="000000">
                      <a:alpha val="43137"/>
                    </a:srgbClr>
                  </a:outerShdw>
                </a:effectLst>
                <a:latin typeface="+mj-lt"/>
              </a:rPr>
              <a:t>Employment status: </a:t>
            </a:r>
            <a:r>
              <a:rPr lang="en-IN" sz="2800" b="0" dirty="0" smtClean="0">
                <a:latin typeface="+mj-lt"/>
              </a:rPr>
              <a:t>Current status of employment.</a:t>
            </a:r>
            <a:r>
              <a:rPr lang="en-IN" sz="2800" dirty="0" smtClean="0">
                <a:latin typeface="+mj-lt"/>
              </a:rPr>
              <a:t/>
            </a:r>
            <a:br>
              <a:rPr lang="en-IN" sz="2800" dirty="0" smtClean="0">
                <a:latin typeface="+mj-lt"/>
              </a:rPr>
            </a:br>
            <a:r>
              <a:rPr lang="en-IN" sz="2800" dirty="0" smtClean="0">
                <a:effectLst>
                  <a:outerShdw blurRad="38100" dist="38100" dir="2700000" algn="tl">
                    <a:srgbClr val="000000">
                      <a:alpha val="43137"/>
                    </a:srgbClr>
                  </a:outerShdw>
                </a:effectLst>
                <a:latin typeface="+mj-lt"/>
              </a:rPr>
              <a:t>Performance Rating: </a:t>
            </a:r>
            <a:r>
              <a:rPr lang="en-IN" sz="2800" b="0" dirty="0" smtClean="0">
                <a:latin typeface="+mj-lt"/>
              </a:rPr>
              <a:t>Evaluation of employee performance.</a:t>
            </a:r>
            <a:br>
              <a:rPr lang="en-IN" sz="2800" b="0" dirty="0" smtClean="0">
                <a:latin typeface="+mj-lt"/>
              </a:rPr>
            </a:br>
            <a:endParaRPr lang="en-IN" sz="6000" b="0" dirty="0">
              <a:latin typeface="+mj-lt"/>
            </a:endParaRP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5968685"/>
          </a:xfrm>
        </p:spPr>
        <p:txBody>
          <a:bodyPr/>
          <a:lstStyle/>
          <a:p>
            <a:pPr marL="685800" indent="-685800">
              <a:lnSpc>
                <a:spcPct val="250000"/>
              </a:lnSpc>
              <a:buFont typeface="Wingdings" panose="05000000000000000000" pitchFamily="2" charset="2"/>
              <a:buChar char="q"/>
            </a:pPr>
            <a:r>
              <a:rPr lang="en-US" dirty="0" smtClean="0"/>
              <a:t>EMPLOYMENT DETAILS</a:t>
            </a:r>
            <a:br>
              <a:rPr lang="en-US" dirty="0" smtClean="0"/>
            </a:br>
            <a:r>
              <a:rPr lang="en-US" sz="2800" b="0" dirty="0" smtClean="0"/>
              <a:t>Job titles</a:t>
            </a:r>
            <a:br>
              <a:rPr lang="en-US" sz="2800" b="0" dirty="0" smtClean="0"/>
            </a:br>
            <a:r>
              <a:rPr lang="en-US" sz="2800" b="0" dirty="0" smtClean="0"/>
              <a:t>Roles</a:t>
            </a:r>
            <a:br>
              <a:rPr lang="en-US" sz="2800" b="0" dirty="0" smtClean="0"/>
            </a:br>
            <a:r>
              <a:rPr lang="en-US" sz="2800" b="0" dirty="0" smtClean="0"/>
              <a:t>Departmental Breakdown</a:t>
            </a:r>
            <a:br>
              <a:rPr lang="en-US" sz="2800" b="0" dirty="0" smtClean="0"/>
            </a:br>
            <a:r>
              <a:rPr lang="en-US" sz="2800" b="0" dirty="0" smtClean="0"/>
              <a:t>Tenure and Experience Level</a:t>
            </a:r>
            <a:endParaRPr lang="en-IN" sz="6000" dirty="0"/>
          </a:p>
        </p:txBody>
      </p:sp>
    </p:spTree>
    <p:extLst>
      <p:ext uri="{BB962C8B-B14F-4D97-AF65-F5344CB8AC3E}">
        <p14:creationId xmlns:p14="http://schemas.microsoft.com/office/powerpoint/2010/main" val="24336545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433</TotalTime>
  <Words>153</Words>
  <Application>Microsoft Office PowerPoint</Application>
  <PresentationFormat>Widescreen</PresentationFormat>
  <Paragraphs>55</Paragraphs>
  <Slides>13</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1" baseType="lpstr">
      <vt:lpstr>Arial</vt:lpstr>
      <vt:lpstr>Calibri</vt:lpstr>
      <vt:lpstr>Roboto</vt:lpstr>
      <vt:lpstr>Times New Roman</vt:lpstr>
      <vt:lpstr>Trebuchet MS</vt:lpstr>
      <vt:lpstr>Wingdings</vt:lpstr>
      <vt:lpstr>Office Theme</vt:lpstr>
      <vt:lpstr>Microsoft Excel Worksheet</vt:lpstr>
      <vt:lpstr>EMPLOYEE DATA ANALYSIS USING EXCEL</vt:lpstr>
      <vt:lpstr>PROJECT TITLE</vt:lpstr>
      <vt:lpstr>AGENDA</vt:lpstr>
      <vt:lpstr>PROBLEM STATEMENT    Employee performance analysis in Excel involves evaluating and tracking employee performance metrics using various Excel tools and functions. This typically includes creating spreadsheets to record performance data, using formulas to calculate key performance indicators (KPIs), and employing charts and graphs to visualize performance trends. Excel can also be used to generate reports and dashboards that summarize individual and team performance, helping managers make informed decisions about training, development, and rewards.</vt:lpstr>
      <vt:lpstr>PROJECT OVERVIEW    The Employee Performance Analysis project in Excel aims to create a tool for tracking and evaluating employee performance. The project involves collecting performance data, organizing it in a structured Excel spreadsheet, and using formulas, pivot tables, and charts to analyze and visualize this data. The final deliverable is an Excel workbook that includes automated features. for reporting and insights, helping managers make informed decisions on employee development and productivity.</vt:lpstr>
      <vt:lpstr>WHO ARE THE END USERS? Executive/ Senior Management Employee HR manager Team leader/ Supervisor</vt:lpstr>
      <vt:lpstr>OUR SOLUTION AND ITS VALUE PROPOSITION CONDITIONAL FORMATTING- highlighting, removed blanks. FILTER- filtering, highlighting duplicates FORMULA- =IFS(LOGIC VALUE&gt;=5,”VERY HIGH”,LOGIC                  VALUE&gt;=4,”HIGH”,LOGIC VALUE&gt;=3,”MED”LOGIC VALUE&lt;=2,”LOW”) PERFORMANCE LEVEL- Very High, High, Medium and Low. GRAPH- Pivot table and Pie chart. DATA VISUALIZATION- Raw Data with the Graph. </vt:lpstr>
      <vt:lpstr>DATASET DESCRIPTION Employee ID: A unique identifier for each employee. Name: Employee’s full name Department: The Department in which the employee works. Employment status: Current status of employment. Performance Rating: Evaluation of employee performance. </vt:lpstr>
      <vt:lpstr>EMPLOYMENT DETAILS Job titles Roles Departmental Breakdown Tenure and Experience Level</vt:lpstr>
      <vt:lpstr>THE "WOW" IN OUR SOLUTION =IFS(LOGIC VALUE&gt;=5,”VERY HIGH”,LOGIC VALUE&gt;=4,”HIGH”,LOGIC VALUE&gt;=3,”MEDIUM”,LOGIC VALUE&lt;=2,”LOW”)</vt:lpstr>
      <vt:lpstr>PowerPoint Presentation</vt:lpstr>
      <vt:lpstr>RESULTS</vt:lpstr>
      <vt:lpstr>CONCLUSION      In summary, the employee performance analysis conducted using Excel reveals key insights into individual and team productivity. By leveraging various Excel functions and tools such as pivot tables, charts, and conditional formatting, we identified high performers, areas needing improvement, and trends over time. This data-driven approach helps in making informed decisions about employee development, resource allocation, and overall performance management. The analysis underscores the importance of ongoing monitoring and evaluation to foster a more efficient and motivated workforce.​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Microsoft account</cp:lastModifiedBy>
  <cp:revision>28</cp:revision>
  <dcterms:created xsi:type="dcterms:W3CDTF">2024-03-29T15:07:22Z</dcterms:created>
  <dcterms:modified xsi:type="dcterms:W3CDTF">2024-08-30T13:37:12Z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