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6" r:id="rId4"/>
    <p:sldMasterId id="2147483698" r:id="rId5"/>
    <p:sldMasterId id="2147483711" r:id="rId6"/>
  </p:sldMasterIdLst>
  <p:notesMasterIdLst>
    <p:notesMasterId r:id="rId16"/>
  </p:notesMasterIdLst>
  <p:sldIdLst>
    <p:sldId id="256" r:id="rId7"/>
    <p:sldId id="257" r:id="rId8"/>
    <p:sldId id="260" r:id="rId9"/>
    <p:sldId id="271" r:id="rId10"/>
    <p:sldId id="275" r:id="rId11"/>
    <p:sldId id="276" r:id="rId12"/>
    <p:sldId id="277" r:id="rId13"/>
    <p:sldId id="278" r:id="rId14"/>
    <p:sldId id="259" r:id="rId15"/>
  </p:sldIdLst>
  <p:sldSz cx="12192000" cy="6858000"/>
  <p:notesSz cx="6858000" cy="9144000"/>
  <p:embeddedFontLst>
    <p:embeddedFont>
      <p:font typeface="Fiolex Girls" panose="020B0603050302020204" pitchFamily="34" charset="0"/>
      <p:regular r:id="rId17"/>
    </p:embeddedFont>
    <p:embeddedFont>
      <p:font typeface="Gabriola" panose="04040605051002020D02" pitchFamily="82" charset="0"/>
      <p:regular r:id="rId18"/>
    </p:embeddedFont>
    <p:embeddedFont>
      <p:font typeface="Garamond" panose="02020404030301010803" pitchFamily="18" charset="0"/>
      <p:regular r:id="rId19"/>
      <p:bold r:id="rId20"/>
      <p:italic r:id="rId21"/>
    </p:embeddedFont>
    <p:embeddedFont>
      <p:font typeface="Georgia" panose="02040502050405020303" pitchFamily="18" charset="0"/>
      <p:regular r:id="rId22"/>
      <p:bold r:id="rId23"/>
      <p:italic r:id="rId24"/>
      <p:boldItalic r:id="rId25"/>
    </p:embeddedFont>
    <p:embeddedFont>
      <p:font typeface="Goudy Old Style" panose="02020502050305020303" pitchFamily="18" charset="0"/>
      <p:regular r:id="rId26"/>
      <p:bold r:id="rId27"/>
      <p:italic r:id="rId28"/>
    </p:embeddedFont>
    <p:embeddedFont>
      <p:font typeface="Lato Black" panose="020F0502020204030203" pitchFamily="34" charset="0"/>
      <p:bold r:id="rId29"/>
    </p:embeddedFont>
    <p:embeddedFont>
      <p:font typeface="Libre Baskerville" panose="02000000000000000000" pitchFamily="2" charset="0"/>
      <p:regular r:id="rId30"/>
    </p:embeddedFont>
    <p:embeddedFont>
      <p:font typeface="Monotype Corsiva" panose="03010101010201010101" pitchFamily="66" charset="0"/>
      <p: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81" d="100"/>
          <a:sy n="81"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5</a:t>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6</a:t>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38558"/>
            <a:ext cx="10363200" cy="2551544"/>
          </a:xfrm>
        </p:spPr>
        <p:txBody>
          <a:bodyPr>
            <a:normAutofit/>
          </a:bodyPr>
          <a:lstStyle>
            <a:lvl1pPr algn="ctr">
              <a:defRPr lang="en-US" sz="48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38558"/>
            <a:ext cx="10363200" cy="2551544"/>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AED173-DBAB-42F8-A28B-638ADDC6760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AED173-DBAB-42F8-A28B-638ADDC67609}"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gn="ctr">
              <a:defRPr sz="3600"/>
            </a:lvl1pPr>
          </a:lstStyle>
          <a:p>
            <a:r>
              <a:rPr lang="en-US"/>
              <a:t>Slide Title</a:t>
            </a:r>
          </a:p>
        </p:txBody>
      </p:sp>
      <p:sp>
        <p:nvSpPr>
          <p:cNvPr id="3" name="Date Placeholder 2"/>
          <p:cNvSpPr>
            <a:spLocks noGrp="1"/>
          </p:cNvSpPr>
          <p:nvPr>
            <p:ph type="dt" sz="half" idx="10"/>
          </p:nvPr>
        </p:nvSpPr>
        <p:spPr/>
        <p:txBody>
          <a:bodyPr/>
          <a:lstStyle/>
          <a:p>
            <a:fld id="{5CAED173-DBAB-42F8-A28B-638ADDC67609}"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ED173-DBAB-42F8-A28B-638ADDC67609}"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A44AF-8201-44E6-8108-BC752E78A705}" type="slidenum">
              <a:rPr lang="en-US" smtClean="0"/>
              <a:t>‹#›</a:t>
            </a:fld>
            <a:endParaRPr lang="en-US"/>
          </a:p>
        </p:txBody>
      </p:sp>
      <p:sp>
        <p:nvSpPr>
          <p:cNvPr id="5" name="TextBox 4"/>
          <p:cNvSpPr txBox="1"/>
          <p:nvPr userDrawn="1"/>
        </p:nvSpPr>
        <p:spPr>
          <a:xfrm>
            <a:off x="192281" y="6921998"/>
            <a:ext cx="2995507" cy="369332"/>
          </a:xfrm>
          <a:prstGeom prst="rect">
            <a:avLst/>
          </a:prstGeom>
          <a:noFill/>
        </p:spPr>
        <p:txBody>
          <a:bodyPr wrap="square" rtlCol="0">
            <a:spAutoFit/>
          </a:bodyPr>
          <a:lstStyle/>
          <a:p>
            <a:r>
              <a:rPr lang="en-US">
                <a:solidFill>
                  <a:schemeClr val="tx1">
                    <a:lumMod val="50000"/>
                    <a:lumOff val="50000"/>
                  </a:schemeClr>
                </a:solidFill>
              </a:rPr>
              <a:t>FPPT.com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6"/>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6"/>
            <a:ext cx="4011084"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CAED173-DBAB-42F8-A28B-638ADDC6760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CAED173-DBAB-42F8-A28B-638ADDC6760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ED173-DBAB-42F8-A28B-638ADDC6760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44AF-8201-44E6-8108-BC752E78A705}"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2410967"/>
            <a:ext cx="10180332" cy="2239671"/>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4650641"/>
            <a:ext cx="10180332" cy="1018033"/>
          </a:xfrm>
        </p:spPr>
        <p:txBody>
          <a:bodyPr>
            <a:normAutofit/>
          </a:bodyPr>
          <a:lstStyle>
            <a:lvl1pPr marL="0" indent="0" algn="l">
              <a:buNone/>
              <a:defRPr sz="3735" b="0" i="0">
                <a:solidFill>
                  <a:schemeClr val="tx2">
                    <a:lumMod val="50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228" y="374901"/>
            <a:ext cx="10587545"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802227" y="2003753"/>
            <a:ext cx="10587547" cy="4479347"/>
          </a:xfrm>
        </p:spPr>
        <p:txBody>
          <a:bodyPr/>
          <a:lstStyle>
            <a:lvl1pPr algn="l">
              <a:defRPr sz="3735">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8551480" cy="1221639"/>
          </a:xfrm>
          <a:noFill/>
        </p:spPr>
        <p:txBody>
          <a:bodyPr>
            <a:normAutofit/>
          </a:bodyPr>
          <a:lstStyle>
            <a:lvl1pPr algn="l">
              <a:defRPr sz="4800">
                <a:solidFill>
                  <a:srgbClr val="FE9202"/>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596541"/>
            <a:ext cx="8551480" cy="4681415"/>
          </a:xfrm>
        </p:spPr>
        <p:txBody>
          <a:bodyPr/>
          <a:lstStyle>
            <a:lvl1pPr algn="l">
              <a:defRPr sz="3735">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0"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6" y="2391925"/>
            <a:ext cx="5386917" cy="639763"/>
          </a:xfrm>
        </p:spPr>
        <p:txBody>
          <a:bodyPr anchor="b"/>
          <a:lstStyle>
            <a:lvl1pPr marL="0" indent="0" algn="ctr">
              <a:buNone/>
              <a:defRPr sz="3200" b="1">
                <a:solidFill>
                  <a:schemeClr val="tx2">
                    <a:lumMod val="50000"/>
                  </a:schemeClr>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4" name="Content Placeholder 3"/>
          <p:cNvSpPr>
            <a:spLocks noGrp="1"/>
          </p:cNvSpPr>
          <p:nvPr>
            <p:ph sz="half" idx="2"/>
          </p:nvPr>
        </p:nvSpPr>
        <p:spPr>
          <a:xfrm>
            <a:off x="715836" y="3021787"/>
            <a:ext cx="5386917" cy="3035059"/>
          </a:xfrm>
        </p:spPr>
        <p:txBody>
          <a:bodyPr/>
          <a:lstStyle>
            <a:lvl1pPr algn="ctr">
              <a:defRPr sz="3200">
                <a:solidFill>
                  <a:schemeClr val="tx2">
                    <a:lumMod val="50000"/>
                  </a:schemeClr>
                </a:solidFill>
              </a:defRPr>
            </a:lvl1pPr>
            <a:lvl2pPr algn="ctr">
              <a:defRPr sz="2665">
                <a:solidFill>
                  <a:schemeClr val="tx2">
                    <a:lumMod val="50000"/>
                  </a:schemeClr>
                </a:solidFill>
              </a:defRPr>
            </a:lvl2pPr>
            <a:lvl3pPr algn="ctr">
              <a:defRPr sz="2400">
                <a:solidFill>
                  <a:schemeClr val="tx2">
                    <a:lumMod val="50000"/>
                  </a:schemeClr>
                </a:solidFill>
              </a:defRPr>
            </a:lvl3pPr>
            <a:lvl4pPr algn="ctr">
              <a:defRPr sz="2135">
                <a:solidFill>
                  <a:schemeClr val="tx2">
                    <a:lumMod val="50000"/>
                  </a:schemeClr>
                </a:solidFill>
              </a:defRPr>
            </a:lvl4pPr>
            <a:lvl5pPr algn="ctr">
              <a:defRPr sz="2135">
                <a:solidFill>
                  <a:schemeClr val="tx2">
                    <a:lumMod val="50000"/>
                  </a:schemeClr>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391925"/>
            <a:ext cx="5389033" cy="639763"/>
          </a:xfrm>
        </p:spPr>
        <p:txBody>
          <a:bodyPr anchor="b"/>
          <a:lstStyle>
            <a:lvl1pPr marL="0" indent="0" algn="ctr">
              <a:buNone/>
              <a:defRPr sz="3200" b="1">
                <a:solidFill>
                  <a:schemeClr val="tx2">
                    <a:lumMod val="50000"/>
                  </a:schemeClr>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3035059"/>
          </a:xfrm>
        </p:spPr>
        <p:txBody>
          <a:bodyPr/>
          <a:lstStyle>
            <a:lvl1pPr algn="ctr">
              <a:defRPr sz="3200">
                <a:solidFill>
                  <a:schemeClr val="tx2">
                    <a:lumMod val="50000"/>
                  </a:schemeClr>
                </a:solidFill>
              </a:defRPr>
            </a:lvl1pPr>
            <a:lvl2pPr algn="ctr">
              <a:defRPr sz="2665">
                <a:solidFill>
                  <a:schemeClr val="tx2">
                    <a:lumMod val="50000"/>
                  </a:schemeClr>
                </a:solidFill>
              </a:defRPr>
            </a:lvl2pPr>
            <a:lvl3pPr algn="ctr">
              <a:defRPr sz="2400">
                <a:solidFill>
                  <a:schemeClr val="tx2">
                    <a:lumMod val="50000"/>
                  </a:schemeClr>
                </a:solidFill>
              </a:defRPr>
            </a:lvl3pPr>
            <a:lvl4pPr algn="ctr">
              <a:defRPr sz="2135">
                <a:solidFill>
                  <a:schemeClr val="tx2">
                    <a:lumMod val="50000"/>
                  </a:schemeClr>
                </a:solidFill>
              </a:defRPr>
            </a:lvl4pPr>
            <a:lvl5pPr algn="ctr">
              <a:defRPr sz="2135">
                <a:solidFill>
                  <a:schemeClr val="tx2">
                    <a:lumMod val="50000"/>
                  </a:schemeClr>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219" y="3692525"/>
            <a:ext cx="195156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gn="ctr">
              <a:defRPr sz="3600"/>
            </a:lvl1pPr>
          </a:lstStyle>
          <a:p>
            <a:r>
              <a:rPr lang="en-US"/>
              <a:t>Slide Title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5" name="TextBox 4"/>
          <p:cNvSpPr txBox="1"/>
          <p:nvPr/>
        </p:nvSpPr>
        <p:spPr>
          <a:xfrm>
            <a:off x="192281" y="6921998"/>
            <a:ext cx="2995507" cy="369332"/>
          </a:xfrm>
          <a:prstGeom prst="rect">
            <a:avLst/>
          </a:prstGeom>
          <a:noFill/>
        </p:spPr>
        <p:txBody>
          <a:bodyPr wrap="square" rtlCol="0">
            <a:spAutoFit/>
          </a:bodyPr>
          <a:lstStyle/>
          <a:p>
            <a:r>
              <a:rPr lang="en-US">
                <a:solidFill>
                  <a:schemeClr val="tx1">
                    <a:lumMod val="50000"/>
                    <a:lumOff val="50000"/>
                  </a:schemeClr>
                </a:solidFill>
              </a:rPr>
              <a:t>FPPT.com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6"/>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6"/>
            <a:ext cx="4011084"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2.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image" Target="../media/image10.pn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image" Target="../media/image9.png"/><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9"/>
            <a:ext cx="109728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1" y="6356355"/>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7" name="TextBox 6"/>
          <p:cNvSpPr txBox="1"/>
          <p:nvPr/>
        </p:nvSpPr>
        <p:spPr>
          <a:xfrm>
            <a:off x="35104" y="6921998"/>
            <a:ext cx="2995507" cy="307777"/>
          </a:xfrm>
          <a:prstGeom prst="rect">
            <a:avLst/>
          </a:prstGeom>
          <a:noFill/>
        </p:spPr>
        <p:txBody>
          <a:bodyPr wrap="square" rtlCol="0">
            <a:spAutoFit/>
          </a:bodyPr>
          <a:lstStyle/>
          <a:p>
            <a:r>
              <a:rPr lang="en-US" sz="1400">
                <a:solidFill>
                  <a:schemeClr val="tx1">
                    <a:lumMod val="50000"/>
                    <a:lumOff val="50000"/>
                  </a:schemeClr>
                </a:solidFill>
              </a:rPr>
              <a:t>FPPT.com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2192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9"/>
            <a:ext cx="109728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121899" tIns="60949" rIns="121899" bIns="60949" rtlCol="0" anchor="ctr"/>
          <a:lstStyle>
            <a:lvl1pPr algn="l">
              <a:defRPr sz="1600">
                <a:solidFill>
                  <a:schemeClr val="tx1">
                    <a:tint val="75000"/>
                  </a:schemeClr>
                </a:solidFill>
                <a:latin typeface="Open Sans" panose="020B0606030504020204" pitchFamily="34" charset="0"/>
              </a:defRPr>
            </a:lvl1pPr>
          </a:lstStyle>
          <a:p>
            <a:fld id="{5CAED173-DBAB-42F8-A28B-638ADDC67609}" type="datetimeFigureOut">
              <a:rPr lang="en-US" smtClean="0"/>
              <a:t>3/4/2024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21899" tIns="60949" rIns="121899" bIns="60949" rtlCol="0" anchor="ctr"/>
          <a:lstStyle>
            <a:lvl1pPr algn="ctr">
              <a:defRPr sz="1600">
                <a:solidFill>
                  <a:schemeClr val="tx1">
                    <a:tint val="75000"/>
                  </a:schemeClr>
                </a:solidFill>
                <a:latin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737601" y="6356355"/>
            <a:ext cx="2844800" cy="365125"/>
          </a:xfrm>
          <a:prstGeom prst="rect">
            <a:avLst/>
          </a:prstGeom>
        </p:spPr>
        <p:txBody>
          <a:bodyPr vert="horz" lIns="121899" tIns="60949" rIns="121899" bIns="60949" rtlCol="0" anchor="ctr"/>
          <a:lstStyle>
            <a:lvl1pPr algn="r">
              <a:defRPr sz="1600">
                <a:solidFill>
                  <a:schemeClr val="tx1">
                    <a:tint val="75000"/>
                  </a:schemeClr>
                </a:solidFill>
                <a:latin typeface="Open Sans" panose="020B0606030504020204" pitchFamily="34" charset="0"/>
              </a:defRPr>
            </a:lvl1pPr>
          </a:lstStyle>
          <a:p>
            <a:fld id="{4ACA44AF-8201-44E6-8108-BC752E78A705}" type="slidenum">
              <a:rPr lang="en-US" smtClean="0"/>
              <a:t>‹#›</a:t>
            </a:fld>
            <a:endParaRPr lang="en-US"/>
          </a:p>
        </p:txBody>
      </p:sp>
      <p:sp>
        <p:nvSpPr>
          <p:cNvPr id="7" name="TextBox 6"/>
          <p:cNvSpPr txBox="1"/>
          <p:nvPr/>
        </p:nvSpPr>
        <p:spPr>
          <a:xfrm>
            <a:off x="35104" y="6921998"/>
            <a:ext cx="2995507" cy="307777"/>
          </a:xfrm>
          <a:prstGeom prst="rect">
            <a:avLst/>
          </a:prstGeom>
          <a:noFill/>
        </p:spPr>
        <p:txBody>
          <a:bodyPr wrap="square" rtlCol="0">
            <a:spAutoFit/>
          </a:bodyPr>
          <a:lstStyle/>
          <a:p>
            <a:r>
              <a:rPr lang="en-US" sz="1400">
                <a:solidFill>
                  <a:schemeClr val="tx1">
                    <a:lumMod val="50000"/>
                    <a:lumOff val="50000"/>
                  </a:schemeClr>
                </a:solidFill>
                <a:latin typeface="Open Sans" panose="020B0606030504020204" pitchFamily="34" charset="0"/>
              </a:rPr>
              <a:t>FPPT.com</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2192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I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I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7" name="TextBox 6"/>
          <p:cNvSpPr txBox="1"/>
          <p:nvPr/>
        </p:nvSpPr>
        <p:spPr>
          <a:xfrm>
            <a:off x="-12200" y="6951663"/>
            <a:ext cx="11186167" cy="666977"/>
          </a:xfrm>
          <a:prstGeom prst="rect">
            <a:avLst/>
          </a:prstGeom>
          <a:noFill/>
        </p:spPr>
        <p:txBody>
          <a:bodyPr wrap="square" rtlCol="0">
            <a:spAutoFit/>
          </a:bodyPr>
          <a:lstStyle/>
          <a:p>
            <a:r>
              <a:rPr lang="en-US" sz="1865" dirty="0">
                <a:solidFill>
                  <a:schemeClr val="bg1">
                    <a:lumMod val="65000"/>
                  </a:schemeClr>
                </a:solidFill>
              </a:rPr>
              <a:t>This presentation uses a free template provided by FPPT.com</a:t>
            </a:r>
          </a:p>
          <a:p>
            <a:r>
              <a:rPr lang="en-US" sz="1865"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hyperlink" Target="https://github.com/Madhavi3N" TargetMode="External"/><Relationship Id="rId5" Type="http://schemas.openxmlformats.org/officeDocument/2006/relationships/image" Target="../media/image16.png"/><Relationship Id="rId4" Type="http://schemas.openxmlformats.org/officeDocument/2006/relationships/hyperlink" Target="https://linkedin.com/in/madhavin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54.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4.xml"/><Relationship Id="rId5" Type="http://schemas.openxmlformats.org/officeDocument/2006/relationships/image" Target="../media/image18.jpe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4.xml"/><Relationship Id="rId6" Type="http://schemas.openxmlformats.org/officeDocument/2006/relationships/image" Target="../media/image18.jpe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4.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5.xml"/><Relationship Id="rId5" Type="http://schemas.openxmlformats.org/officeDocument/2006/relationships/image" Target="../media/image31.jpe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1185" y="0"/>
            <a:ext cx="12190815" cy="6858000"/>
          </a:xfrm>
          <a:prstGeom prst="rect">
            <a:avLst/>
          </a:prstGeom>
          <a:noFill/>
          <a:ln w="127000" cmpd="tri">
            <a:solidFill>
              <a:schemeClr val="tx1"/>
            </a:solidFill>
          </a:ln>
        </p:spPr>
      </p:pic>
      <p:sp>
        <p:nvSpPr>
          <p:cNvPr id="2" name="Google Shape;99;p1"/>
          <p:cNvSpPr txBox="1"/>
          <p:nvPr/>
        </p:nvSpPr>
        <p:spPr>
          <a:xfrm>
            <a:off x="854697" y="3084125"/>
            <a:ext cx="9910714" cy="1938952"/>
          </a:xfrm>
          <a:prstGeom prst="rect">
            <a:avLst/>
          </a:prstGeom>
          <a:noFill/>
          <a:ln>
            <a:noFill/>
          </a:ln>
          <a:effectLst>
            <a:glow rad="139700">
              <a:schemeClr val="accent5">
                <a:satMod val="175000"/>
                <a:alpha val="40000"/>
              </a:schemeClr>
            </a:glow>
            <a:outerShdw blurRad="50800" dist="38100" dir="5400000" algn="t" rotWithShape="0">
              <a:prstClr val="black">
                <a:alpha val="40000"/>
              </a:prst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br>
              <a:rPr lang="en-IN" sz="6000" b="0" i="0" u="none" strike="noStrike" cap="none" dirty="0">
                <a:solidFill>
                  <a:schemeClr val="dk1"/>
                </a:solidFill>
                <a:latin typeface="Monotype Corsiva" panose="03010101010201010101" pitchFamily="66" charset="0"/>
                <a:ea typeface="Calibri" panose="020F0502020204030204"/>
                <a:cs typeface="Calibri" panose="020F0502020204030204"/>
                <a:sym typeface="Calibri" panose="020F0502020204030204"/>
              </a:rPr>
            </a:br>
            <a:r>
              <a:rPr lang="en-US" sz="6000" b="1" i="0" u="none" strike="noStrike" cap="none" dirty="0">
                <a:solidFill>
                  <a:schemeClr val="dk1"/>
                </a:solidFill>
                <a:effectLst>
                  <a:outerShdw blurRad="38100" dist="38100" dir="2700000" algn="tl">
                    <a:srgbClr val="000000">
                      <a:alpha val="43137"/>
                    </a:srgbClr>
                  </a:outerShdw>
                </a:effectLst>
                <a:latin typeface="Monotype Corsiva" panose="03010101010201010101" pitchFamily="66" charset="0"/>
                <a:ea typeface="Calibri" panose="020F0502020204030204"/>
                <a:cs typeface="Calibri" panose="020F0502020204030204"/>
                <a:sym typeface="Calibri" panose="020F0502020204030204"/>
              </a:rPr>
              <a:t>Code Refactoring &amp;</a:t>
            </a:r>
            <a:r>
              <a:rPr lang="en-US" sz="6000" b="1" dirty="0">
                <a:solidFill>
                  <a:schemeClr val="dk1"/>
                </a:solidFill>
                <a:effectLst>
                  <a:outerShdw blurRad="38100" dist="38100" dir="2700000" algn="tl">
                    <a:srgbClr val="000000">
                      <a:alpha val="43137"/>
                    </a:srgbClr>
                  </a:outerShdw>
                </a:effectLst>
                <a:latin typeface="Monotype Corsiva" panose="03010101010201010101" pitchFamily="66" charset="0"/>
                <a:ea typeface="Calibri" panose="020F0502020204030204"/>
                <a:cs typeface="Calibri" panose="020F0502020204030204"/>
                <a:sym typeface="Calibri" panose="020F0502020204030204"/>
              </a:rPr>
              <a:t> </a:t>
            </a:r>
            <a:r>
              <a:rPr lang="en-US" sz="6000" b="1" i="0" u="none" strike="noStrike" cap="none" dirty="0">
                <a:solidFill>
                  <a:schemeClr val="dk1"/>
                </a:solidFill>
                <a:effectLst>
                  <a:outerShdw blurRad="38100" dist="38100" dir="2700000" algn="tl">
                    <a:srgbClr val="000000">
                      <a:alpha val="43137"/>
                    </a:srgbClr>
                  </a:outerShdw>
                </a:effectLst>
                <a:latin typeface="Monotype Corsiva" panose="03010101010201010101" pitchFamily="66" charset="0"/>
                <a:ea typeface="Calibri" panose="020F0502020204030204"/>
                <a:cs typeface="Calibri" panose="020F0502020204030204"/>
                <a:sym typeface="Calibri" panose="020F0502020204030204"/>
              </a:rPr>
              <a:t>Bug Fixing</a:t>
            </a:r>
            <a:endParaRPr lang="en-US" sz="6000" b="1" dirty="0">
              <a:effectLst>
                <a:outerShdw blurRad="38100" dist="38100" dir="2700000" algn="tl">
                  <a:srgbClr val="000000">
                    <a:alpha val="43137"/>
                  </a:srgbClr>
                </a:outerShdw>
              </a:effectLst>
              <a:latin typeface="Monotype Corsiva" panose="03010101010201010101" pitchFamily="66" charset="0"/>
            </a:endParaRPr>
          </a:p>
        </p:txBody>
      </p:sp>
      <p:pic>
        <p:nvPicPr>
          <p:cNvPr id="4" name="Picture 3"/>
          <p:cNvPicPr>
            <a:picLocks noChangeAspect="1"/>
          </p:cNvPicPr>
          <p:nvPr/>
        </p:nvPicPr>
        <p:blipFill>
          <a:blip r:embed="rId4"/>
          <a:stretch>
            <a:fillRect/>
          </a:stretch>
        </p:blipFill>
        <p:spPr>
          <a:xfrm>
            <a:off x="0" y="6400800"/>
            <a:ext cx="3409950" cy="457200"/>
          </a:xfrm>
          <a:prstGeom prst="rect">
            <a:avLst/>
          </a:prstGeom>
        </p:spPr>
      </p:pic>
      <p:sp>
        <p:nvSpPr>
          <p:cNvPr id="5" name="TextBox 4"/>
          <p:cNvSpPr txBox="1"/>
          <p:nvPr/>
        </p:nvSpPr>
        <p:spPr>
          <a:xfrm>
            <a:off x="8343844" y="5534561"/>
            <a:ext cx="2780908" cy="1323439"/>
          </a:xfrm>
          <a:prstGeom prst="rect">
            <a:avLst/>
          </a:prstGeom>
          <a:noFill/>
        </p:spPr>
        <p:txBody>
          <a:bodyPr wrap="square" rtlCol="0">
            <a:spAutoFit/>
          </a:bodyPr>
          <a:lstStyle/>
          <a:p>
            <a:pPr algn="ctr"/>
            <a:r>
              <a:rPr lang="en-IN" sz="4000" b="1" dirty="0">
                <a:solidFill>
                  <a:srgbClr val="002060"/>
                </a:solidFill>
                <a:effectLst>
                  <a:outerShdw blurRad="38100" dist="38100" dir="2700000" algn="tl">
                    <a:srgbClr val="000000">
                      <a:alpha val="43137"/>
                    </a:srgbClr>
                  </a:outerShdw>
                </a:effectLst>
                <a:latin typeface="Gabriola" panose="04040605051002020D02" pitchFamily="82" charset="0"/>
              </a:rPr>
              <a:t>By : </a:t>
            </a:r>
          </a:p>
          <a:p>
            <a:pPr algn="ctr"/>
            <a:r>
              <a:rPr lang="en-IN" sz="4000" b="1" dirty="0">
                <a:solidFill>
                  <a:srgbClr val="002060"/>
                </a:solidFill>
                <a:effectLst>
                  <a:outerShdw blurRad="38100" dist="38100" dir="2700000" algn="tl">
                    <a:srgbClr val="000000">
                      <a:alpha val="43137"/>
                    </a:srgbClr>
                  </a:outerShdw>
                </a:effectLst>
                <a:latin typeface="Gabriola" panose="04040605051002020D02" pitchFamily="82" charset="0"/>
              </a:rPr>
              <a:t>Madhavi . 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0" y="2107923"/>
            <a:ext cx="12192000" cy="156962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ct val="100000"/>
              <a:buFont typeface="Wingdings" panose="05000000000000000000" pitchFamily="2" charset="2"/>
              <a:buChar char="Ø"/>
            </a:pPr>
            <a:r>
              <a:rPr lang="en-US" sz="2400" b="1" i="0" u="sng"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Background</a:t>
            </a:r>
            <a:r>
              <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 ? </a:t>
            </a:r>
            <a:r>
              <a:rPr lang="en-US" sz="2400" b="1" i="0" u="sng"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(B-tech or M-tech) </a:t>
            </a:r>
            <a:r>
              <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 </a:t>
            </a:r>
            <a:r>
              <a:rPr lang="en-IN" sz="2400" b="1" i="0" dirty="0">
                <a:solidFill>
                  <a:schemeClr val="tx1">
                    <a:lumMod val="95000"/>
                    <a:lumOff val="5000"/>
                  </a:schemeClr>
                </a:solidFill>
                <a:effectLst>
                  <a:outerShdw blurRad="38100" dist="38100" dir="2700000" algn="tl">
                    <a:srgbClr val="000000">
                      <a:alpha val="43137"/>
                    </a:srgbClr>
                  </a:outerShdw>
                </a:effectLst>
                <a:latin typeface="Goudy Old Style" panose="02020502050305020303" pitchFamily="18" charset="0"/>
              </a:rPr>
              <a:t> Madhavi ( BSc(COMPUTERS)), Data Science Course </a:t>
            </a:r>
            <a:endPar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endParaRPr>
          </a:p>
          <a:p>
            <a:pPr marL="514350" lvl="0" indent="-514350">
              <a:buSzPct val="100000"/>
              <a:buFont typeface="Wingdings" panose="05000000000000000000" pitchFamily="2" charset="2"/>
              <a:buChar char="Ø"/>
            </a:pPr>
            <a:r>
              <a:rPr lang="en-US" sz="2400" b="1" i="0" u="sng"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Why you want to learn</a:t>
            </a:r>
            <a:r>
              <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 </a:t>
            </a:r>
            <a:r>
              <a:rPr lang="en-US" sz="2400" b="1" i="0" u="sng"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Data Science </a:t>
            </a:r>
            <a:r>
              <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 </a:t>
            </a:r>
            <a:r>
              <a:rPr lang="en-IN" sz="2400" b="1" i="0" dirty="0">
                <a:effectLst>
                  <a:outerShdw blurRad="38100" dist="38100" dir="2700000" algn="tl">
                    <a:srgbClr val="000000">
                      <a:alpha val="43137"/>
                    </a:srgbClr>
                  </a:outerShdw>
                </a:effectLst>
                <a:latin typeface="Goudy Old Style" panose="02020502050305020303" pitchFamily="18" charset="0"/>
              </a:rPr>
              <a:t> </a:t>
            </a:r>
            <a:r>
              <a:rPr lang="en-US" sz="2400" b="1" dirty="0">
                <a:solidFill>
                  <a:schemeClr val="bg2">
                    <a:lumMod val="50000"/>
                  </a:schemeClr>
                </a:solidFill>
                <a:effectLst>
                  <a:outerShdw blurRad="38100" dist="38100" dir="2700000" algn="tl">
                    <a:srgbClr val="000000">
                      <a:alpha val="43137"/>
                    </a:srgbClr>
                  </a:outerShdw>
                </a:effectLst>
                <a:latin typeface="Goudy Old Style" panose="02020502050305020303" pitchFamily="18" charset="0"/>
                <a:cs typeface="Calibri" panose="020F0502020204030204"/>
                <a:sym typeface="Calibri" panose="020F0502020204030204"/>
              </a:rPr>
              <a:t>For FUTURE GROWTH</a:t>
            </a:r>
            <a:r>
              <a:rPr lang="en-US" sz="2400" b="1" dirty="0">
                <a:solidFill>
                  <a:schemeClr val="bg2">
                    <a:lumMod val="50000"/>
                  </a:schemeClr>
                </a:solidFill>
                <a:effectLst>
                  <a:outerShdw blurRad="38100" dist="38100" dir="2700000" algn="tl">
                    <a:srgbClr val="000000">
                      <a:alpha val="43137"/>
                    </a:srgbClr>
                  </a:outerShdw>
                </a:effectLst>
                <a:latin typeface="Goudy Old Style" panose="02020502050305020303" pitchFamily="18" charset="0"/>
              </a:rPr>
              <a:t>, </a:t>
            </a:r>
            <a:r>
              <a:rPr lang="en-US" sz="2400" b="1" dirty="0">
                <a:solidFill>
                  <a:schemeClr val="bg2">
                    <a:lumMod val="50000"/>
                  </a:schemeClr>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To get better CAREER OPPORTUNITIES</a:t>
            </a:r>
            <a:endParaRPr lang="en-US" sz="2400" b="1" i="0" u="none" strike="noStrike" cap="none" dirty="0">
              <a:solidFill>
                <a:schemeClr val="bg2">
                  <a:lumMod val="50000"/>
                </a:schemeClr>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endParaRPr>
          </a:p>
          <a:p>
            <a:pPr marL="514350" marR="0" lvl="0" indent="-514350" algn="l" rtl="0">
              <a:spcBef>
                <a:spcPts val="0"/>
              </a:spcBef>
              <a:spcAft>
                <a:spcPts val="0"/>
              </a:spcAft>
              <a:buClr>
                <a:schemeClr val="dk1"/>
              </a:buClr>
              <a:buSzPct val="100000"/>
              <a:buFont typeface="Wingdings" panose="05000000000000000000" pitchFamily="2" charset="2"/>
              <a:buChar char="Ø"/>
            </a:pPr>
            <a:r>
              <a:rPr lang="en-US" sz="2400" b="1" i="0" u="sng"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Any work experience </a:t>
            </a:r>
            <a:r>
              <a:rPr lang="en-US" sz="2400" b="1" i="0" u="none" strike="noStrike" cap="none" dirty="0">
                <a:solidFill>
                  <a:schemeClr val="dk1"/>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 </a:t>
            </a:r>
            <a:r>
              <a:rPr lang="en-US" sz="2400" b="1" i="0" u="none" strike="noStrike" cap="none" dirty="0">
                <a:solidFill>
                  <a:schemeClr val="tx1">
                    <a:lumMod val="95000"/>
                    <a:lumOff val="5000"/>
                  </a:schemeClr>
                </a:solidFill>
                <a:effectLst>
                  <a:outerShdw blurRad="38100" dist="38100" dir="2700000" algn="tl">
                    <a:srgbClr val="000000">
                      <a:alpha val="43137"/>
                    </a:srgbClr>
                  </a:outerShdw>
                </a:effectLst>
                <a:latin typeface="Goudy Old Style" panose="02020502050305020303" pitchFamily="18" charset="0"/>
                <a:ea typeface="Calibri" panose="020F0502020204030204"/>
                <a:cs typeface="Calibri" panose="020F0502020204030204"/>
                <a:sym typeface="Calibri" panose="020F0502020204030204"/>
              </a:rPr>
              <a:t>No</a:t>
            </a:r>
          </a:p>
        </p:txBody>
      </p:sp>
      <p:sp>
        <p:nvSpPr>
          <p:cNvPr id="105" name="Google Shape;105;p3"/>
          <p:cNvSpPr txBox="1"/>
          <p:nvPr/>
        </p:nvSpPr>
        <p:spPr>
          <a:xfrm>
            <a:off x="2441850" y="633370"/>
            <a:ext cx="3654150"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502020204030203"/>
              <a:buNone/>
            </a:pPr>
            <a:r>
              <a:rPr lang="en-IN" sz="3200" b="1" i="0" u="sng" strike="noStrike" cap="none" dirty="0">
                <a:solidFill>
                  <a:srgbClr val="0070C0"/>
                </a:solidFill>
                <a:effectLst>
                  <a:outerShdw blurRad="38100" dist="38100" dir="2700000" algn="tl">
                    <a:srgbClr val="000000">
                      <a:alpha val="43137"/>
                    </a:srgbClr>
                  </a:outerShdw>
                </a:effectLst>
                <a:latin typeface="Lato Black" panose="020F0502020204030203"/>
                <a:ea typeface="Lato Black" panose="020F0502020204030203"/>
                <a:cs typeface="Lato Black" panose="020F0502020204030203"/>
                <a:sym typeface="Lato Black" panose="020F0502020204030203"/>
              </a:rPr>
              <a:t>About</a:t>
            </a:r>
            <a:r>
              <a:rPr lang="en-IN" sz="3200" i="0" strike="noStrike" cap="none" dirty="0">
                <a:solidFill>
                  <a:srgbClr val="0070C0"/>
                </a:solidFill>
                <a:latin typeface="Lato Black" panose="020F0502020204030203"/>
                <a:ea typeface="Lato Black" panose="020F0502020204030203"/>
                <a:cs typeface="Lato Black" panose="020F0502020204030203"/>
                <a:sym typeface="Lato Black" panose="020F0502020204030203"/>
              </a:rPr>
              <a:t> </a:t>
            </a:r>
            <a:r>
              <a:rPr lang="en-IN" sz="3200" b="1" i="0" u="sng" strike="noStrike" cap="none" dirty="0">
                <a:solidFill>
                  <a:srgbClr val="0070C0"/>
                </a:solidFill>
                <a:effectLst>
                  <a:outerShdw blurRad="38100" dist="38100" dir="2700000" algn="tl">
                    <a:srgbClr val="000000">
                      <a:alpha val="43137"/>
                    </a:srgbClr>
                  </a:outerShdw>
                </a:effectLst>
                <a:latin typeface="Lato Black" panose="020F0502020204030203"/>
                <a:ea typeface="Lato Black" panose="020F0502020204030203"/>
                <a:cs typeface="Lato Black" panose="020F0502020204030203"/>
                <a:sym typeface="Lato Black" panose="020F0502020204030203"/>
              </a:rPr>
              <a:t>me </a:t>
            </a:r>
            <a:r>
              <a:rPr lang="en-IN" sz="3200" b="0" i="0" u="none" strike="noStrike" cap="none" dirty="0">
                <a:solidFill>
                  <a:srgbClr val="0070C0"/>
                </a:solidFill>
                <a:latin typeface="Lato Black" panose="020F0502020204030203"/>
                <a:ea typeface="Lato Black" panose="020F0502020204030203"/>
                <a:cs typeface="Lato Black" panose="020F0502020204030203"/>
                <a:sym typeface="Lato Black" panose="020F0502020204030203"/>
              </a:rPr>
              <a:t>:</a:t>
            </a:r>
            <a:endParaRPr sz="18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p:txBody>
      </p:sp>
      <p:sp>
        <p:nvSpPr>
          <p:cNvPr id="31" name="Star: 4 Points 30"/>
          <p:cNvSpPr/>
          <p:nvPr/>
        </p:nvSpPr>
        <p:spPr>
          <a:xfrm>
            <a:off x="2149311" y="725864"/>
            <a:ext cx="292539" cy="292231"/>
          </a:xfrm>
          <a:prstGeom prst="star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34" name="Picture 33"/>
          <p:cNvPicPr>
            <a:picLocks noChangeAspect="1"/>
          </p:cNvPicPr>
          <p:nvPr/>
        </p:nvPicPr>
        <p:blipFill>
          <a:blip r:embed="rId3"/>
          <a:stretch>
            <a:fillRect/>
          </a:stretch>
        </p:blipFill>
        <p:spPr>
          <a:xfrm>
            <a:off x="8954884" y="5523917"/>
            <a:ext cx="3064282" cy="695819"/>
          </a:xfrm>
          <a:prstGeom prst="rect">
            <a:avLst/>
          </a:prstGeom>
        </p:spPr>
      </p:pic>
      <p:sp>
        <p:nvSpPr>
          <p:cNvPr id="37" name="TextBox 36"/>
          <p:cNvSpPr txBox="1"/>
          <p:nvPr/>
        </p:nvSpPr>
        <p:spPr>
          <a:xfrm>
            <a:off x="0" y="4577506"/>
            <a:ext cx="6840565"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chemeClr val="tx1"/>
                </a:solidFill>
                <a:latin typeface="Goudy Old Style" panose="02020502050305020303" pitchFamily="18" charset="0"/>
                <a:ea typeface="Calibri" panose="020F0502020204030204"/>
                <a:cs typeface="Calibri" panose="020F0502020204030204"/>
                <a:sym typeface="Calibri" panose="020F0502020204030204"/>
              </a:rPr>
              <a:t>Share your LinkedIn and GitHub profile URLs</a:t>
            </a:r>
            <a:r>
              <a:rPr lang="en-IN" sz="2400" b="1" dirty="0">
                <a:solidFill>
                  <a:schemeClr val="tx1"/>
                </a:solidFill>
                <a:latin typeface="Goudy Old Style" panose="02020502050305020303" pitchFamily="18" charset="0"/>
                <a:ea typeface="Calibri" panose="020F0502020204030204"/>
                <a:cs typeface="Calibri" panose="020F0502020204030204"/>
                <a:sym typeface="Calibri" panose="020F0502020204030204"/>
              </a:rPr>
              <a:t> :</a:t>
            </a:r>
            <a:endParaRPr lang="en-US" sz="2400" b="1" dirty="0">
              <a:solidFill>
                <a:schemeClr val="tx1"/>
              </a:solidFill>
              <a:latin typeface="Goudy Old Style" panose="02020502050305020303" pitchFamily="18" charset="0"/>
              <a:ea typeface="Calibri" panose="020F0502020204030204"/>
              <a:cs typeface="Calibri" panose="020F0502020204030204"/>
              <a:sym typeface="Calibri" panose="020F0502020204030204"/>
            </a:endParaRPr>
          </a:p>
        </p:txBody>
      </p:sp>
      <p:pic>
        <p:nvPicPr>
          <p:cNvPr id="46" name="Picture 45">
            <a:hlinkClick r:id="rId4"/>
          </p:cNvPr>
          <p:cNvPicPr>
            <a:picLocks noChangeAspect="1"/>
          </p:cNvPicPr>
          <p:nvPr/>
        </p:nvPicPr>
        <p:blipFill>
          <a:blip r:embed="rId5"/>
          <a:stretch>
            <a:fillRect/>
          </a:stretch>
        </p:blipFill>
        <p:spPr>
          <a:xfrm>
            <a:off x="892628" y="5231638"/>
            <a:ext cx="823414" cy="988098"/>
          </a:xfrm>
          <a:prstGeom prst="rect">
            <a:avLst/>
          </a:prstGeom>
        </p:spPr>
      </p:pic>
      <p:pic>
        <p:nvPicPr>
          <p:cNvPr id="48" name="Picture 47">
            <a:hlinkClick r:id="rId6"/>
          </p:cNvPr>
          <p:cNvPicPr>
            <a:picLocks noChangeAspect="1"/>
          </p:cNvPicPr>
          <p:nvPr/>
        </p:nvPicPr>
        <p:blipFill>
          <a:blip r:embed="rId7"/>
          <a:stretch>
            <a:fillRect/>
          </a:stretch>
        </p:blipFill>
        <p:spPr>
          <a:xfrm>
            <a:off x="2993552" y="5189883"/>
            <a:ext cx="823414" cy="1129255"/>
          </a:xfrm>
          <a:prstGeom prst="rect">
            <a:avLst/>
          </a:prstGeom>
        </p:spPr>
      </p:pic>
      <p:pic>
        <p:nvPicPr>
          <p:cNvPr id="59" name="Picture 58"/>
          <p:cNvPicPr>
            <a:picLocks noChangeAspect="1"/>
          </p:cNvPicPr>
          <p:nvPr/>
        </p:nvPicPr>
        <p:blipFill>
          <a:blip r:embed="rId8"/>
          <a:stretch>
            <a:fillRect/>
          </a:stretch>
        </p:blipFill>
        <p:spPr>
          <a:xfrm>
            <a:off x="8782050" y="6400800"/>
            <a:ext cx="3409950" cy="457200"/>
          </a:xfrm>
          <a:prstGeom prst="rect">
            <a:avLst/>
          </a:prstGeom>
        </p:spPr>
      </p:pic>
      <p:sp>
        <p:nvSpPr>
          <p:cNvPr id="60" name="TextBox 59"/>
          <p:cNvSpPr txBox="1"/>
          <p:nvPr/>
        </p:nvSpPr>
        <p:spPr>
          <a:xfrm>
            <a:off x="230583" y="6511605"/>
            <a:ext cx="4422533" cy="307777"/>
          </a:xfrm>
          <a:prstGeom prst="rect">
            <a:avLst/>
          </a:prstGeom>
          <a:noFill/>
        </p:spPr>
        <p:txBody>
          <a:bodyPr wrap="square" rtlCol="0">
            <a:spAutoFit/>
          </a:bodyPr>
          <a:lstStyle/>
          <a:p>
            <a:r>
              <a:rPr lang="en-IN" dirty="0"/>
              <a:t>Note : Links are available in hyperlink to above logos</a:t>
            </a:r>
          </a:p>
        </p:txBody>
      </p:sp>
      <p:sp>
        <p:nvSpPr>
          <p:cNvPr id="2" name="Flowchart: Alternate Process 1"/>
          <p:cNvSpPr/>
          <p:nvPr/>
        </p:nvSpPr>
        <p:spPr>
          <a:xfrm>
            <a:off x="8868467" y="5523916"/>
            <a:ext cx="3237116" cy="695819"/>
          </a:xfrm>
          <a:prstGeom prst="flowChartAlternateProcess">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209988" y="6458177"/>
            <a:ext cx="2982012" cy="399823"/>
          </a:xfrm>
          <a:prstGeom prst="rect">
            <a:avLst/>
          </a:prstGeom>
        </p:spPr>
      </p:pic>
      <p:sp>
        <p:nvSpPr>
          <p:cNvPr id="7" name="TextBox 6"/>
          <p:cNvSpPr txBox="1"/>
          <p:nvPr/>
        </p:nvSpPr>
        <p:spPr>
          <a:xfrm>
            <a:off x="-1" y="1410544"/>
            <a:ext cx="2215299" cy="446276"/>
          </a:xfrm>
          <a:prstGeom prst="rect">
            <a:avLst/>
          </a:prstGeom>
          <a:noFill/>
        </p:spPr>
        <p:txBody>
          <a:bodyPr wrap="square">
            <a:spAutoFit/>
          </a:bodyPr>
          <a:lstStyle/>
          <a:p>
            <a:pPr marL="285750" indent="-285750">
              <a:buClr>
                <a:srgbClr val="00B050"/>
              </a:buClr>
              <a:buFont typeface="Wingdings" panose="05000000000000000000" pitchFamily="2" charset="2"/>
              <a:buChar char="q"/>
            </a:pPr>
            <a:r>
              <a:rPr lang="en-US" sz="2300" b="1" u="sng" dirty="0">
                <a:solidFill>
                  <a:srgbClr val="FF0000"/>
                </a:solidFill>
                <a:latin typeface="Georgia" panose="02040502050405020303" pitchFamily="18" charset="0"/>
              </a:rPr>
              <a:t>Scenario: -</a:t>
            </a:r>
            <a:endParaRPr lang="en-IN" sz="2300" dirty="0">
              <a:solidFill>
                <a:srgbClr val="FF0000"/>
              </a:solidFill>
              <a:latin typeface="Georgia" panose="02040502050405020303" pitchFamily="18" charset="0"/>
            </a:endParaRPr>
          </a:p>
        </p:txBody>
      </p:sp>
      <p:sp>
        <p:nvSpPr>
          <p:cNvPr id="9" name="TextBox 8"/>
          <p:cNvSpPr txBox="1"/>
          <p:nvPr/>
        </p:nvSpPr>
        <p:spPr>
          <a:xfrm>
            <a:off x="-3" y="1856820"/>
            <a:ext cx="12191999" cy="1631216"/>
          </a:xfrm>
          <a:prstGeom prst="rect">
            <a:avLst/>
          </a:prstGeom>
          <a:noFill/>
        </p:spPr>
        <p:txBody>
          <a:bodyPr wrap="square">
            <a:spAutoFit/>
          </a:bodyPr>
          <a:lstStyle/>
          <a:p>
            <a:pPr marL="342900" indent="-342900">
              <a:buFont typeface="Wingdings" panose="05000000000000000000" pitchFamily="2" charset="2"/>
              <a:buChar char="Ø"/>
            </a:pPr>
            <a:r>
              <a:rPr lang="en-US" sz="2500" b="1" dirty="0">
                <a:solidFill>
                  <a:schemeClr val="tx1"/>
                </a:solidFill>
                <a:latin typeface="Gabriola" panose="04040605051002020D02" pitchFamily="82"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IN" sz="2500" b="1" dirty="0">
              <a:solidFill>
                <a:schemeClr val="tx1"/>
              </a:solidFill>
              <a:latin typeface="Gabriola" panose="04040605051002020D02" pitchFamily="82" charset="0"/>
            </a:endParaRPr>
          </a:p>
        </p:txBody>
      </p:sp>
      <p:sp>
        <p:nvSpPr>
          <p:cNvPr id="17" name="TextBox 16"/>
          <p:cNvSpPr txBox="1"/>
          <p:nvPr/>
        </p:nvSpPr>
        <p:spPr>
          <a:xfrm>
            <a:off x="-4" y="4087709"/>
            <a:ext cx="12191999" cy="1246495"/>
          </a:xfrm>
          <a:prstGeom prst="rect">
            <a:avLst/>
          </a:prstGeom>
          <a:noFill/>
        </p:spPr>
        <p:txBody>
          <a:bodyPr wrap="square">
            <a:spAutoFit/>
          </a:bodyPr>
          <a:lstStyle/>
          <a:p>
            <a:pPr marL="342900" indent="-342900">
              <a:buFont typeface="Wingdings" panose="05000000000000000000" pitchFamily="2" charset="2"/>
              <a:buChar char="Ø"/>
            </a:pPr>
            <a:r>
              <a:rPr lang="en-US" sz="2500" b="1" dirty="0">
                <a:solidFill>
                  <a:schemeClr val="tx1"/>
                </a:solidFill>
                <a:latin typeface="Gabriola" panose="04040605051002020D02" pitchFamily="82"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IN" sz="2500" b="1" dirty="0">
              <a:solidFill>
                <a:schemeClr val="tx1"/>
              </a:solidFill>
              <a:latin typeface="Gabriola" panose="04040605051002020D02" pitchFamily="82" charset="0"/>
            </a:endParaRPr>
          </a:p>
        </p:txBody>
      </p:sp>
      <p:sp>
        <p:nvSpPr>
          <p:cNvPr id="2" name="TextBox 1"/>
          <p:cNvSpPr txBox="1"/>
          <p:nvPr/>
        </p:nvSpPr>
        <p:spPr>
          <a:xfrm>
            <a:off x="-1" y="3641433"/>
            <a:ext cx="2102177" cy="446276"/>
          </a:xfrm>
          <a:prstGeom prst="rect">
            <a:avLst/>
          </a:prstGeom>
          <a:noFill/>
        </p:spPr>
        <p:txBody>
          <a:bodyPr wrap="square">
            <a:spAutoFit/>
          </a:bodyPr>
          <a:lstStyle/>
          <a:p>
            <a:pPr marL="285750" indent="-285750">
              <a:buClr>
                <a:srgbClr val="00B050"/>
              </a:buClr>
              <a:buFont typeface="Wingdings" panose="05000000000000000000" pitchFamily="2" charset="2"/>
              <a:buChar char="q"/>
            </a:pPr>
            <a:r>
              <a:rPr lang="en-US" sz="2300" b="1" u="sng" dirty="0">
                <a:solidFill>
                  <a:srgbClr val="FF0000"/>
                </a:solidFill>
                <a:latin typeface="Georgia" panose="02040502050405020303" pitchFamily="18" charset="0"/>
              </a:rPr>
              <a:t>Scenario: -</a:t>
            </a:r>
            <a:endParaRPr lang="en-IN" sz="2300" dirty="0">
              <a:solidFill>
                <a:srgbClr val="FF0000"/>
              </a:solidFill>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47594" y="6570482"/>
            <a:ext cx="2144405" cy="287518"/>
          </a:xfrm>
          <a:prstGeom prst="rect">
            <a:avLst/>
          </a:prstGeom>
        </p:spPr>
      </p:pic>
      <p:sp>
        <p:nvSpPr>
          <p:cNvPr id="2" name="TextBox 1"/>
          <p:cNvSpPr txBox="1"/>
          <p:nvPr/>
        </p:nvSpPr>
        <p:spPr>
          <a:xfrm>
            <a:off x="355075" y="486669"/>
            <a:ext cx="4047243" cy="1015663"/>
          </a:xfrm>
          <a:prstGeom prst="rect">
            <a:avLst/>
          </a:prstGeom>
          <a:noFill/>
        </p:spPr>
        <p:txBody>
          <a:bodyPr wrap="square">
            <a:spAutoFit/>
          </a:bodyPr>
          <a:lstStyle/>
          <a:p>
            <a:pPr marL="342900" indent="-342900">
              <a:buClr>
                <a:srgbClr val="FFFF00"/>
              </a:buClr>
              <a:buFont typeface="Wingdings" panose="05000000000000000000" pitchFamily="2" charset="2"/>
              <a:buChar char="v"/>
            </a:pPr>
            <a:r>
              <a:rPr lang="en-US" sz="6000" b="1" dirty="0">
                <a:solidFill>
                  <a:srgbClr val="FFFF00"/>
                </a:solidFill>
                <a:latin typeface="Gabriola" panose="04040605051002020D02" pitchFamily="82" charset="0"/>
              </a:rPr>
              <a:t>Given code : </a:t>
            </a:r>
            <a:endParaRPr lang="en-IN" sz="6000" b="1" dirty="0">
              <a:solidFill>
                <a:srgbClr val="FFFF00"/>
              </a:solidFill>
              <a:latin typeface="Gabriola" panose="04040605051002020D02" pitchFamily="82" charset="0"/>
            </a:endParaRPr>
          </a:p>
        </p:txBody>
      </p:sp>
      <p:pic>
        <p:nvPicPr>
          <p:cNvPr id="5" name="Picture 4"/>
          <p:cNvPicPr>
            <a:picLocks noChangeAspect="1"/>
          </p:cNvPicPr>
          <p:nvPr/>
        </p:nvPicPr>
        <p:blipFill>
          <a:blip r:embed="rId3"/>
          <a:stretch>
            <a:fillRect/>
          </a:stretch>
        </p:blipFill>
        <p:spPr>
          <a:xfrm>
            <a:off x="0" y="2447988"/>
            <a:ext cx="5599522" cy="3688861"/>
          </a:xfrm>
          <a:prstGeom prst="rect">
            <a:avLst/>
          </a:prstGeom>
        </p:spPr>
      </p:pic>
      <p:pic>
        <p:nvPicPr>
          <p:cNvPr id="8" name="Picture 7"/>
          <p:cNvPicPr>
            <a:picLocks noChangeAspect="1"/>
          </p:cNvPicPr>
          <p:nvPr/>
        </p:nvPicPr>
        <p:blipFill>
          <a:blip r:embed="rId4"/>
          <a:stretch>
            <a:fillRect/>
          </a:stretch>
        </p:blipFill>
        <p:spPr>
          <a:xfrm>
            <a:off x="5712643" y="2447988"/>
            <a:ext cx="6479357" cy="3688861"/>
          </a:xfrm>
          <a:prstGeom prst="rect">
            <a:avLst/>
          </a:prstGeom>
        </p:spPr>
      </p:pic>
      <p:sp>
        <p:nvSpPr>
          <p:cNvPr id="9" name="TextBox 8"/>
          <p:cNvSpPr txBox="1"/>
          <p:nvPr/>
        </p:nvSpPr>
        <p:spPr>
          <a:xfrm>
            <a:off x="1302470" y="1970934"/>
            <a:ext cx="1725105" cy="477054"/>
          </a:xfrm>
          <a:prstGeom prst="rect">
            <a:avLst/>
          </a:prstGeom>
          <a:noFill/>
        </p:spPr>
        <p:txBody>
          <a:bodyPr wrap="square">
            <a:spAutoFit/>
          </a:bodyPr>
          <a:lstStyle/>
          <a:p>
            <a:pPr marL="342900" indent="-342900">
              <a:buFont typeface="Wingdings" panose="05000000000000000000" pitchFamily="2" charset="2"/>
              <a:buChar char="ü"/>
            </a:pPr>
            <a:r>
              <a:rPr lang="en-US" sz="2500" b="1" dirty="0">
                <a:solidFill>
                  <a:schemeClr val="tx1"/>
                </a:solidFill>
                <a:latin typeface="Gabriola" panose="04040605051002020D02" pitchFamily="82" charset="0"/>
              </a:rPr>
              <a:t>Flask code : </a:t>
            </a:r>
            <a:endParaRPr lang="en-IN" sz="2500" b="1" dirty="0">
              <a:solidFill>
                <a:schemeClr val="tx1"/>
              </a:solidFill>
              <a:latin typeface="Gabriola" panose="04040605051002020D02" pitchFamily="82" charset="0"/>
            </a:endParaRPr>
          </a:p>
        </p:txBody>
      </p:sp>
      <p:sp>
        <p:nvSpPr>
          <p:cNvPr id="10" name="TextBox 9"/>
          <p:cNvSpPr txBox="1"/>
          <p:nvPr/>
        </p:nvSpPr>
        <p:spPr>
          <a:xfrm>
            <a:off x="8127669" y="1970934"/>
            <a:ext cx="1919925" cy="477054"/>
          </a:xfrm>
          <a:prstGeom prst="rect">
            <a:avLst/>
          </a:prstGeom>
          <a:noFill/>
        </p:spPr>
        <p:txBody>
          <a:bodyPr wrap="square">
            <a:spAutoFit/>
          </a:bodyPr>
          <a:lstStyle/>
          <a:p>
            <a:pPr marL="342900" indent="-342900">
              <a:buFont typeface="Wingdings" panose="05000000000000000000" pitchFamily="2" charset="2"/>
              <a:buChar char="ü"/>
            </a:pPr>
            <a:r>
              <a:rPr lang="en-US" sz="2500" b="1" dirty="0">
                <a:solidFill>
                  <a:schemeClr val="tx1"/>
                </a:solidFill>
                <a:latin typeface="Gabriola" panose="04040605051002020D02" pitchFamily="82" charset="0"/>
              </a:rPr>
              <a:t>HTML code : </a:t>
            </a:r>
            <a:endParaRPr lang="en-IN" sz="2500" b="1" dirty="0">
              <a:solidFill>
                <a:schemeClr val="tx1"/>
              </a:solidFill>
              <a:latin typeface="Gabriola" panose="04040605051002020D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11942"/>
            <a:ext cx="8108383" cy="2248095"/>
          </a:xfrm>
          <a:prstGeom prst="rect">
            <a:avLst/>
          </a:prstGeom>
        </p:spPr>
      </p:pic>
      <p:pic>
        <p:nvPicPr>
          <p:cNvPr id="5" name="Picture 4"/>
          <p:cNvPicPr>
            <a:picLocks noChangeAspect="1"/>
          </p:cNvPicPr>
          <p:nvPr/>
        </p:nvPicPr>
        <p:blipFill>
          <a:blip r:embed="rId4"/>
          <a:stretch>
            <a:fillRect/>
          </a:stretch>
        </p:blipFill>
        <p:spPr>
          <a:xfrm>
            <a:off x="5491375" y="2041452"/>
            <a:ext cx="6700625" cy="2205422"/>
          </a:xfrm>
          <a:prstGeom prst="rect">
            <a:avLst/>
          </a:prstGeom>
        </p:spPr>
      </p:pic>
      <p:sp>
        <p:nvSpPr>
          <p:cNvPr id="7" name="TextBox 6"/>
          <p:cNvSpPr txBox="1"/>
          <p:nvPr/>
        </p:nvSpPr>
        <p:spPr>
          <a:xfrm>
            <a:off x="355076" y="486669"/>
            <a:ext cx="3113988" cy="1015663"/>
          </a:xfrm>
          <a:prstGeom prst="rect">
            <a:avLst/>
          </a:prstGeom>
          <a:noFill/>
        </p:spPr>
        <p:txBody>
          <a:bodyPr wrap="square">
            <a:spAutoFit/>
          </a:bodyPr>
          <a:lstStyle/>
          <a:p>
            <a:pPr marL="342900" indent="-342900">
              <a:buClr>
                <a:srgbClr val="FFFF00"/>
              </a:buClr>
              <a:buFont typeface="Wingdings" panose="05000000000000000000" pitchFamily="2" charset="2"/>
              <a:buChar char="v"/>
            </a:pPr>
            <a:r>
              <a:rPr lang="en-US" sz="6000" b="1" dirty="0">
                <a:solidFill>
                  <a:srgbClr val="FFFF00"/>
                </a:solidFill>
                <a:latin typeface="Gabriola" panose="04040605051002020D02" pitchFamily="82" charset="0"/>
              </a:rPr>
              <a:t>Output : </a:t>
            </a:r>
            <a:endParaRPr lang="en-IN" sz="6000" b="1" dirty="0">
              <a:solidFill>
                <a:srgbClr val="FFFF00"/>
              </a:solidFill>
              <a:latin typeface="Gabriola" panose="04040605051002020D02" pitchFamily="82" charset="0"/>
            </a:endParaRPr>
          </a:p>
        </p:txBody>
      </p:sp>
      <p:sp>
        <p:nvSpPr>
          <p:cNvPr id="8" name="TextBox 7"/>
          <p:cNvSpPr txBox="1"/>
          <p:nvPr/>
        </p:nvSpPr>
        <p:spPr>
          <a:xfrm>
            <a:off x="0" y="2041452"/>
            <a:ext cx="1555423" cy="477054"/>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2500" b="1" dirty="0">
                <a:solidFill>
                  <a:srgbClr val="FF0000"/>
                </a:solidFill>
                <a:latin typeface="Gabriola" panose="04040605051002020D02" pitchFamily="82" charset="0"/>
              </a:rPr>
              <a:t>Terminal : </a:t>
            </a:r>
            <a:endParaRPr lang="en-IN" sz="2500" b="1" dirty="0">
              <a:solidFill>
                <a:srgbClr val="FF0000"/>
              </a:solidFill>
              <a:latin typeface="Gabriola" panose="04040605051002020D02" pitchFamily="82" charset="0"/>
            </a:endParaRPr>
          </a:p>
        </p:txBody>
      </p:sp>
      <p:sp>
        <p:nvSpPr>
          <p:cNvPr id="9" name="TextBox 8"/>
          <p:cNvSpPr txBox="1"/>
          <p:nvPr/>
        </p:nvSpPr>
        <p:spPr>
          <a:xfrm>
            <a:off x="8108383" y="4316466"/>
            <a:ext cx="1978297" cy="477054"/>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2500" b="1" dirty="0">
                <a:solidFill>
                  <a:srgbClr val="FF0000"/>
                </a:solidFill>
                <a:latin typeface="Gabriola" panose="04040605051002020D02" pitchFamily="82" charset="0"/>
              </a:rPr>
              <a:t>HTML viewer : </a:t>
            </a:r>
            <a:endParaRPr lang="en-IN" sz="2500" b="1" dirty="0">
              <a:solidFill>
                <a:srgbClr val="FF0000"/>
              </a:solidFill>
              <a:latin typeface="Gabriola" panose="04040605051002020D02" pitchFamily="82" charset="0"/>
            </a:endParaRPr>
          </a:p>
        </p:txBody>
      </p:sp>
      <p:sp>
        <p:nvSpPr>
          <p:cNvPr id="11" name="TextBox 10"/>
          <p:cNvSpPr txBox="1"/>
          <p:nvPr/>
        </p:nvSpPr>
        <p:spPr>
          <a:xfrm>
            <a:off x="0" y="2518506"/>
            <a:ext cx="5335574" cy="1477328"/>
          </a:xfrm>
          <a:prstGeom prst="rect">
            <a:avLst/>
          </a:prstGeom>
          <a:noFill/>
        </p:spPr>
        <p:txBody>
          <a:bodyPr wrap="square">
            <a:spAutoFit/>
          </a:bodyPr>
          <a:lstStyle/>
          <a:p>
            <a:pPr marL="342900" indent="-342900">
              <a:buClr>
                <a:srgbClr val="002060"/>
              </a:buClr>
              <a:buFont typeface="Wingdings" panose="05000000000000000000" pitchFamily="2" charset="2"/>
              <a:buChar char="Ø"/>
            </a:pPr>
            <a:r>
              <a:rPr lang="en-US" sz="3000" b="1" dirty="0">
                <a:solidFill>
                  <a:srgbClr val="002060"/>
                </a:solidFill>
                <a:latin typeface="Gabriola" panose="04040605051002020D02" pitchFamily="82" charset="0"/>
              </a:rPr>
              <a:t>From terminal, we can know that the </a:t>
            </a:r>
            <a:r>
              <a:rPr lang="en-US" sz="3000" b="1" dirty="0">
                <a:solidFill>
                  <a:srgbClr val="00B0F0"/>
                </a:solidFill>
                <a:latin typeface="Gabriola" panose="04040605051002020D02" pitchFamily="82" charset="0"/>
              </a:rPr>
              <a:t>status code</a:t>
            </a:r>
            <a:r>
              <a:rPr lang="en-US" sz="3000" b="1" dirty="0">
                <a:solidFill>
                  <a:schemeClr val="tx1"/>
                </a:solidFill>
                <a:latin typeface="Gabriola" panose="04040605051002020D02" pitchFamily="82" charset="0"/>
              </a:rPr>
              <a:t> </a:t>
            </a:r>
            <a:r>
              <a:rPr lang="en-US" sz="3000" b="1" dirty="0">
                <a:solidFill>
                  <a:srgbClr val="002060"/>
                </a:solidFill>
                <a:latin typeface="Gabriola" panose="04040605051002020D02" pitchFamily="82" charset="0"/>
              </a:rPr>
              <a:t>is</a:t>
            </a:r>
            <a:r>
              <a:rPr lang="en-US" sz="3000" b="1" dirty="0">
                <a:solidFill>
                  <a:schemeClr val="tx1"/>
                </a:solidFill>
                <a:latin typeface="Gabriola" panose="04040605051002020D02" pitchFamily="82" charset="0"/>
              </a:rPr>
              <a:t> </a:t>
            </a:r>
            <a:r>
              <a:rPr lang="en-US" sz="3000" b="1" dirty="0">
                <a:solidFill>
                  <a:srgbClr val="FF0000"/>
                </a:solidFill>
                <a:latin typeface="Gabriola" panose="04040605051002020D02" pitchFamily="82" charset="0"/>
              </a:rPr>
              <a:t>405.</a:t>
            </a:r>
            <a:r>
              <a:rPr lang="en-US" sz="3000" b="1" dirty="0">
                <a:solidFill>
                  <a:schemeClr val="tx1"/>
                </a:solidFill>
                <a:latin typeface="Gabriola" panose="04040605051002020D02" pitchFamily="82" charset="0"/>
              </a:rPr>
              <a:t> </a:t>
            </a:r>
            <a:r>
              <a:rPr lang="en-US" sz="3000" b="1" dirty="0">
                <a:solidFill>
                  <a:srgbClr val="002060"/>
                </a:solidFill>
                <a:latin typeface="Gabriola" panose="04040605051002020D02" pitchFamily="82" charset="0"/>
              </a:rPr>
              <a:t>Which means, there is a problem in</a:t>
            </a:r>
            <a:r>
              <a:rPr lang="en-US" sz="3000" b="1" dirty="0">
                <a:solidFill>
                  <a:schemeClr val="tx1"/>
                </a:solidFill>
                <a:latin typeface="Gabriola" panose="04040605051002020D02" pitchFamily="82" charset="0"/>
              </a:rPr>
              <a:t> </a:t>
            </a:r>
            <a:r>
              <a:rPr lang="en-US" sz="3000" b="1" dirty="0">
                <a:solidFill>
                  <a:srgbClr val="FF0000"/>
                </a:solidFill>
                <a:latin typeface="Gabriola" panose="04040605051002020D02" pitchFamily="82" charset="0"/>
              </a:rPr>
              <a:t>client side</a:t>
            </a:r>
            <a:r>
              <a:rPr lang="en-US" sz="3000" b="1" dirty="0">
                <a:solidFill>
                  <a:schemeClr val="tx1"/>
                </a:solidFill>
                <a:latin typeface="Gabriola" panose="04040605051002020D02" pitchFamily="82" charset="0"/>
              </a:rPr>
              <a:t>.</a:t>
            </a:r>
            <a:endParaRPr lang="en-IN" sz="3000" b="1" dirty="0">
              <a:solidFill>
                <a:schemeClr val="tx1"/>
              </a:solidFill>
              <a:latin typeface="Gabriola" panose="04040605051002020D02" pitchFamily="82" charset="0"/>
            </a:endParaRPr>
          </a:p>
        </p:txBody>
      </p:sp>
      <p:sp>
        <p:nvSpPr>
          <p:cNvPr id="12" name="TextBox 11"/>
          <p:cNvSpPr txBox="1"/>
          <p:nvPr/>
        </p:nvSpPr>
        <p:spPr>
          <a:xfrm>
            <a:off x="8108383" y="4636203"/>
            <a:ext cx="4083617" cy="1938992"/>
          </a:xfrm>
          <a:prstGeom prst="rect">
            <a:avLst/>
          </a:prstGeom>
          <a:noFill/>
        </p:spPr>
        <p:txBody>
          <a:bodyPr wrap="square">
            <a:spAutoFit/>
          </a:bodyPr>
          <a:lstStyle/>
          <a:p>
            <a:pPr marL="342900" indent="-342900">
              <a:buClr>
                <a:srgbClr val="002060"/>
              </a:buClr>
              <a:buFont typeface="Wingdings" panose="05000000000000000000" pitchFamily="2" charset="2"/>
              <a:buChar char="Ø"/>
            </a:pPr>
            <a:r>
              <a:rPr lang="en-US" sz="3000" b="1" dirty="0">
                <a:solidFill>
                  <a:schemeClr val="tx1"/>
                </a:solidFill>
                <a:latin typeface="Gabriola" panose="04040605051002020D02" pitchFamily="82" charset="0"/>
              </a:rPr>
              <a:t>“</a:t>
            </a:r>
            <a:r>
              <a:rPr lang="en-US" sz="3000" b="1" dirty="0">
                <a:solidFill>
                  <a:srgbClr val="FF0000"/>
                </a:solidFill>
                <a:latin typeface="Gabriola" panose="04040605051002020D02" pitchFamily="82" charset="0"/>
              </a:rPr>
              <a:t>Method Not allowed</a:t>
            </a:r>
            <a:r>
              <a:rPr lang="en-US" sz="3000" b="1" dirty="0">
                <a:solidFill>
                  <a:schemeClr val="tx1"/>
                </a:solidFill>
                <a:latin typeface="Gabriola" panose="04040605051002020D02" pitchFamily="82" charset="0"/>
              </a:rPr>
              <a:t>” </a:t>
            </a:r>
            <a:r>
              <a:rPr lang="en-US" sz="3000" b="1" dirty="0">
                <a:solidFill>
                  <a:srgbClr val="002060"/>
                </a:solidFill>
                <a:latin typeface="Gabriola" panose="04040605051002020D02" pitchFamily="82" charset="0"/>
              </a:rPr>
              <a:t>occurs when there is no same methods include in methods section of</a:t>
            </a:r>
            <a:r>
              <a:rPr lang="en-US" sz="3000" b="1" dirty="0">
                <a:solidFill>
                  <a:schemeClr val="tx1"/>
                </a:solidFill>
                <a:latin typeface="Gabriola" panose="04040605051002020D02" pitchFamily="82" charset="0"/>
              </a:rPr>
              <a:t>  </a:t>
            </a:r>
            <a:r>
              <a:rPr lang="en-US" sz="3000" b="1" dirty="0">
                <a:solidFill>
                  <a:srgbClr val="00B0F0"/>
                </a:solidFill>
                <a:latin typeface="Gabriola" panose="04040605051002020D02" pitchFamily="82" charset="0"/>
              </a:rPr>
              <a:t>form tag</a:t>
            </a:r>
            <a:r>
              <a:rPr lang="en-US" sz="3000" b="1" dirty="0">
                <a:solidFill>
                  <a:schemeClr val="tx1"/>
                </a:solidFill>
                <a:latin typeface="Gabriola" panose="04040605051002020D02" pitchFamily="82" charset="0"/>
              </a:rPr>
              <a:t> .</a:t>
            </a:r>
          </a:p>
        </p:txBody>
      </p:sp>
      <p:pic>
        <p:nvPicPr>
          <p:cNvPr id="2" name="Picture 1">
            <a:extLst>
              <a:ext uri="{FF2B5EF4-FFF2-40B4-BE49-F238E27FC236}">
                <a16:creationId xmlns:a16="http://schemas.microsoft.com/office/drawing/2014/main" id="{9D11C7D1-1521-8B6B-F04F-530C71056E61}"/>
              </a:ext>
            </a:extLst>
          </p:cNvPr>
          <p:cNvPicPr>
            <a:picLocks noChangeAspect="1"/>
          </p:cNvPicPr>
          <p:nvPr/>
        </p:nvPicPr>
        <p:blipFill>
          <a:blip r:embed="rId5"/>
          <a:stretch>
            <a:fillRect/>
          </a:stretch>
        </p:blipFill>
        <p:spPr>
          <a:xfrm>
            <a:off x="10047594" y="6570482"/>
            <a:ext cx="2144405" cy="2875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76" y="486669"/>
            <a:ext cx="3788300" cy="830997"/>
          </a:xfrm>
          <a:prstGeom prst="rect">
            <a:avLst/>
          </a:prstGeom>
          <a:noFill/>
        </p:spPr>
        <p:txBody>
          <a:bodyPr wrap="square">
            <a:spAutoFit/>
          </a:bodyPr>
          <a:lstStyle/>
          <a:p>
            <a:pPr marL="342900" indent="-342900">
              <a:buClr>
                <a:srgbClr val="FFFF00"/>
              </a:buClr>
              <a:buFont typeface="Wingdings" panose="05000000000000000000" pitchFamily="2" charset="2"/>
              <a:buChar char="v"/>
            </a:pPr>
            <a:r>
              <a:rPr lang="en-US" sz="4800" b="1" dirty="0">
                <a:solidFill>
                  <a:srgbClr val="FFFF00"/>
                </a:solidFill>
                <a:latin typeface="Gabriola" panose="04040605051002020D02" pitchFamily="82" charset="0"/>
              </a:rPr>
              <a:t> Detected Bugs :    </a:t>
            </a:r>
            <a:endParaRPr lang="en-IN" sz="4800" b="1" dirty="0">
              <a:solidFill>
                <a:srgbClr val="FFFF00"/>
              </a:solidFill>
              <a:latin typeface="Gabriola" panose="04040605051002020D02" pitchFamily="82" charset="0"/>
            </a:endParaRPr>
          </a:p>
        </p:txBody>
      </p:sp>
      <p:sp>
        <p:nvSpPr>
          <p:cNvPr id="3" name="TextBox 2"/>
          <p:cNvSpPr txBox="1"/>
          <p:nvPr/>
        </p:nvSpPr>
        <p:spPr>
          <a:xfrm>
            <a:off x="0" y="1713759"/>
            <a:ext cx="1352550" cy="584775"/>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3200" b="1" dirty="0">
                <a:solidFill>
                  <a:srgbClr val="FF0000"/>
                </a:solidFill>
                <a:latin typeface="Gabriola" panose="04040605051002020D02" pitchFamily="82" charset="0"/>
              </a:rPr>
              <a:t>Bug 1 : </a:t>
            </a:r>
            <a:endParaRPr lang="en-IN" sz="3200" b="1" dirty="0">
              <a:solidFill>
                <a:srgbClr val="FF0000"/>
              </a:solidFill>
              <a:latin typeface="Gabriola" panose="04040605051002020D02" pitchFamily="82" charset="0"/>
            </a:endParaRPr>
          </a:p>
        </p:txBody>
      </p:sp>
      <p:sp>
        <p:nvSpPr>
          <p:cNvPr id="4" name="TextBox 3"/>
          <p:cNvSpPr txBox="1"/>
          <p:nvPr/>
        </p:nvSpPr>
        <p:spPr>
          <a:xfrm>
            <a:off x="0" y="4942595"/>
            <a:ext cx="6148387" cy="1061829"/>
          </a:xfrm>
          <a:prstGeom prst="rect">
            <a:avLst/>
          </a:prstGeom>
          <a:noFill/>
        </p:spPr>
        <p:txBody>
          <a:bodyPr wrap="square">
            <a:spAutoFit/>
          </a:bodyPr>
          <a:lstStyle/>
          <a:p>
            <a:pPr marL="342900" indent="-342900">
              <a:buFont typeface="Wingdings" panose="05000000000000000000" pitchFamily="2" charset="2"/>
              <a:buChar char="Ø"/>
            </a:pPr>
            <a:r>
              <a:rPr lang="en-US" sz="2100" b="1" dirty="0">
                <a:solidFill>
                  <a:srgbClr val="002060"/>
                </a:solidFill>
                <a:latin typeface="Gabriola" panose="04040605051002020D02" pitchFamily="82" charset="0"/>
              </a:rPr>
              <a:t>The marked one is bug because in </a:t>
            </a:r>
            <a:r>
              <a:rPr lang="en-US" sz="2100" b="1" dirty="0">
                <a:solidFill>
                  <a:srgbClr val="00B0F0"/>
                </a:solidFill>
                <a:latin typeface="Gabriola" panose="04040605051002020D02" pitchFamily="82" charset="0"/>
              </a:rPr>
              <a:t>html code</a:t>
            </a:r>
            <a:r>
              <a:rPr lang="en-US" sz="2100" b="1" dirty="0">
                <a:solidFill>
                  <a:srgbClr val="002060"/>
                </a:solidFill>
                <a:latin typeface="Gabriola" panose="04040605051002020D02" pitchFamily="82" charset="0"/>
              </a:rPr>
              <a:t> by default it will be a </a:t>
            </a:r>
            <a:r>
              <a:rPr lang="en-US" sz="2100" b="1" dirty="0">
                <a:solidFill>
                  <a:srgbClr val="008000"/>
                </a:solidFill>
                <a:latin typeface="Gabriola" panose="04040605051002020D02" pitchFamily="82" charset="0"/>
              </a:rPr>
              <a:t>GET</a:t>
            </a:r>
            <a:r>
              <a:rPr lang="en-US" sz="2100" b="1" dirty="0">
                <a:solidFill>
                  <a:srgbClr val="002060"/>
                </a:solidFill>
                <a:latin typeface="Gabriola" panose="04040605051002020D02" pitchFamily="82" charset="0"/>
              </a:rPr>
              <a:t> method and in </a:t>
            </a:r>
            <a:r>
              <a:rPr lang="en-US" sz="2100" b="1" dirty="0">
                <a:solidFill>
                  <a:srgbClr val="00B0F0"/>
                </a:solidFill>
                <a:latin typeface="Gabriola" panose="04040605051002020D02" pitchFamily="82" charset="0"/>
              </a:rPr>
              <a:t>flask code</a:t>
            </a:r>
            <a:r>
              <a:rPr lang="en-US" sz="2100" b="1" dirty="0">
                <a:solidFill>
                  <a:srgbClr val="002060"/>
                </a:solidFill>
                <a:latin typeface="Gabriola" panose="04040605051002020D02" pitchFamily="82" charset="0"/>
              </a:rPr>
              <a:t> we have taken method as </a:t>
            </a:r>
            <a:r>
              <a:rPr lang="en-US" sz="2100" b="1" dirty="0">
                <a:solidFill>
                  <a:srgbClr val="008000"/>
                </a:solidFill>
                <a:latin typeface="Gabriola" panose="04040605051002020D02" pitchFamily="82" charset="0"/>
              </a:rPr>
              <a:t>POST</a:t>
            </a:r>
            <a:r>
              <a:rPr lang="en-US" sz="2100" b="1" dirty="0">
                <a:solidFill>
                  <a:srgbClr val="002060"/>
                </a:solidFill>
                <a:latin typeface="Gabriola" panose="04040605051002020D02" pitchFamily="82" charset="0"/>
              </a:rPr>
              <a:t>. Methods should be taken same in both html and flask codes.</a:t>
            </a:r>
            <a:endParaRPr lang="en-IN" sz="2100" b="1" dirty="0">
              <a:solidFill>
                <a:srgbClr val="002060"/>
              </a:solidFill>
              <a:latin typeface="Gabriola" panose="04040605051002020D02" pitchFamily="82" charset="0"/>
            </a:endParaRPr>
          </a:p>
        </p:txBody>
      </p:sp>
      <p:pic>
        <p:nvPicPr>
          <p:cNvPr id="6" name="Picture 5"/>
          <p:cNvPicPr>
            <a:picLocks noChangeAspect="1"/>
          </p:cNvPicPr>
          <p:nvPr/>
        </p:nvPicPr>
        <p:blipFill>
          <a:blip r:embed="rId3"/>
          <a:stretch>
            <a:fillRect/>
          </a:stretch>
        </p:blipFill>
        <p:spPr>
          <a:xfrm>
            <a:off x="114300" y="2298533"/>
            <a:ext cx="5915025" cy="2644942"/>
          </a:xfrm>
          <a:prstGeom prst="rect">
            <a:avLst/>
          </a:prstGeom>
        </p:spPr>
      </p:pic>
      <p:sp>
        <p:nvSpPr>
          <p:cNvPr id="7" name="TextBox 6"/>
          <p:cNvSpPr txBox="1"/>
          <p:nvPr/>
        </p:nvSpPr>
        <p:spPr>
          <a:xfrm>
            <a:off x="6181725" y="1764391"/>
            <a:ext cx="1495425" cy="584775"/>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3200" b="1" dirty="0">
                <a:solidFill>
                  <a:srgbClr val="FF0000"/>
                </a:solidFill>
                <a:latin typeface="Gabriola" panose="04040605051002020D02" pitchFamily="82" charset="0"/>
              </a:rPr>
              <a:t>Bug 2 : </a:t>
            </a:r>
            <a:endParaRPr lang="en-IN" sz="3200" b="1" dirty="0">
              <a:solidFill>
                <a:srgbClr val="FF0000"/>
              </a:solidFill>
              <a:latin typeface="Gabriola" panose="04040605051002020D02" pitchFamily="82" charset="0"/>
            </a:endParaRPr>
          </a:p>
        </p:txBody>
      </p:sp>
      <p:pic>
        <p:nvPicPr>
          <p:cNvPr id="9" name="Picture 8"/>
          <p:cNvPicPr>
            <a:picLocks noChangeAspect="1"/>
          </p:cNvPicPr>
          <p:nvPr/>
        </p:nvPicPr>
        <p:blipFill>
          <a:blip r:embed="rId4"/>
          <a:stretch>
            <a:fillRect/>
          </a:stretch>
        </p:blipFill>
        <p:spPr>
          <a:xfrm>
            <a:off x="4143376" y="633576"/>
            <a:ext cx="971550" cy="1080183"/>
          </a:xfrm>
          <a:prstGeom prst="rect">
            <a:avLst/>
          </a:prstGeom>
        </p:spPr>
      </p:pic>
      <p:pic>
        <p:nvPicPr>
          <p:cNvPr id="11" name="Picture 10"/>
          <p:cNvPicPr>
            <a:picLocks noChangeAspect="1"/>
          </p:cNvPicPr>
          <p:nvPr/>
        </p:nvPicPr>
        <p:blipFill>
          <a:blip r:embed="rId5"/>
          <a:stretch>
            <a:fillRect/>
          </a:stretch>
        </p:blipFill>
        <p:spPr>
          <a:xfrm>
            <a:off x="6315076" y="2311473"/>
            <a:ext cx="5762624" cy="2632002"/>
          </a:xfrm>
          <a:prstGeom prst="rect">
            <a:avLst/>
          </a:prstGeom>
        </p:spPr>
      </p:pic>
      <p:sp>
        <p:nvSpPr>
          <p:cNvPr id="12" name="TextBox 11"/>
          <p:cNvSpPr txBox="1"/>
          <p:nvPr/>
        </p:nvSpPr>
        <p:spPr>
          <a:xfrm>
            <a:off x="6148387" y="4942594"/>
            <a:ext cx="6043613" cy="1061829"/>
          </a:xfrm>
          <a:prstGeom prst="rect">
            <a:avLst/>
          </a:prstGeom>
          <a:noFill/>
        </p:spPr>
        <p:txBody>
          <a:bodyPr wrap="square">
            <a:spAutoFit/>
          </a:bodyPr>
          <a:lstStyle/>
          <a:p>
            <a:pPr marL="342900" indent="-342900">
              <a:buFont typeface="Wingdings" panose="05000000000000000000" pitchFamily="2" charset="2"/>
              <a:buChar char="Ø"/>
            </a:pPr>
            <a:r>
              <a:rPr lang="en-US" sz="2100" b="1" dirty="0">
                <a:solidFill>
                  <a:srgbClr val="002060"/>
                </a:solidFill>
                <a:latin typeface="Gabriola" panose="04040605051002020D02" pitchFamily="82" charset="0"/>
              </a:rPr>
              <a:t>The marked is bug because in </a:t>
            </a:r>
            <a:r>
              <a:rPr lang="en-US" sz="2100" b="1" dirty="0">
                <a:solidFill>
                  <a:srgbClr val="00B0F0"/>
                </a:solidFill>
                <a:latin typeface="Gabriola" panose="04040605051002020D02" pitchFamily="82" charset="0"/>
              </a:rPr>
              <a:t>flask code</a:t>
            </a:r>
            <a:r>
              <a:rPr lang="en-US" sz="2100" b="1" dirty="0">
                <a:solidFill>
                  <a:srgbClr val="002060"/>
                </a:solidFill>
                <a:latin typeface="Gabriola" panose="04040605051002020D02" pitchFamily="82" charset="0"/>
              </a:rPr>
              <a:t> in route we had given it as </a:t>
            </a:r>
            <a:r>
              <a:rPr lang="en-US" sz="2100" b="1" dirty="0">
                <a:solidFill>
                  <a:srgbClr val="FF0000"/>
                </a:solidFill>
                <a:latin typeface="Gabriola" panose="04040605051002020D02" pitchFamily="82" charset="0"/>
              </a:rPr>
              <a:t>“/”</a:t>
            </a:r>
            <a:r>
              <a:rPr lang="en-US" sz="2100" b="1" dirty="0">
                <a:solidFill>
                  <a:srgbClr val="002060"/>
                </a:solidFill>
                <a:latin typeface="Gabriola" panose="04040605051002020D02" pitchFamily="82" charset="0"/>
              </a:rPr>
              <a:t> but in </a:t>
            </a:r>
            <a:r>
              <a:rPr lang="en-US" sz="2100" b="1" dirty="0">
                <a:solidFill>
                  <a:srgbClr val="00B0F0"/>
                </a:solidFill>
                <a:latin typeface="Gabriola" panose="04040605051002020D02" pitchFamily="82" charset="0"/>
              </a:rPr>
              <a:t>html code</a:t>
            </a:r>
            <a:r>
              <a:rPr lang="en-US" sz="2100" b="1" dirty="0">
                <a:solidFill>
                  <a:srgbClr val="002060"/>
                </a:solidFill>
                <a:latin typeface="Gabriola" panose="04040605051002020D02" pitchFamily="82" charset="0"/>
              </a:rPr>
              <a:t> we had given a empty route </a:t>
            </a:r>
            <a:r>
              <a:rPr lang="en-US" sz="2100" b="1" dirty="0">
                <a:solidFill>
                  <a:srgbClr val="FF0000"/>
                </a:solidFill>
                <a:latin typeface="Gabriola" panose="04040605051002020D02" pitchFamily="82" charset="0"/>
              </a:rPr>
              <a:t>“ ”</a:t>
            </a:r>
            <a:r>
              <a:rPr lang="en-US" sz="2100" b="1" dirty="0">
                <a:solidFill>
                  <a:srgbClr val="002060"/>
                </a:solidFill>
                <a:latin typeface="Gabriola" panose="04040605051002020D02" pitchFamily="82" charset="0"/>
              </a:rPr>
              <a:t>. In </a:t>
            </a:r>
            <a:r>
              <a:rPr lang="en-US" sz="2100" b="1" dirty="0">
                <a:solidFill>
                  <a:srgbClr val="00B0F0"/>
                </a:solidFill>
                <a:latin typeface="Gabriola" panose="04040605051002020D02" pitchFamily="82" charset="0"/>
              </a:rPr>
              <a:t>form tag</a:t>
            </a:r>
            <a:r>
              <a:rPr lang="en-US" sz="2100" b="1" dirty="0">
                <a:solidFill>
                  <a:srgbClr val="002060"/>
                </a:solidFill>
                <a:latin typeface="Gabriola" panose="04040605051002020D02" pitchFamily="82" charset="0"/>
              </a:rPr>
              <a:t> we need to take </a:t>
            </a:r>
            <a:r>
              <a:rPr lang="en-US" sz="2100" b="1" dirty="0">
                <a:solidFill>
                  <a:srgbClr val="008000"/>
                </a:solidFill>
                <a:latin typeface="Gabriola" panose="04040605051002020D02" pitchFamily="82" charset="0"/>
              </a:rPr>
              <a:t>POST</a:t>
            </a:r>
            <a:r>
              <a:rPr lang="en-US" sz="2100" b="1" dirty="0">
                <a:solidFill>
                  <a:srgbClr val="002060"/>
                </a:solidFill>
                <a:latin typeface="Gabriola" panose="04040605051002020D02" pitchFamily="82" charset="0"/>
              </a:rPr>
              <a:t> method for data secure.</a:t>
            </a:r>
            <a:endParaRPr lang="en-IN" sz="2100" b="1" dirty="0">
              <a:solidFill>
                <a:srgbClr val="002060"/>
              </a:solidFill>
              <a:latin typeface="Gabriola" panose="04040605051002020D02" pitchFamily="82" charset="0"/>
            </a:endParaRPr>
          </a:p>
        </p:txBody>
      </p:sp>
      <p:sp>
        <p:nvSpPr>
          <p:cNvPr id="15" name="TextBox 14"/>
          <p:cNvSpPr txBox="1"/>
          <p:nvPr/>
        </p:nvSpPr>
        <p:spPr>
          <a:xfrm>
            <a:off x="-19051" y="6144108"/>
            <a:ext cx="6181725" cy="737235"/>
          </a:xfrm>
          <a:prstGeom prst="rect">
            <a:avLst/>
          </a:prstGeom>
          <a:noFill/>
        </p:spPr>
        <p:txBody>
          <a:bodyPr wrap="square">
            <a:spAutoFit/>
          </a:bodyPr>
          <a:lstStyle/>
          <a:p>
            <a:pPr marL="342900" indent="-342900">
              <a:buFont typeface="Wingdings" panose="05000000000000000000" pitchFamily="2" charset="2"/>
              <a:buChar char="Ø"/>
            </a:pPr>
            <a:r>
              <a:rPr lang="en-US" sz="2100" b="1" dirty="0">
                <a:solidFill>
                  <a:srgbClr val="002060"/>
                </a:solidFill>
                <a:latin typeface="Gabriola" panose="04040605051002020D02" pitchFamily="82" charset="0"/>
              </a:rPr>
              <a:t>And </a:t>
            </a:r>
            <a:r>
              <a:rPr lang="en-US" sz="2100" b="1" dirty="0">
                <a:solidFill>
                  <a:srgbClr val="FF0000"/>
                </a:solidFill>
                <a:latin typeface="Gabriola" panose="04040605051002020D02" pitchFamily="82" charset="0"/>
              </a:rPr>
              <a:t>request.args</a:t>
            </a:r>
            <a:r>
              <a:rPr lang="en-US" sz="2100" b="1" dirty="0">
                <a:solidFill>
                  <a:srgbClr val="002060"/>
                </a:solidFill>
                <a:latin typeface="Gabriola" panose="04040605051002020D02" pitchFamily="82" charset="0"/>
              </a:rPr>
              <a:t> should be replace by </a:t>
            </a:r>
            <a:r>
              <a:rPr lang="en-US" sz="2100" b="1" dirty="0">
                <a:solidFill>
                  <a:srgbClr val="008000"/>
                </a:solidFill>
                <a:latin typeface="Gabriola" panose="04040605051002020D02" pitchFamily="82" charset="0"/>
              </a:rPr>
              <a:t>request.form</a:t>
            </a:r>
            <a:r>
              <a:rPr lang="en-US" sz="2100" b="1" dirty="0">
                <a:solidFill>
                  <a:srgbClr val="002060"/>
                </a:solidFill>
                <a:latin typeface="Gabriola" panose="04040605051002020D02" pitchFamily="82" charset="0"/>
              </a:rPr>
              <a:t> because we are using </a:t>
            </a:r>
            <a:r>
              <a:rPr lang="en-US" sz="2100" b="1" dirty="0">
                <a:solidFill>
                  <a:srgbClr val="00B0F0"/>
                </a:solidFill>
                <a:latin typeface="Gabriola" panose="04040605051002020D02" pitchFamily="82" charset="0"/>
              </a:rPr>
              <a:t>POST method</a:t>
            </a:r>
            <a:r>
              <a:rPr lang="en-US" sz="2100" b="1" dirty="0">
                <a:solidFill>
                  <a:srgbClr val="002060"/>
                </a:solidFill>
                <a:latin typeface="Gabriola" panose="04040605051002020D02" pitchFamily="82" charset="0"/>
              </a:rPr>
              <a:t> in </a:t>
            </a:r>
            <a:r>
              <a:rPr lang="en-US" sz="2100" b="1" dirty="0">
                <a:solidFill>
                  <a:srgbClr val="00B0F0"/>
                </a:solidFill>
                <a:latin typeface="Gabriola" panose="04040605051002020D02" pitchFamily="82" charset="0"/>
              </a:rPr>
              <a:t>HTML</a:t>
            </a:r>
            <a:r>
              <a:rPr lang="en-US" sz="2100" b="1" dirty="0">
                <a:solidFill>
                  <a:srgbClr val="002060"/>
                </a:solidFill>
                <a:latin typeface="Gabriola" panose="04040605051002020D02" pitchFamily="82" charset="0"/>
              </a:rPr>
              <a:t>. </a:t>
            </a:r>
            <a:r>
              <a:rPr lang="en-IN" altLang="en-US" sz="2100" b="1" dirty="0">
                <a:solidFill>
                  <a:srgbClr val="002060"/>
                </a:solidFill>
                <a:latin typeface="Gabriola" panose="04040605051002020D02" pitchFamily="82" charset="0"/>
              </a:rPr>
              <a:t>  </a:t>
            </a:r>
            <a:r>
              <a:rPr lang="en-US" sz="2100" b="1" dirty="0">
                <a:solidFill>
                  <a:srgbClr val="008000"/>
                </a:solidFill>
                <a:latin typeface="Gabriola" panose="04040605051002020D02" pitchFamily="82" charset="0"/>
              </a:rPr>
              <a:t>Methods = [“GET”,”POST”]</a:t>
            </a:r>
            <a:endParaRPr lang="en-IN" sz="2100" b="1" dirty="0">
              <a:solidFill>
                <a:srgbClr val="008000"/>
              </a:solidFill>
              <a:latin typeface="Gabriola" panose="04040605051002020D02" pitchFamily="82" charset="0"/>
            </a:endParaRPr>
          </a:p>
        </p:txBody>
      </p:sp>
      <p:sp>
        <p:nvSpPr>
          <p:cNvPr id="16" name="TextBox 15"/>
          <p:cNvSpPr txBox="1"/>
          <p:nvPr/>
        </p:nvSpPr>
        <p:spPr>
          <a:xfrm>
            <a:off x="6162674" y="6169152"/>
            <a:ext cx="6029326" cy="415498"/>
          </a:xfrm>
          <a:prstGeom prst="rect">
            <a:avLst/>
          </a:prstGeom>
          <a:noFill/>
        </p:spPr>
        <p:txBody>
          <a:bodyPr wrap="square">
            <a:spAutoFit/>
          </a:bodyPr>
          <a:lstStyle/>
          <a:p>
            <a:pPr marL="342900" indent="-342900">
              <a:buFont typeface="Wingdings" panose="05000000000000000000" pitchFamily="2" charset="2"/>
              <a:buChar char="Ø"/>
            </a:pPr>
            <a:r>
              <a:rPr lang="en-US" sz="2100" b="1" dirty="0">
                <a:solidFill>
                  <a:srgbClr val="002060"/>
                </a:solidFill>
                <a:latin typeface="Gabriola" panose="04040605051002020D02" pitchFamily="82" charset="0"/>
              </a:rPr>
              <a:t>In </a:t>
            </a:r>
            <a:r>
              <a:rPr lang="en-US" sz="2100" b="1" dirty="0">
                <a:solidFill>
                  <a:srgbClr val="00B0F0"/>
                </a:solidFill>
                <a:latin typeface="Gabriola" panose="04040605051002020D02" pitchFamily="82" charset="0"/>
              </a:rPr>
              <a:t>form tag</a:t>
            </a:r>
            <a:r>
              <a:rPr lang="en-US" sz="2100" b="1" dirty="0">
                <a:solidFill>
                  <a:srgbClr val="002060"/>
                </a:solidFill>
                <a:latin typeface="Gabriola" panose="04040605051002020D02" pitchFamily="82" charset="0"/>
              </a:rPr>
              <a:t> : </a:t>
            </a:r>
            <a:r>
              <a:rPr lang="en-US" sz="2100" b="1" dirty="0">
                <a:solidFill>
                  <a:srgbClr val="008000"/>
                </a:solidFill>
                <a:latin typeface="Gabriola" panose="04040605051002020D02" pitchFamily="82" charset="0"/>
              </a:rPr>
              <a:t>&lt; form action =“/” method = “POST”&gt;</a:t>
            </a:r>
            <a:endParaRPr lang="en-IN" sz="2100" b="1" dirty="0">
              <a:solidFill>
                <a:srgbClr val="008000"/>
              </a:solidFill>
              <a:latin typeface="Gabriola" panose="04040605051002020D02" pitchFamily="82" charset="0"/>
            </a:endParaRPr>
          </a:p>
        </p:txBody>
      </p:sp>
      <p:sp>
        <p:nvSpPr>
          <p:cNvPr id="17" name="TextBox 16"/>
          <p:cNvSpPr txBox="1"/>
          <p:nvPr/>
        </p:nvSpPr>
        <p:spPr>
          <a:xfrm>
            <a:off x="0" y="5843433"/>
            <a:ext cx="1905001" cy="461665"/>
          </a:xfrm>
          <a:prstGeom prst="rect">
            <a:avLst/>
          </a:prstGeom>
          <a:noFill/>
        </p:spPr>
        <p:txBody>
          <a:bodyPr wrap="square">
            <a:spAutoFit/>
          </a:bodyPr>
          <a:lstStyle/>
          <a:p>
            <a:pPr marL="457200" indent="-457200">
              <a:buClr>
                <a:srgbClr val="FF0000"/>
              </a:buClr>
              <a:buFont typeface="Courier New" panose="02070309020205020404" pitchFamily="49" charset="0"/>
              <a:buChar char="o"/>
            </a:pPr>
            <a:r>
              <a:rPr lang="en-US" sz="2400" b="1" dirty="0">
                <a:solidFill>
                  <a:srgbClr val="FF0000"/>
                </a:solidFill>
                <a:latin typeface="Gabriola" panose="04040605051002020D02" pitchFamily="82" charset="0"/>
              </a:rPr>
              <a:t>Solution : </a:t>
            </a:r>
            <a:endParaRPr lang="en-IN" sz="2400" b="1" dirty="0">
              <a:solidFill>
                <a:srgbClr val="FF0000"/>
              </a:solidFill>
              <a:latin typeface="Gabriola" panose="04040605051002020D02" pitchFamily="82" charset="0"/>
            </a:endParaRPr>
          </a:p>
        </p:txBody>
      </p:sp>
      <p:sp>
        <p:nvSpPr>
          <p:cNvPr id="18" name="TextBox 17"/>
          <p:cNvSpPr txBox="1"/>
          <p:nvPr/>
        </p:nvSpPr>
        <p:spPr>
          <a:xfrm>
            <a:off x="6148387" y="5826293"/>
            <a:ext cx="1905001" cy="461665"/>
          </a:xfrm>
          <a:prstGeom prst="rect">
            <a:avLst/>
          </a:prstGeom>
          <a:noFill/>
        </p:spPr>
        <p:txBody>
          <a:bodyPr wrap="square">
            <a:spAutoFit/>
          </a:bodyPr>
          <a:lstStyle/>
          <a:p>
            <a:pPr marL="457200" indent="-457200">
              <a:buClr>
                <a:srgbClr val="FF0000"/>
              </a:buClr>
              <a:buFont typeface="Courier New" panose="02070309020205020404" pitchFamily="49" charset="0"/>
              <a:buChar char="o"/>
            </a:pPr>
            <a:r>
              <a:rPr lang="en-US" sz="2400" b="1" dirty="0">
                <a:solidFill>
                  <a:srgbClr val="FF0000"/>
                </a:solidFill>
                <a:latin typeface="Gabriola" panose="04040605051002020D02" pitchFamily="82" charset="0"/>
              </a:rPr>
              <a:t>Solution : </a:t>
            </a:r>
            <a:endParaRPr lang="en-IN" sz="2400" b="1" dirty="0">
              <a:solidFill>
                <a:srgbClr val="FF0000"/>
              </a:solidFill>
              <a:latin typeface="Gabriola" panose="04040605051002020D02" pitchFamily="82" charset="0"/>
            </a:endParaRPr>
          </a:p>
        </p:txBody>
      </p:sp>
      <p:pic>
        <p:nvPicPr>
          <p:cNvPr id="5" name="Picture 4">
            <a:extLst>
              <a:ext uri="{FF2B5EF4-FFF2-40B4-BE49-F238E27FC236}">
                <a16:creationId xmlns:a16="http://schemas.microsoft.com/office/drawing/2014/main" id="{A5B5EC5B-3920-20A2-611C-CCCAA52D81EB}"/>
              </a:ext>
            </a:extLst>
          </p:cNvPr>
          <p:cNvPicPr>
            <a:picLocks noChangeAspect="1"/>
          </p:cNvPicPr>
          <p:nvPr/>
        </p:nvPicPr>
        <p:blipFill>
          <a:blip r:embed="rId6"/>
          <a:stretch>
            <a:fillRect/>
          </a:stretch>
        </p:blipFill>
        <p:spPr>
          <a:xfrm>
            <a:off x="10047594" y="6570482"/>
            <a:ext cx="2144405" cy="2875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75" y="486669"/>
            <a:ext cx="4093100" cy="830997"/>
          </a:xfrm>
          <a:prstGeom prst="rect">
            <a:avLst/>
          </a:prstGeom>
          <a:noFill/>
        </p:spPr>
        <p:txBody>
          <a:bodyPr wrap="square">
            <a:spAutoFit/>
          </a:bodyPr>
          <a:lstStyle/>
          <a:p>
            <a:pPr marL="342900" indent="-342900">
              <a:buClr>
                <a:srgbClr val="FFFF00"/>
              </a:buClr>
              <a:buFont typeface="Wingdings" panose="05000000000000000000" pitchFamily="2" charset="2"/>
              <a:buChar char="v"/>
            </a:pPr>
            <a:r>
              <a:rPr lang="en-US" sz="4800" b="1" dirty="0">
                <a:solidFill>
                  <a:srgbClr val="FFFF00"/>
                </a:solidFill>
                <a:latin typeface="Gabriola" panose="04040605051002020D02" pitchFamily="82" charset="0"/>
              </a:rPr>
              <a:t>Refactored code : </a:t>
            </a:r>
            <a:endParaRPr lang="en-IN" sz="4800" b="1" dirty="0">
              <a:solidFill>
                <a:srgbClr val="FFFF00"/>
              </a:solidFill>
              <a:latin typeface="Gabriola" panose="04040605051002020D02" pitchFamily="82" charset="0"/>
            </a:endParaRPr>
          </a:p>
        </p:txBody>
      </p:sp>
      <p:sp>
        <p:nvSpPr>
          <p:cNvPr id="3" name="TextBox 2"/>
          <p:cNvSpPr txBox="1"/>
          <p:nvPr/>
        </p:nvSpPr>
        <p:spPr>
          <a:xfrm>
            <a:off x="1302470" y="1970934"/>
            <a:ext cx="1725105" cy="477054"/>
          </a:xfrm>
          <a:prstGeom prst="rect">
            <a:avLst/>
          </a:prstGeom>
          <a:noFill/>
        </p:spPr>
        <p:txBody>
          <a:bodyPr wrap="square">
            <a:spAutoFit/>
          </a:bodyPr>
          <a:lstStyle/>
          <a:p>
            <a:pPr marL="342900" indent="-342900">
              <a:buFont typeface="Wingdings" panose="05000000000000000000" pitchFamily="2" charset="2"/>
              <a:buChar char="ü"/>
            </a:pPr>
            <a:r>
              <a:rPr lang="en-US" sz="2500" b="1" dirty="0">
                <a:solidFill>
                  <a:schemeClr val="tx1"/>
                </a:solidFill>
                <a:latin typeface="Gabriola" panose="04040605051002020D02" pitchFamily="82" charset="0"/>
              </a:rPr>
              <a:t>Flask code : </a:t>
            </a:r>
            <a:endParaRPr lang="en-IN" sz="2500" b="1" dirty="0">
              <a:solidFill>
                <a:schemeClr val="tx1"/>
              </a:solidFill>
              <a:latin typeface="Gabriola" panose="04040605051002020D02" pitchFamily="82" charset="0"/>
            </a:endParaRPr>
          </a:p>
        </p:txBody>
      </p:sp>
      <p:pic>
        <p:nvPicPr>
          <p:cNvPr id="6" name="Picture 5"/>
          <p:cNvPicPr>
            <a:picLocks noChangeAspect="1"/>
          </p:cNvPicPr>
          <p:nvPr/>
        </p:nvPicPr>
        <p:blipFill>
          <a:blip r:embed="rId2"/>
          <a:stretch>
            <a:fillRect/>
          </a:stretch>
        </p:blipFill>
        <p:spPr>
          <a:xfrm>
            <a:off x="0" y="2447988"/>
            <a:ext cx="5619750" cy="3743262"/>
          </a:xfrm>
          <a:prstGeom prst="rect">
            <a:avLst/>
          </a:prstGeom>
        </p:spPr>
      </p:pic>
      <p:pic>
        <p:nvPicPr>
          <p:cNvPr id="8" name="Picture 7"/>
          <p:cNvPicPr>
            <a:picLocks noChangeAspect="1"/>
          </p:cNvPicPr>
          <p:nvPr/>
        </p:nvPicPr>
        <p:blipFill>
          <a:blip r:embed="rId3"/>
          <a:stretch>
            <a:fillRect/>
          </a:stretch>
        </p:blipFill>
        <p:spPr>
          <a:xfrm>
            <a:off x="5724524" y="2447988"/>
            <a:ext cx="6467475" cy="3749472"/>
          </a:xfrm>
          <a:prstGeom prst="rect">
            <a:avLst/>
          </a:prstGeom>
        </p:spPr>
      </p:pic>
      <p:sp>
        <p:nvSpPr>
          <p:cNvPr id="9" name="TextBox 8"/>
          <p:cNvSpPr txBox="1"/>
          <p:nvPr/>
        </p:nvSpPr>
        <p:spPr>
          <a:xfrm>
            <a:off x="8127669" y="1970934"/>
            <a:ext cx="1919925" cy="477054"/>
          </a:xfrm>
          <a:prstGeom prst="rect">
            <a:avLst/>
          </a:prstGeom>
          <a:noFill/>
        </p:spPr>
        <p:txBody>
          <a:bodyPr wrap="square">
            <a:spAutoFit/>
          </a:bodyPr>
          <a:lstStyle/>
          <a:p>
            <a:pPr marL="342900" indent="-342900">
              <a:buFont typeface="Wingdings" panose="05000000000000000000" pitchFamily="2" charset="2"/>
              <a:buChar char="ü"/>
            </a:pPr>
            <a:r>
              <a:rPr lang="en-US" sz="2500" b="1" dirty="0">
                <a:solidFill>
                  <a:schemeClr val="tx1"/>
                </a:solidFill>
                <a:latin typeface="Gabriola" panose="04040605051002020D02" pitchFamily="82" charset="0"/>
              </a:rPr>
              <a:t>HTML code : </a:t>
            </a:r>
            <a:endParaRPr lang="en-IN" sz="2500" b="1" dirty="0">
              <a:solidFill>
                <a:schemeClr val="tx1"/>
              </a:solidFill>
              <a:latin typeface="Gabriola" panose="04040605051002020D02" pitchFamily="82" charset="0"/>
            </a:endParaRPr>
          </a:p>
        </p:txBody>
      </p:sp>
      <p:pic>
        <p:nvPicPr>
          <p:cNvPr id="4" name="Picture 3">
            <a:extLst>
              <a:ext uri="{FF2B5EF4-FFF2-40B4-BE49-F238E27FC236}">
                <a16:creationId xmlns:a16="http://schemas.microsoft.com/office/drawing/2014/main" id="{1EC63905-71F2-EEE9-E620-E7676D562153}"/>
              </a:ext>
            </a:extLst>
          </p:cNvPr>
          <p:cNvPicPr>
            <a:picLocks noChangeAspect="1"/>
          </p:cNvPicPr>
          <p:nvPr/>
        </p:nvPicPr>
        <p:blipFill>
          <a:blip r:embed="rId4"/>
          <a:stretch>
            <a:fillRect/>
          </a:stretch>
        </p:blipFill>
        <p:spPr>
          <a:xfrm>
            <a:off x="10047594" y="6570482"/>
            <a:ext cx="2144405" cy="2875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94986"/>
            <a:ext cx="4846320" cy="1938992"/>
          </a:xfrm>
          <a:prstGeom prst="rect">
            <a:avLst/>
          </a:prstGeom>
          <a:noFill/>
        </p:spPr>
        <p:txBody>
          <a:bodyPr wrap="square">
            <a:spAutoFit/>
          </a:bodyPr>
          <a:lstStyle/>
          <a:p>
            <a:pPr marL="342900" indent="-342900">
              <a:buClr>
                <a:srgbClr val="002060"/>
              </a:buClr>
              <a:buFont typeface="Wingdings" panose="05000000000000000000" pitchFamily="2" charset="2"/>
              <a:buChar char="Ø"/>
            </a:pPr>
            <a:r>
              <a:rPr lang="en-US" sz="3000" b="1" dirty="0">
                <a:solidFill>
                  <a:srgbClr val="002060"/>
                </a:solidFill>
                <a:latin typeface="Gabriola" panose="04040605051002020D02" pitchFamily="82" charset="0"/>
              </a:rPr>
              <a:t>From terminal, we can know that the </a:t>
            </a:r>
            <a:r>
              <a:rPr lang="en-US" sz="3000" b="1" dirty="0">
                <a:solidFill>
                  <a:srgbClr val="00B0F0"/>
                </a:solidFill>
                <a:latin typeface="Gabriola" panose="04040605051002020D02" pitchFamily="82" charset="0"/>
              </a:rPr>
              <a:t>status code</a:t>
            </a:r>
            <a:r>
              <a:rPr lang="en-US" sz="3000" b="1" dirty="0">
                <a:solidFill>
                  <a:schemeClr val="tx1"/>
                </a:solidFill>
                <a:latin typeface="Gabriola" panose="04040605051002020D02" pitchFamily="82" charset="0"/>
              </a:rPr>
              <a:t> </a:t>
            </a:r>
            <a:r>
              <a:rPr lang="en-US" sz="3000" b="1" dirty="0">
                <a:solidFill>
                  <a:srgbClr val="002060"/>
                </a:solidFill>
                <a:latin typeface="Gabriola" panose="04040605051002020D02" pitchFamily="82" charset="0"/>
              </a:rPr>
              <a:t>is</a:t>
            </a:r>
            <a:r>
              <a:rPr lang="en-US" sz="3000" b="1" dirty="0">
                <a:solidFill>
                  <a:schemeClr val="tx1"/>
                </a:solidFill>
                <a:latin typeface="Gabriola" panose="04040605051002020D02" pitchFamily="82" charset="0"/>
              </a:rPr>
              <a:t> </a:t>
            </a:r>
            <a:r>
              <a:rPr lang="en-US" sz="3000" b="1" dirty="0">
                <a:solidFill>
                  <a:srgbClr val="FF0000"/>
                </a:solidFill>
                <a:latin typeface="Gabriola" panose="04040605051002020D02" pitchFamily="82" charset="0"/>
              </a:rPr>
              <a:t>200</a:t>
            </a:r>
            <a:r>
              <a:rPr lang="en-US" sz="3000" b="1" dirty="0">
                <a:solidFill>
                  <a:schemeClr val="tx1"/>
                </a:solidFill>
                <a:latin typeface="Gabriola" panose="04040605051002020D02" pitchFamily="82" charset="0"/>
              </a:rPr>
              <a:t> </a:t>
            </a:r>
            <a:r>
              <a:rPr lang="en-US" sz="3000" b="1" dirty="0">
                <a:solidFill>
                  <a:srgbClr val="002060"/>
                </a:solidFill>
                <a:latin typeface="Gabriola" panose="04040605051002020D02" pitchFamily="82" charset="0"/>
              </a:rPr>
              <a:t>which means, we </a:t>
            </a:r>
            <a:r>
              <a:rPr lang="en-US" sz="3000" b="1" dirty="0">
                <a:solidFill>
                  <a:srgbClr val="00B0F0"/>
                </a:solidFill>
                <a:latin typeface="Gabriola" panose="04040605051002020D02" pitchFamily="82" charset="0"/>
              </a:rPr>
              <a:t>successfully</a:t>
            </a:r>
            <a:r>
              <a:rPr lang="en-US" sz="3000" b="1" dirty="0">
                <a:solidFill>
                  <a:schemeClr val="tx1"/>
                </a:solidFill>
                <a:latin typeface="Gabriola" panose="04040605051002020D02" pitchFamily="82" charset="0"/>
              </a:rPr>
              <a:t> </a:t>
            </a:r>
            <a:r>
              <a:rPr lang="en-US" sz="3000" b="1" dirty="0">
                <a:solidFill>
                  <a:srgbClr val="00B0F0"/>
                </a:solidFill>
                <a:latin typeface="Gabriola" panose="04040605051002020D02" pitchFamily="82" charset="0"/>
              </a:rPr>
              <a:t>run the app </a:t>
            </a:r>
            <a:r>
              <a:rPr lang="en-US" sz="3000" b="1" dirty="0">
                <a:solidFill>
                  <a:srgbClr val="002060"/>
                </a:solidFill>
                <a:latin typeface="Gabriola" panose="04040605051002020D02" pitchFamily="82" charset="0"/>
              </a:rPr>
              <a:t>without any errors.</a:t>
            </a:r>
            <a:endParaRPr lang="en-IN" sz="3000" b="1" dirty="0">
              <a:solidFill>
                <a:srgbClr val="002060"/>
              </a:solidFill>
              <a:latin typeface="Gabriola" panose="04040605051002020D02" pitchFamily="82" charset="0"/>
            </a:endParaRPr>
          </a:p>
        </p:txBody>
      </p:sp>
      <p:sp>
        <p:nvSpPr>
          <p:cNvPr id="5" name="TextBox 4"/>
          <p:cNvSpPr txBox="1"/>
          <p:nvPr/>
        </p:nvSpPr>
        <p:spPr>
          <a:xfrm>
            <a:off x="355076" y="486669"/>
            <a:ext cx="3113988" cy="1015663"/>
          </a:xfrm>
          <a:prstGeom prst="rect">
            <a:avLst/>
          </a:prstGeom>
          <a:noFill/>
        </p:spPr>
        <p:txBody>
          <a:bodyPr wrap="square">
            <a:spAutoFit/>
          </a:bodyPr>
          <a:lstStyle/>
          <a:p>
            <a:pPr marL="342900" indent="-342900">
              <a:buClr>
                <a:srgbClr val="FFFF00"/>
              </a:buClr>
              <a:buFont typeface="Wingdings" panose="05000000000000000000" pitchFamily="2" charset="2"/>
              <a:buChar char="v"/>
            </a:pPr>
            <a:r>
              <a:rPr lang="en-US" sz="6000" b="1" dirty="0">
                <a:solidFill>
                  <a:srgbClr val="FFFF00"/>
                </a:solidFill>
                <a:latin typeface="Gabriola" panose="04040605051002020D02" pitchFamily="82" charset="0"/>
              </a:rPr>
              <a:t>Output : </a:t>
            </a:r>
            <a:endParaRPr lang="en-IN" sz="6000" b="1" dirty="0">
              <a:solidFill>
                <a:srgbClr val="FFFF00"/>
              </a:solidFill>
              <a:latin typeface="Gabriola" panose="04040605051002020D02" pitchFamily="82" charset="0"/>
            </a:endParaRPr>
          </a:p>
        </p:txBody>
      </p:sp>
      <p:sp>
        <p:nvSpPr>
          <p:cNvPr id="6" name="TextBox 5"/>
          <p:cNvSpPr txBox="1"/>
          <p:nvPr/>
        </p:nvSpPr>
        <p:spPr>
          <a:xfrm>
            <a:off x="0" y="1817932"/>
            <a:ext cx="1555423" cy="477054"/>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2500" b="1" dirty="0">
                <a:solidFill>
                  <a:srgbClr val="FF0000"/>
                </a:solidFill>
                <a:latin typeface="Gabriola" panose="04040605051002020D02" pitchFamily="82" charset="0"/>
              </a:rPr>
              <a:t>Terminal : </a:t>
            </a:r>
            <a:endParaRPr lang="en-IN" sz="2500" b="1" dirty="0">
              <a:solidFill>
                <a:srgbClr val="FF0000"/>
              </a:solidFill>
              <a:latin typeface="Gabriola" panose="04040605051002020D02" pitchFamily="82" charset="0"/>
            </a:endParaRPr>
          </a:p>
        </p:txBody>
      </p:sp>
      <p:pic>
        <p:nvPicPr>
          <p:cNvPr id="8" name="Picture 7"/>
          <p:cNvPicPr>
            <a:picLocks noChangeAspect="1"/>
          </p:cNvPicPr>
          <p:nvPr/>
        </p:nvPicPr>
        <p:blipFill>
          <a:blip r:embed="rId2"/>
          <a:stretch>
            <a:fillRect/>
          </a:stretch>
        </p:blipFill>
        <p:spPr>
          <a:xfrm>
            <a:off x="4846320" y="1973212"/>
            <a:ext cx="7345680" cy="2507348"/>
          </a:xfrm>
          <a:prstGeom prst="rect">
            <a:avLst/>
          </a:prstGeom>
        </p:spPr>
      </p:pic>
      <p:pic>
        <p:nvPicPr>
          <p:cNvPr id="10" name="Picture 9"/>
          <p:cNvPicPr>
            <a:picLocks noChangeAspect="1"/>
          </p:cNvPicPr>
          <p:nvPr/>
        </p:nvPicPr>
        <p:blipFill>
          <a:blip r:embed="rId3"/>
          <a:stretch>
            <a:fillRect/>
          </a:stretch>
        </p:blipFill>
        <p:spPr>
          <a:xfrm>
            <a:off x="0" y="4637032"/>
            <a:ext cx="6776720" cy="2065199"/>
          </a:xfrm>
          <a:prstGeom prst="rect">
            <a:avLst/>
          </a:prstGeom>
        </p:spPr>
      </p:pic>
      <p:sp>
        <p:nvSpPr>
          <p:cNvPr id="11" name="TextBox 10"/>
          <p:cNvSpPr txBox="1"/>
          <p:nvPr/>
        </p:nvSpPr>
        <p:spPr>
          <a:xfrm>
            <a:off x="6776720" y="4480560"/>
            <a:ext cx="1978297" cy="477054"/>
          </a:xfrm>
          <a:prstGeom prst="rect">
            <a:avLst/>
          </a:prstGeom>
          <a:noFill/>
        </p:spPr>
        <p:txBody>
          <a:bodyPr wrap="square">
            <a:spAutoFit/>
          </a:bodyPr>
          <a:lstStyle/>
          <a:p>
            <a:pPr marL="342900" indent="-342900">
              <a:buClr>
                <a:srgbClr val="FF0000"/>
              </a:buClr>
              <a:buFont typeface="Wingdings" panose="05000000000000000000" pitchFamily="2" charset="2"/>
              <a:buChar char="ü"/>
            </a:pPr>
            <a:r>
              <a:rPr lang="en-US" sz="2500" b="1" dirty="0">
                <a:solidFill>
                  <a:srgbClr val="FF0000"/>
                </a:solidFill>
                <a:latin typeface="Gabriola" panose="04040605051002020D02" pitchFamily="82" charset="0"/>
              </a:rPr>
              <a:t>HTML viewer : </a:t>
            </a:r>
            <a:endParaRPr lang="en-IN" sz="2500" b="1" dirty="0">
              <a:solidFill>
                <a:srgbClr val="FF0000"/>
              </a:solidFill>
              <a:latin typeface="Gabriola" panose="04040605051002020D02" pitchFamily="82" charset="0"/>
            </a:endParaRPr>
          </a:p>
        </p:txBody>
      </p:sp>
      <p:sp>
        <p:nvSpPr>
          <p:cNvPr id="12" name="TextBox 11"/>
          <p:cNvSpPr txBox="1"/>
          <p:nvPr/>
        </p:nvSpPr>
        <p:spPr>
          <a:xfrm>
            <a:off x="6776720" y="4957614"/>
            <a:ext cx="5415280" cy="1015663"/>
          </a:xfrm>
          <a:prstGeom prst="rect">
            <a:avLst/>
          </a:prstGeom>
          <a:noFill/>
        </p:spPr>
        <p:txBody>
          <a:bodyPr wrap="square">
            <a:spAutoFit/>
          </a:bodyPr>
          <a:lstStyle/>
          <a:p>
            <a:pPr marL="342900" indent="-342900">
              <a:buClr>
                <a:srgbClr val="002060"/>
              </a:buClr>
              <a:buFont typeface="Wingdings" panose="05000000000000000000" pitchFamily="2" charset="2"/>
              <a:buChar char="Ø"/>
            </a:pPr>
            <a:r>
              <a:rPr lang="en-US" sz="3000" b="1" dirty="0">
                <a:solidFill>
                  <a:srgbClr val="002060"/>
                </a:solidFill>
                <a:latin typeface="Gabriola" panose="04040605051002020D02" pitchFamily="82" charset="0"/>
              </a:rPr>
              <a:t>After </a:t>
            </a:r>
            <a:r>
              <a:rPr lang="en-US" sz="3000" b="1" dirty="0">
                <a:solidFill>
                  <a:srgbClr val="00B0F0"/>
                </a:solidFill>
                <a:latin typeface="Gabriola" panose="04040605051002020D02" pitchFamily="82" charset="0"/>
              </a:rPr>
              <a:t>fixing the bugs</a:t>
            </a:r>
            <a:r>
              <a:rPr lang="en-US" sz="3000" b="1" dirty="0">
                <a:solidFill>
                  <a:srgbClr val="002060"/>
                </a:solidFill>
                <a:latin typeface="Gabriola" panose="04040605051002020D02" pitchFamily="82" charset="0"/>
              </a:rPr>
              <a:t>, this is </a:t>
            </a:r>
            <a:r>
              <a:rPr lang="en-US" sz="3000" b="1" dirty="0">
                <a:solidFill>
                  <a:srgbClr val="00B0F0"/>
                </a:solidFill>
                <a:latin typeface="Gabriola" panose="04040605051002020D02" pitchFamily="82" charset="0"/>
              </a:rPr>
              <a:t>final output</a:t>
            </a:r>
            <a:r>
              <a:rPr lang="en-US" sz="3000" b="1" dirty="0">
                <a:solidFill>
                  <a:srgbClr val="002060"/>
                </a:solidFill>
                <a:latin typeface="Gabriola" panose="04040605051002020D02" pitchFamily="82" charset="0"/>
              </a:rPr>
              <a:t> we can expect from the </a:t>
            </a:r>
            <a:r>
              <a:rPr lang="en-US" sz="3000" b="1" dirty="0">
                <a:solidFill>
                  <a:srgbClr val="00B0F0"/>
                </a:solidFill>
                <a:latin typeface="Gabriola" panose="04040605051002020D02" pitchFamily="82" charset="0"/>
              </a:rPr>
              <a:t>refracted code</a:t>
            </a:r>
            <a:r>
              <a:rPr lang="en-US" sz="3000" b="1" dirty="0">
                <a:solidFill>
                  <a:srgbClr val="002060"/>
                </a:solidFill>
                <a:latin typeface="Gabriola" panose="04040605051002020D02" pitchFamily="82" charset="0"/>
              </a:rPr>
              <a:t>.</a:t>
            </a:r>
          </a:p>
        </p:txBody>
      </p:sp>
      <p:pic>
        <p:nvPicPr>
          <p:cNvPr id="2" name="Picture 1">
            <a:extLst>
              <a:ext uri="{FF2B5EF4-FFF2-40B4-BE49-F238E27FC236}">
                <a16:creationId xmlns:a16="http://schemas.microsoft.com/office/drawing/2014/main" id="{B98DA75D-68ED-D876-52AE-FD6AA729E59A}"/>
              </a:ext>
            </a:extLst>
          </p:cNvPr>
          <p:cNvPicPr>
            <a:picLocks noChangeAspect="1"/>
          </p:cNvPicPr>
          <p:nvPr/>
        </p:nvPicPr>
        <p:blipFill>
          <a:blip r:embed="rId4"/>
          <a:stretch>
            <a:fillRect/>
          </a:stretch>
        </p:blipFill>
        <p:spPr>
          <a:xfrm>
            <a:off x="10047594" y="6570482"/>
            <a:ext cx="2144405" cy="287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58084" y="6545073"/>
            <a:ext cx="2333916" cy="312927"/>
          </a:xfrm>
          <a:prstGeom prst="rect">
            <a:avLst/>
          </a:prstGeom>
        </p:spPr>
      </p:pic>
      <p:sp>
        <p:nvSpPr>
          <p:cNvPr id="4" name="Google Shape;117;p5"/>
          <p:cNvSpPr txBox="1"/>
          <p:nvPr/>
        </p:nvSpPr>
        <p:spPr>
          <a:xfrm>
            <a:off x="6942185" y="796462"/>
            <a:ext cx="4749072" cy="1926188"/>
          </a:xfrm>
          <a:prstGeom prst="rect">
            <a:avLst/>
          </a:prstGeom>
          <a:noFill/>
          <a:ln>
            <a:noFill/>
          </a:ln>
        </p:spPr>
        <p:txBody>
          <a:bodyPr spcFirstLastPara="1" wrap="square" lIns="91425" tIns="45700" rIns="91425" bIns="457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Clr>
                <a:srgbClr val="C00000"/>
              </a:buClr>
              <a:buSzPts val="4400"/>
              <a:buFont typeface="Libre Baskerville" panose="02000000000000000000"/>
              <a:buNone/>
            </a:pPr>
            <a:r>
              <a:rPr lang="en-IN" sz="9600" b="1" u="none" strike="noStrike" cap="none" dirty="0">
                <a:ln>
                  <a:solidFill>
                    <a:schemeClr val="tx2"/>
                  </a:solidFill>
                </a:ln>
                <a:solidFill>
                  <a:srgbClr val="C00000"/>
                </a:solidFill>
                <a:effectLst>
                  <a:outerShdw blurRad="38100" dist="38100" dir="2700000" algn="tl">
                    <a:srgbClr val="000000">
                      <a:alpha val="43137"/>
                    </a:srgbClr>
                  </a:outerShdw>
                </a:effectLst>
                <a:latin typeface="Fiolex Girls" panose="020B0603050302020204" pitchFamily="34" charset="0"/>
                <a:ea typeface="Libre Baskerville" panose="02000000000000000000"/>
                <a:cs typeface="Libre Baskerville" panose="02000000000000000000"/>
                <a:sym typeface="Libre Baskerville" panose="02000000000000000000"/>
              </a:rPr>
              <a:t>Thank You</a:t>
            </a:r>
            <a:endParaRPr sz="4800" b="1" u="none" strike="noStrike" cap="none" dirty="0">
              <a:ln>
                <a:solidFill>
                  <a:schemeClr val="tx2"/>
                </a:solidFill>
              </a:ln>
              <a:solidFill>
                <a:srgbClr val="C00000"/>
              </a:solidFill>
              <a:effectLst>
                <a:outerShdw blurRad="38100" dist="38100" dir="2700000" algn="tl">
                  <a:srgbClr val="000000">
                    <a:alpha val="43137"/>
                  </a:srgbClr>
                </a:outerShdw>
              </a:effectLst>
              <a:latin typeface="Fiolex Girls" panose="020B0603050302020204" pitchFamily="34" charset="0"/>
              <a:ea typeface="Calibri" panose="020F0502020204030204"/>
              <a:cs typeface="Calibri" panose="020F0502020204030204"/>
              <a:sym typeface="Calibri" panose="020F0502020204030204"/>
            </a:endParaRPr>
          </a:p>
        </p:txBody>
      </p:sp>
      <p:pic>
        <p:nvPicPr>
          <p:cNvPr id="6" name="Picture 5"/>
          <p:cNvPicPr>
            <a:picLocks noChangeAspect="1"/>
          </p:cNvPicPr>
          <p:nvPr/>
        </p:nvPicPr>
        <p:blipFill>
          <a:blip r:embed="rId4"/>
          <a:stretch>
            <a:fillRect/>
          </a:stretch>
        </p:blipFill>
        <p:spPr>
          <a:xfrm>
            <a:off x="2707141" y="2722650"/>
            <a:ext cx="5144093" cy="3443427"/>
          </a:xfrm>
          <a:prstGeom prst="rect">
            <a:avLst/>
          </a:prstGeom>
        </p:spPr>
      </p:pic>
      <p:pic>
        <p:nvPicPr>
          <p:cNvPr id="5" name="Picture 4"/>
          <p:cNvPicPr>
            <a:picLocks noChangeAspect="1"/>
          </p:cNvPicPr>
          <p:nvPr/>
        </p:nvPicPr>
        <p:blipFill>
          <a:blip r:embed="rId5"/>
          <a:stretch>
            <a:fillRect/>
          </a:stretch>
        </p:blipFill>
        <p:spPr>
          <a:xfrm>
            <a:off x="789894" y="691923"/>
            <a:ext cx="2143125" cy="2143125"/>
          </a:xfrm>
          <a:prstGeom prst="rect">
            <a:avLst/>
          </a:prstGeom>
        </p:spPr>
      </p:pic>
    </p:spTree>
  </p:cSld>
  <p:clrMapOvr>
    <a:masterClrMapping/>
  </p:clrMapOvr>
</p:sld>
</file>

<file path=ppt/theme/_rels/them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0002-4-step-diagram-design-for-powerpoi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TotalTime>
  <Words>454</Words>
  <Application>Microsoft Office PowerPoint</Application>
  <PresentationFormat>Widescreen</PresentationFormat>
  <Paragraphs>41</Paragraphs>
  <Slides>9</Slides>
  <Notes>5</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9</vt:i4>
      </vt:variant>
    </vt:vector>
  </HeadingPairs>
  <TitlesOfParts>
    <vt:vector size="29" baseType="lpstr">
      <vt:lpstr>Garamond</vt:lpstr>
      <vt:lpstr>Open Sans</vt:lpstr>
      <vt:lpstr>Monotype Corsiva</vt:lpstr>
      <vt:lpstr>Courier New</vt:lpstr>
      <vt:lpstr>Goudy Old Style</vt:lpstr>
      <vt:lpstr>Georgia</vt:lpstr>
      <vt:lpstr>Calibri</vt:lpstr>
      <vt:lpstr>Arial</vt:lpstr>
      <vt:lpstr>Calibri Light</vt:lpstr>
      <vt:lpstr>Lato Black</vt:lpstr>
      <vt:lpstr>Libre Baskerville</vt:lpstr>
      <vt:lpstr>Fiolex Girls</vt:lpstr>
      <vt:lpstr>Gabriola</vt:lpstr>
      <vt:lpstr>Wingdings</vt:lpstr>
      <vt:lpstr>2_Office Theme</vt:lpstr>
      <vt:lpstr>40002-4-step-diagram-design-for-powerpoint</vt:lpstr>
      <vt:lpstr>Diseño predeterminado</vt:lpstr>
      <vt:lpstr>1_Diseño predeterminado</vt:lpstr>
      <vt:lpstr>Office Theme</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Pavanbabu Nidumolu</cp:lastModifiedBy>
  <cp:revision>71</cp:revision>
  <dcterms:created xsi:type="dcterms:W3CDTF">2021-02-16T05:19:00Z</dcterms:created>
  <dcterms:modified xsi:type="dcterms:W3CDTF">2024-03-04T14:34:55Z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E369D58A8437477CAB3EF5AAC55A740F_12</vt:lpwstr>
  </property>
  <property fmtid="{D5CDD505-2E9C-101B-9397-08002B2CF9AE}" pid="3" name="KSOProductBuildVer">
    <vt:lpwstr>1033-12.2.0.13489</vt:lpwstr>
  </property>
</Properties>
</file>