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4" r:id="rId3"/>
    <p:sldMasterId id="2147483704" r:id="rId4"/>
  </p:sldMasterIdLst>
  <p:sldIdLst>
    <p:sldId id="263" r:id="rId5"/>
    <p:sldId id="259" r:id="rId6"/>
    <p:sldId id="260" r:id="rId7"/>
    <p:sldId id="264" r:id="rId8"/>
    <p:sldId id="261" r:id="rId9"/>
    <p:sldId id="265"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DFEA"/>
    <a:srgbClr val="480443"/>
    <a:srgbClr val="430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38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1404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97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9">
              <a:extLst>
                <a:ext uri="{FF2B5EF4-FFF2-40B4-BE49-F238E27FC236}">
                  <a16:creationId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5">
                <a:extLst>
                  <a:ext uri="{FF2B5EF4-FFF2-40B4-BE49-F238E27FC236}">
                    <a16:creationId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0">
              <a:extLst>
                <a:ext uri="{FF2B5EF4-FFF2-40B4-BE49-F238E27FC236}">
                  <a16:creationId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3">
                <a:extLst>
                  <a:ext uri="{FF2B5EF4-FFF2-40B4-BE49-F238E27FC236}">
                    <a16:creationId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059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0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34437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2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
            <a:extLst>
              <a:ext uri="{FF2B5EF4-FFF2-40B4-BE49-F238E27FC236}">
                <a16:creationId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749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26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66560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92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364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529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4056845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506353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01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F82A7-BC28-4B4B-9C22-315706CFB9EF}"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9FAA82-0070-4AF9-A0E0-C557347EA746}" type="slidenum">
              <a:rPr lang="en-US" smtClean="0"/>
              <a:t>‹#›</a:t>
            </a:fld>
            <a:endParaRPr lang="en-US"/>
          </a:p>
        </p:txBody>
      </p:sp>
    </p:spTree>
    <p:extLst>
      <p:ext uri="{BB962C8B-B14F-4D97-AF65-F5344CB8AC3E}">
        <p14:creationId xmlns:p14="http://schemas.microsoft.com/office/powerpoint/2010/main" val="3138519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26160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738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228656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764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89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EFD4-8285-A92C-6E38-714E39D41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74FA8A-3F39-7E4C-35C1-70852AD1F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71275B-6067-06CE-4950-B8B63DD68A7D}"/>
              </a:ext>
            </a:extLst>
          </p:cNvPr>
          <p:cNvSpPr>
            <a:spLocks noGrp="1"/>
          </p:cNvSpPr>
          <p:nvPr>
            <p:ph type="dt" sz="half" idx="10"/>
          </p:nvPr>
        </p:nvSpPr>
        <p:spPr/>
        <p:txBody>
          <a:bodyPr/>
          <a:lstStyle/>
          <a:p>
            <a:fld id="{A28F82A7-BC28-4B4B-9C22-315706CFB9EF}" type="datetimeFigureOut">
              <a:rPr lang="en-US" smtClean="0"/>
              <a:t>11/21/2023</a:t>
            </a:fld>
            <a:endParaRPr lang="en-US"/>
          </a:p>
        </p:txBody>
      </p:sp>
      <p:sp>
        <p:nvSpPr>
          <p:cNvPr id="5" name="Footer Placeholder 4">
            <a:extLst>
              <a:ext uri="{FF2B5EF4-FFF2-40B4-BE49-F238E27FC236}">
                <a16:creationId xmlns:a16="http://schemas.microsoft.com/office/drawing/2014/main" id="{F589DC0A-920E-1192-3482-1348ABE7B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6B086-5968-87BD-5F7C-8953B1E6EAFD}"/>
              </a:ext>
            </a:extLst>
          </p:cNvPr>
          <p:cNvSpPr>
            <a:spLocks noGrp="1"/>
          </p:cNvSpPr>
          <p:nvPr>
            <p:ph type="sldNum" sz="quarter" idx="12"/>
          </p:nvPr>
        </p:nvSpPr>
        <p:spPr/>
        <p:txBody>
          <a:bodyPr/>
          <a:lstStyle/>
          <a:p>
            <a:fld id="{A89FAA82-0070-4AF9-A0E0-C557347EA746}" type="slidenum">
              <a:rPr lang="en-US" smtClean="0"/>
              <a:t>‹#›</a:t>
            </a:fld>
            <a:endParaRPr lang="en-US"/>
          </a:p>
        </p:txBody>
      </p:sp>
    </p:spTree>
    <p:extLst>
      <p:ext uri="{BB962C8B-B14F-4D97-AF65-F5344CB8AC3E}">
        <p14:creationId xmlns:p14="http://schemas.microsoft.com/office/powerpoint/2010/main" val="3551070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22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4147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3725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918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351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930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69135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19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267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1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5702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3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57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7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5023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130786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4.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796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8404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31813"/>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870684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reactjs-tutorials/" TargetMode="External"/><Relationship Id="rId7" Type="http://schemas.openxmlformats.org/officeDocument/2006/relationships/image" Target="../media/image14.png"/><Relationship Id="rId2" Type="http://schemas.openxmlformats.org/officeDocument/2006/relationships/hyperlink" Target="https://www.geeksforgeeks.org/angularjs/" TargetMode="External"/><Relationship Id="rId1" Type="http://schemas.openxmlformats.org/officeDocument/2006/relationships/slideLayout" Target="../slideLayouts/slideLayout25.xml"/><Relationship Id="rId6" Type="http://schemas.openxmlformats.org/officeDocument/2006/relationships/hyperlink" Target="https://www.geeksforgeeks.org/flutter-tutorial/" TargetMode="External"/><Relationship Id="rId5" Type="http://schemas.openxmlformats.org/officeDocument/2006/relationships/hyperlink" Target="https://www.geeksforgeeks.org/sass/" TargetMode="External"/><Relationship Id="rId4" Type="http://schemas.openxmlformats.org/officeDocument/2006/relationships/hyperlink" Target="https://www.geeksforgeeks.org/jquer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django-tutorial/" TargetMode="External"/><Relationship Id="rId7" Type="http://schemas.openxmlformats.org/officeDocument/2006/relationships/image" Target="../media/image16.png"/><Relationship Id="rId2" Type="http://schemas.openxmlformats.org/officeDocument/2006/relationships/hyperlink" Target="https://www.geeksforgeeks.org/express-js/" TargetMode="External"/><Relationship Id="rId1" Type="http://schemas.openxmlformats.org/officeDocument/2006/relationships/slideLayout" Target="../slideLayouts/slideLayout25.xml"/><Relationship Id="rId6" Type="http://schemas.openxmlformats.org/officeDocument/2006/relationships/hyperlink" Target="https://www.geeksforgeeks.org/introduction-to-spring-framework/" TargetMode="External"/><Relationship Id="rId5" Type="http://schemas.openxmlformats.org/officeDocument/2006/relationships/hyperlink" Target="https://www.geeksforgeeks.org/laravel/" TargetMode="External"/><Relationship Id="rId4" Type="http://schemas.openxmlformats.org/officeDocument/2006/relationships/hyperlink" Target="https://www.geeksforgeeks.org/ruby-on-rails-introdu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D30A-5F22-FBFB-9849-04FD3C5FAF83}"/>
              </a:ext>
            </a:extLst>
          </p:cNvPr>
          <p:cNvSpPr>
            <a:spLocks noGrp="1"/>
          </p:cNvSpPr>
          <p:nvPr>
            <p:ph type="title"/>
          </p:nvPr>
        </p:nvSpPr>
        <p:spPr/>
        <p:txBody>
          <a:bodyPr/>
          <a:lstStyle/>
          <a:p>
            <a:r>
              <a:rPr lang="en-US" dirty="0">
                <a:solidFill>
                  <a:srgbClr val="00B050"/>
                </a:solidFill>
              </a:rPr>
              <a:t>             MHTECHIN</a:t>
            </a:r>
          </a:p>
        </p:txBody>
      </p:sp>
      <p:sp>
        <p:nvSpPr>
          <p:cNvPr id="3" name="Content Placeholder 2">
            <a:extLst>
              <a:ext uri="{FF2B5EF4-FFF2-40B4-BE49-F238E27FC236}">
                <a16:creationId xmlns:a16="http://schemas.microsoft.com/office/drawing/2014/main" id="{C8A41797-6FA0-507A-7DD2-8019E512B3AB}"/>
              </a:ext>
            </a:extLst>
          </p:cNvPr>
          <p:cNvSpPr>
            <a:spLocks noGrp="1"/>
          </p:cNvSpPr>
          <p:nvPr>
            <p:ph idx="1"/>
          </p:nvPr>
        </p:nvSpPr>
        <p:spPr>
          <a:xfrm>
            <a:off x="1751798" y="1434163"/>
            <a:ext cx="9846644" cy="5322771"/>
          </a:xfrm>
        </p:spPr>
        <p:txBody>
          <a:bodyPr>
            <a:normAutofit lnSpcReduction="10000"/>
          </a:bodyPr>
          <a:lstStyle/>
          <a:p>
            <a:pPr algn="ctr"/>
            <a:endParaRPr lang="en-US" dirty="0"/>
          </a:p>
          <a:p>
            <a:pPr algn="ctr"/>
            <a:endParaRPr lang="en-US" dirty="0"/>
          </a:p>
          <a:p>
            <a:pPr marL="0" indent="0" algn="ctr">
              <a:buNone/>
            </a:pPr>
            <a:r>
              <a:rPr lang="en-US" sz="4400" dirty="0">
                <a:solidFill>
                  <a:srgbClr val="0070C0"/>
                </a:solidFill>
              </a:rPr>
              <a:t>FRONT-END AND BACK-END TECHNOLOGY</a:t>
            </a:r>
          </a:p>
          <a:p>
            <a:pPr marL="0" indent="0" algn="ctr">
              <a:buNone/>
            </a:pPr>
            <a:endParaRPr lang="en-US" sz="4400" dirty="0">
              <a:solidFill>
                <a:srgbClr val="0070C0"/>
              </a:solidFill>
            </a:endParaRPr>
          </a:p>
          <a:p>
            <a:pPr marL="0" indent="0" algn="ctr">
              <a:buNone/>
            </a:pPr>
            <a:endParaRPr lang="en-US" sz="4400" dirty="0">
              <a:solidFill>
                <a:srgbClr val="0070C0"/>
              </a:solidFill>
            </a:endParaRPr>
          </a:p>
          <a:p>
            <a:pPr marL="0" indent="0" algn="ctr">
              <a:buNone/>
            </a:pPr>
            <a:r>
              <a:rPr lang="en-US" sz="4400" dirty="0">
                <a:solidFill>
                  <a:srgbClr val="0070C0"/>
                </a:solidFill>
              </a:rPr>
              <a:t>                                  </a:t>
            </a:r>
            <a:r>
              <a:rPr lang="en-US" sz="2000" dirty="0">
                <a:solidFill>
                  <a:srgbClr val="0070C0"/>
                </a:solidFill>
              </a:rPr>
              <a:t>By</a:t>
            </a:r>
          </a:p>
          <a:p>
            <a:pPr marL="0" indent="0" algn="ctr">
              <a:buNone/>
            </a:pPr>
            <a:r>
              <a:rPr lang="en-US" sz="2000">
                <a:solidFill>
                  <a:srgbClr val="0070C0"/>
                </a:solidFill>
              </a:rPr>
              <a:t>                                                                                          </a:t>
            </a:r>
            <a:r>
              <a:rPr lang="en-US" sz="2000" dirty="0" err="1">
                <a:solidFill>
                  <a:srgbClr val="0070C0"/>
                </a:solidFill>
              </a:rPr>
              <a:t>V.Madhavi</a:t>
            </a:r>
            <a:endParaRPr lang="en-US" sz="2000" dirty="0">
              <a:solidFill>
                <a:srgbClr val="0070C0"/>
              </a:solidFill>
            </a:endParaRPr>
          </a:p>
          <a:p>
            <a:pPr marL="0" indent="0" algn="ctr">
              <a:buNone/>
            </a:pPr>
            <a:r>
              <a:rPr lang="en-US" sz="2000" dirty="0">
                <a:solidFill>
                  <a:srgbClr val="0070C0"/>
                </a:solidFill>
              </a:rPr>
              <a:t>            </a:t>
            </a:r>
            <a:endParaRPr lang="en-US" sz="4400" dirty="0">
              <a:solidFill>
                <a:srgbClr val="0070C0"/>
              </a:solidFill>
            </a:endParaRPr>
          </a:p>
        </p:txBody>
      </p:sp>
    </p:spTree>
    <p:extLst>
      <p:ext uri="{BB962C8B-B14F-4D97-AF65-F5344CB8AC3E}">
        <p14:creationId xmlns:p14="http://schemas.microsoft.com/office/powerpoint/2010/main" val="411359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53DA-AB8D-22AF-C898-C051D2314460}"/>
              </a:ext>
            </a:extLst>
          </p:cNvPr>
          <p:cNvSpPr>
            <a:spLocks noGrp="1"/>
          </p:cNvSpPr>
          <p:nvPr>
            <p:ph type="ctrTitle"/>
          </p:nvPr>
        </p:nvSpPr>
        <p:spPr>
          <a:xfrm>
            <a:off x="1713297" y="154005"/>
            <a:ext cx="9269129" cy="606391"/>
          </a:xfrm>
        </p:spPr>
        <p:txBody>
          <a:bodyPr>
            <a:normAutofit/>
          </a:bodyPr>
          <a:lstStyle/>
          <a:p>
            <a:pPr algn="l"/>
            <a:r>
              <a:rPr lang="en-US" sz="2800" b="1" i="1" u="sng" dirty="0">
                <a:solidFill>
                  <a:srgbClr val="C00000"/>
                </a:solidFill>
              </a:rPr>
              <a:t>INTRODUCTION:</a:t>
            </a:r>
          </a:p>
        </p:txBody>
      </p:sp>
      <p:sp>
        <p:nvSpPr>
          <p:cNvPr id="3" name="Subtitle 2">
            <a:extLst>
              <a:ext uri="{FF2B5EF4-FFF2-40B4-BE49-F238E27FC236}">
                <a16:creationId xmlns:a16="http://schemas.microsoft.com/office/drawing/2014/main" id="{43590C5C-E0BA-5395-49C2-0505E16A2879}"/>
              </a:ext>
            </a:extLst>
          </p:cNvPr>
          <p:cNvSpPr>
            <a:spLocks noGrp="1"/>
          </p:cNvSpPr>
          <p:nvPr>
            <p:ph type="subTitle" idx="1"/>
          </p:nvPr>
        </p:nvSpPr>
        <p:spPr>
          <a:xfrm>
            <a:off x="1809549" y="827773"/>
            <a:ext cx="9875519" cy="5876222"/>
          </a:xfrm>
        </p:spPr>
        <p:txBody>
          <a:bodyPr/>
          <a:lstStyle/>
          <a:p>
            <a:pPr marL="285750" indent="-285750">
              <a:buFont typeface="Wingdings" panose="05000000000000000000" pitchFamily="2" charset="2"/>
              <a:buChar char="Ø"/>
            </a:pPr>
            <a:r>
              <a:rPr lang="en-US" sz="2000" dirty="0"/>
              <a:t>Web technologies refers to the way computers/devices communicate with each other using mark up languages.</a:t>
            </a:r>
            <a:r>
              <a:rPr lang="en-US" sz="2000" b="1" i="0" dirty="0">
                <a:solidFill>
                  <a:srgbClr val="101820"/>
                </a:solidFill>
                <a:effectLst/>
                <a:latin typeface="Open Sans" panose="020B0606030504020204" pitchFamily="34" charset="0"/>
              </a:rPr>
              <a:t> </a:t>
            </a:r>
          </a:p>
          <a:p>
            <a:pPr marL="285750" indent="-285750">
              <a:buFont typeface="Wingdings" panose="05000000000000000000" pitchFamily="2" charset="2"/>
              <a:buChar char="Ø"/>
            </a:pPr>
            <a:r>
              <a:rPr lang="en-US" sz="2000" b="1" i="0" dirty="0">
                <a:solidFill>
                  <a:srgbClr val="101820"/>
                </a:solidFill>
                <a:effectLst/>
                <a:latin typeface="Open Sans" panose="020B0606030504020204" pitchFamily="34" charset="0"/>
              </a:rPr>
              <a:t>Front End development and Back End development</a:t>
            </a:r>
            <a:r>
              <a:rPr lang="en-US" sz="2000" b="0" i="0" dirty="0">
                <a:solidFill>
                  <a:srgbClr val="101820"/>
                </a:solidFill>
                <a:effectLst/>
                <a:latin typeface="Open Sans" panose="020B0606030504020204" pitchFamily="34" charset="0"/>
              </a:rPr>
              <a:t> are responsible for the internet you interact with — all day, every day. </a:t>
            </a:r>
          </a:p>
          <a:p>
            <a:pPr marL="285750" indent="-285750">
              <a:buFont typeface="Wingdings" panose="05000000000000000000" pitchFamily="2" charset="2"/>
              <a:buChar char="Ø"/>
            </a:pPr>
            <a:r>
              <a:rPr lang="en-US" sz="2000" b="1" i="0" dirty="0">
                <a:solidFill>
                  <a:srgbClr val="101820"/>
                </a:solidFill>
                <a:effectLst/>
                <a:latin typeface="Open Sans" panose="020B0606030504020204" pitchFamily="34" charset="0"/>
              </a:rPr>
              <a:t>Front End development</a:t>
            </a:r>
            <a:r>
              <a:rPr lang="en-US" sz="2000" b="0" i="0" dirty="0">
                <a:solidFill>
                  <a:srgbClr val="101820"/>
                </a:solidFill>
                <a:effectLst/>
                <a:latin typeface="Open Sans" panose="020B0606030504020204" pitchFamily="34" charset="0"/>
              </a:rPr>
              <a:t> uses front-end programming languages to create what the user sees in a browser.</a:t>
            </a:r>
          </a:p>
          <a:p>
            <a:pPr marL="285750" indent="-285750">
              <a:buFont typeface="Wingdings" panose="05000000000000000000" pitchFamily="2" charset="2"/>
              <a:buChar char="Ø"/>
            </a:pPr>
            <a:r>
              <a:rPr lang="en-US" sz="2000" b="0" i="0" dirty="0">
                <a:solidFill>
                  <a:srgbClr val="101820"/>
                </a:solidFill>
                <a:effectLst/>
                <a:latin typeface="Open Sans" panose="020B0606030504020204" pitchFamily="34" charset="0"/>
              </a:rPr>
              <a:t> </a:t>
            </a:r>
            <a:r>
              <a:rPr lang="en-US" sz="2000" b="1" i="0" dirty="0">
                <a:solidFill>
                  <a:srgbClr val="101820"/>
                </a:solidFill>
                <a:effectLst/>
                <a:latin typeface="Open Sans" panose="020B0606030504020204" pitchFamily="34" charset="0"/>
              </a:rPr>
              <a:t>Back End development</a:t>
            </a:r>
            <a:r>
              <a:rPr lang="en-US" sz="2000" b="0" i="0" dirty="0">
                <a:solidFill>
                  <a:srgbClr val="101820"/>
                </a:solidFill>
                <a:effectLst/>
                <a:latin typeface="Open Sans" panose="020B0606030504020204" pitchFamily="34" charset="0"/>
              </a:rPr>
              <a:t> uses back-end programming languages to fulfill those requests on the server side.</a:t>
            </a:r>
          </a:p>
          <a:p>
            <a:pPr marL="285750" indent="-285750">
              <a:buFont typeface="Wingdings" panose="05000000000000000000" pitchFamily="2" charset="2"/>
              <a:buChar char="Ø"/>
            </a:pPr>
            <a:endParaRPr lang="en-US" sz="2000" dirty="0">
              <a:solidFill>
                <a:srgbClr val="101820"/>
              </a:solidFill>
              <a:latin typeface="Open Sans" panose="020B0606030504020204" pitchFamily="34" charset="0"/>
            </a:endParaRPr>
          </a:p>
          <a:p>
            <a:pPr marL="285750" indent="-285750">
              <a:buFont typeface="Wingdings" panose="05000000000000000000" pitchFamily="2" charset="2"/>
              <a:buChar char="Ø"/>
            </a:pPr>
            <a:endParaRPr lang="en-US" sz="2000" b="0" i="0" dirty="0">
              <a:solidFill>
                <a:srgbClr val="101820"/>
              </a:solidFill>
              <a:effectLst/>
              <a:latin typeface="Open Sans" panose="020B0606030504020204" pitchFamily="34" charset="0"/>
            </a:endParaRPr>
          </a:p>
          <a:p>
            <a:endParaRPr lang="en-US" sz="2400" dirty="0">
              <a:solidFill>
                <a:srgbClr val="101820"/>
              </a:solidFill>
              <a:latin typeface="Open Sans" panose="020B0606030504020204" pitchFamily="34" charset="0"/>
            </a:endParaRPr>
          </a:p>
        </p:txBody>
      </p:sp>
      <p:sp>
        <p:nvSpPr>
          <p:cNvPr id="4" name="AutoShape 2" descr="Frontend vs Backend">
            <a:extLst>
              <a:ext uri="{FF2B5EF4-FFF2-40B4-BE49-F238E27FC236}">
                <a16:creationId xmlns:a16="http://schemas.microsoft.com/office/drawing/2014/main" id="{8D669C98-8FCF-5DA0-4BB1-1908B24FFB42}"/>
              </a:ext>
            </a:extLst>
          </p:cNvPr>
          <p:cNvSpPr>
            <a:spLocks noChangeAspect="1" noChangeArrowheads="1"/>
          </p:cNvSpPr>
          <p:nvPr/>
        </p:nvSpPr>
        <p:spPr bwMode="auto">
          <a:xfrm>
            <a:off x="587622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AC66190-D0D5-4D45-0936-0DE5D99C4432}"/>
              </a:ext>
            </a:extLst>
          </p:cNvPr>
          <p:cNvPicPr>
            <a:picLocks noChangeAspect="1"/>
          </p:cNvPicPr>
          <p:nvPr/>
        </p:nvPicPr>
        <p:blipFill>
          <a:blip r:embed="rId2"/>
          <a:stretch>
            <a:fillRect/>
          </a:stretch>
        </p:blipFill>
        <p:spPr>
          <a:xfrm>
            <a:off x="3118586" y="3887715"/>
            <a:ext cx="7046896" cy="2630995"/>
          </a:xfrm>
          <a:prstGeom prst="rect">
            <a:avLst/>
          </a:prstGeom>
        </p:spPr>
      </p:pic>
    </p:spTree>
    <p:extLst>
      <p:ext uri="{BB962C8B-B14F-4D97-AF65-F5344CB8AC3E}">
        <p14:creationId xmlns:p14="http://schemas.microsoft.com/office/powerpoint/2010/main" val="51599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82726-7B22-B97D-2B82-F9647018C6EB}"/>
              </a:ext>
            </a:extLst>
          </p:cNvPr>
          <p:cNvSpPr>
            <a:spLocks noGrp="1"/>
          </p:cNvSpPr>
          <p:nvPr>
            <p:ph idx="1"/>
          </p:nvPr>
        </p:nvSpPr>
        <p:spPr>
          <a:xfrm>
            <a:off x="1707777" y="264504"/>
            <a:ext cx="9873837" cy="6348052"/>
          </a:xfrm>
        </p:spPr>
        <p:txBody>
          <a:bodyPr>
            <a:normAutofit/>
          </a:bodyPr>
          <a:lstStyle/>
          <a:p>
            <a:pPr marL="285750" indent="-285750">
              <a:buFont typeface="Wingdings" panose="05000000000000000000" pitchFamily="2" charset="2"/>
              <a:buChar char="q"/>
            </a:pPr>
            <a:r>
              <a:rPr lang="en-US" sz="2000" b="1" dirty="0">
                <a:solidFill>
                  <a:srgbClr val="00B050"/>
                </a:solidFill>
                <a:latin typeface="Open Sans" panose="020B0606030504020204" pitchFamily="34" charset="0"/>
              </a:rPr>
              <a:t>FRONT-END TECHNOLOGY:</a:t>
            </a:r>
          </a:p>
          <a:p>
            <a:pPr algn="l"/>
            <a:r>
              <a:rPr lang="en-US" sz="2000" b="0" i="0" dirty="0">
                <a:solidFill>
                  <a:srgbClr val="1A1A1A"/>
                </a:solidFill>
                <a:effectLst/>
                <a:latin typeface="Arial" panose="020B0604020202020204" pitchFamily="34" charset="0"/>
              </a:rPr>
              <a:t>Front-end developers use computer </a:t>
            </a:r>
            <a:r>
              <a:rPr lang="en-US" sz="2000" b="1" i="0" dirty="0">
                <a:solidFill>
                  <a:srgbClr val="1A1A1A"/>
                </a:solidFill>
                <a:effectLst/>
                <a:latin typeface="Arial" panose="020B0604020202020204" pitchFamily="34" charset="0"/>
              </a:rPr>
              <a:t>programming languages </a:t>
            </a:r>
            <a:r>
              <a:rPr lang="en-US" sz="2000" b="0" i="0" dirty="0">
                <a:solidFill>
                  <a:srgbClr val="1A1A1A"/>
                </a:solidFill>
                <a:effectLst/>
                <a:latin typeface="Arial" panose="020B0604020202020204" pitchFamily="34" charset="0"/>
              </a:rPr>
              <a:t>like :</a:t>
            </a:r>
          </a:p>
          <a:p>
            <a:pPr algn="l"/>
            <a:r>
              <a:rPr lang="en-US" sz="2000" b="0" i="0" dirty="0" err="1">
                <a:solidFill>
                  <a:srgbClr val="FF0000"/>
                </a:solidFill>
                <a:effectLst/>
                <a:latin typeface="Arial" panose="020B0604020202020204" pitchFamily="34" charset="0"/>
              </a:rPr>
              <a:t>HyperText</a:t>
            </a:r>
            <a:r>
              <a:rPr lang="en-US" sz="2000" b="0" i="0" dirty="0">
                <a:solidFill>
                  <a:srgbClr val="FF0000"/>
                </a:solidFill>
                <a:effectLst/>
                <a:latin typeface="Arial" panose="020B0604020202020204" pitchFamily="34" charset="0"/>
              </a:rPr>
              <a:t> Markup Language (HTML):</a:t>
            </a:r>
            <a:r>
              <a:rPr lang="en-US" sz="2000" b="0" i="0" dirty="0">
                <a:solidFill>
                  <a:srgbClr val="1A1A1A"/>
                </a:solidFill>
                <a:effectLst/>
                <a:latin typeface="Arial" panose="020B0604020202020204" pitchFamily="34" charset="0"/>
              </a:rPr>
              <a:t>HTML lays out the site's content and structure.</a:t>
            </a:r>
          </a:p>
          <a:p>
            <a:pPr algn="l"/>
            <a:r>
              <a:rPr lang="en-US" sz="2000" b="0" i="0" dirty="0">
                <a:solidFill>
                  <a:srgbClr val="FF0000"/>
                </a:solidFill>
                <a:effectLst/>
                <a:latin typeface="Arial" panose="020B0604020202020204" pitchFamily="34" charset="0"/>
              </a:rPr>
              <a:t>Cascading Style Sheets (CSS): </a:t>
            </a:r>
            <a:r>
              <a:rPr lang="en-US" sz="2000" b="0" i="0" dirty="0">
                <a:solidFill>
                  <a:srgbClr val="1A1A1A"/>
                </a:solidFill>
                <a:effectLst/>
                <a:latin typeface="Arial" panose="020B0604020202020204" pitchFamily="34" charset="0"/>
              </a:rPr>
              <a:t>adds design features.</a:t>
            </a:r>
          </a:p>
          <a:p>
            <a:pPr algn="l"/>
            <a:r>
              <a:rPr lang="en-US" sz="2000" dirty="0">
                <a:solidFill>
                  <a:srgbClr val="FF0000"/>
                </a:solidFill>
                <a:latin typeface="Arial" panose="020B0604020202020204" pitchFamily="34" charset="0"/>
              </a:rPr>
              <a:t> JavaScript </a:t>
            </a:r>
            <a:r>
              <a:rPr lang="en-US" sz="2000" dirty="0">
                <a:solidFill>
                  <a:schemeClr val="tx1"/>
                </a:solidFill>
                <a:latin typeface="Arial" panose="020B0604020202020204" pitchFamily="34" charset="0"/>
              </a:rPr>
              <a:t>: creates</a:t>
            </a:r>
            <a:r>
              <a:rPr lang="en-US" sz="2000" b="0" i="0" dirty="0">
                <a:solidFill>
                  <a:schemeClr val="tx1"/>
                </a:solidFill>
                <a:effectLst/>
                <a:latin typeface="Arial" panose="020B0604020202020204" pitchFamily="34" charset="0"/>
              </a:rPr>
              <a:t> </a:t>
            </a:r>
            <a:r>
              <a:rPr lang="en-US" sz="2000" b="0" i="0" dirty="0">
                <a:solidFill>
                  <a:srgbClr val="1A1A1A"/>
                </a:solidFill>
                <a:effectLst/>
                <a:latin typeface="Arial" panose="020B0604020202020204" pitchFamily="34" charset="0"/>
              </a:rPr>
              <a:t>advanced interactive features like  </a:t>
            </a:r>
            <a:r>
              <a:rPr lang="en-US" sz="2000" b="0" i="0" dirty="0" err="1">
                <a:solidFill>
                  <a:srgbClr val="1A1A1A"/>
                </a:solidFill>
                <a:effectLst/>
                <a:latin typeface="Arial" panose="020B0604020202020204" pitchFamily="34" charset="0"/>
              </a:rPr>
              <a:t>like</a:t>
            </a:r>
            <a:r>
              <a:rPr lang="en-US" sz="2000" b="0" i="0" dirty="0">
                <a:solidFill>
                  <a:srgbClr val="1A1A1A"/>
                </a:solidFill>
                <a:effectLst/>
                <a:latin typeface="Arial" panose="020B0604020202020204" pitchFamily="34" charset="0"/>
              </a:rPr>
              <a:t> videos, audio, animations, and games.</a:t>
            </a:r>
          </a:p>
          <a:p>
            <a:pPr algn="l"/>
            <a:endParaRPr lang="en-US" sz="2000" dirty="0">
              <a:solidFill>
                <a:srgbClr val="1A1A1A"/>
              </a:solidFill>
              <a:latin typeface="Arial" panose="020B0604020202020204" pitchFamily="34" charset="0"/>
            </a:endParaRPr>
          </a:p>
          <a:p>
            <a:pPr algn="l"/>
            <a:endParaRPr lang="en-US" sz="2000" b="0" i="0" dirty="0">
              <a:solidFill>
                <a:srgbClr val="1A1A1A"/>
              </a:solidFill>
              <a:effectLst/>
              <a:latin typeface="Arial" panose="020B0604020202020204" pitchFamily="34" charset="0"/>
            </a:endParaRPr>
          </a:p>
          <a:p>
            <a:pPr algn="l"/>
            <a:endParaRPr lang="en-US" sz="2000" b="0" i="0" dirty="0">
              <a:solidFill>
                <a:srgbClr val="1A1A1A"/>
              </a:solidFill>
              <a:effectLst/>
              <a:latin typeface="Arial" panose="020B0604020202020204" pitchFamily="34" charset="0"/>
            </a:endParaRPr>
          </a:p>
          <a:p>
            <a:pPr marL="0" indent="0" algn="l">
              <a:buNone/>
            </a:pPr>
            <a:endParaRPr lang="en-US" sz="2000" dirty="0">
              <a:solidFill>
                <a:srgbClr val="1A1A1A"/>
              </a:solidFill>
              <a:latin typeface="Arial" panose="020B0604020202020204" pitchFamily="34" charset="0"/>
            </a:endParaRPr>
          </a:p>
          <a:p>
            <a:pPr marL="0" indent="0" algn="l">
              <a:buNone/>
            </a:pPr>
            <a:endParaRPr lang="en-US" sz="2000" b="0" i="0" dirty="0">
              <a:solidFill>
                <a:srgbClr val="101820"/>
              </a:solidFill>
              <a:effectLst/>
              <a:latin typeface="Open Sans" panose="020B0606030504020204" pitchFamily="34" charset="0"/>
            </a:endParaRPr>
          </a:p>
          <a:p>
            <a:pPr marL="0" indent="0" algn="l">
              <a:buNone/>
            </a:pPr>
            <a:endParaRPr lang="en-US" sz="2000" dirty="0">
              <a:solidFill>
                <a:srgbClr val="101820"/>
              </a:solidFill>
              <a:latin typeface="Open Sans" panose="020B0606030504020204" pitchFamily="34" charset="0"/>
            </a:endParaRPr>
          </a:p>
          <a:p>
            <a:pPr marL="0" indent="0" algn="l">
              <a:buNone/>
            </a:pPr>
            <a:endParaRPr lang="en-US" sz="2000" b="0" i="0" dirty="0">
              <a:solidFill>
                <a:srgbClr val="101820"/>
              </a:solidFill>
              <a:effectLst/>
              <a:latin typeface="Open Sans" panose="020B0606030504020204" pitchFamily="34" charset="0"/>
            </a:endParaRPr>
          </a:p>
          <a:p>
            <a:endParaRPr lang="en-US" dirty="0"/>
          </a:p>
        </p:txBody>
      </p:sp>
      <p:pic>
        <p:nvPicPr>
          <p:cNvPr id="6" name="Picture 5">
            <a:extLst>
              <a:ext uri="{FF2B5EF4-FFF2-40B4-BE49-F238E27FC236}">
                <a16:creationId xmlns:a16="http://schemas.microsoft.com/office/drawing/2014/main" id="{8B421348-F090-CCF4-7369-464F3679BEAF}"/>
              </a:ext>
            </a:extLst>
          </p:cNvPr>
          <p:cNvPicPr>
            <a:picLocks noChangeAspect="1"/>
          </p:cNvPicPr>
          <p:nvPr/>
        </p:nvPicPr>
        <p:blipFill>
          <a:blip r:embed="rId2"/>
          <a:stretch>
            <a:fillRect/>
          </a:stretch>
        </p:blipFill>
        <p:spPr>
          <a:xfrm>
            <a:off x="4177364" y="3118003"/>
            <a:ext cx="6813141" cy="3234671"/>
          </a:xfrm>
          <a:prstGeom prst="rect">
            <a:avLst/>
          </a:prstGeom>
        </p:spPr>
      </p:pic>
    </p:spTree>
    <p:extLst>
      <p:ext uri="{BB962C8B-B14F-4D97-AF65-F5344CB8AC3E}">
        <p14:creationId xmlns:p14="http://schemas.microsoft.com/office/powerpoint/2010/main" val="91927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9FCF8-17FB-AA9B-286A-5B31100F68DD}"/>
              </a:ext>
            </a:extLst>
          </p:cNvPr>
          <p:cNvSpPr>
            <a:spLocks noGrp="1"/>
          </p:cNvSpPr>
          <p:nvPr>
            <p:ph idx="1"/>
          </p:nvPr>
        </p:nvSpPr>
        <p:spPr>
          <a:xfrm>
            <a:off x="1809549" y="259882"/>
            <a:ext cx="9695063" cy="6371924"/>
          </a:xfrm>
        </p:spPr>
        <p:txBody>
          <a:bodyPr/>
          <a:lstStyle/>
          <a:p>
            <a:pPr algn="l"/>
            <a:r>
              <a:rPr lang="en-US" sz="1800" b="0" i="0" dirty="0">
                <a:solidFill>
                  <a:srgbClr val="1A1A1A"/>
                </a:solidFill>
                <a:effectLst/>
                <a:latin typeface="Arial" panose="020B0604020202020204" pitchFamily="34" charset="0"/>
              </a:rPr>
              <a:t>These developers use </a:t>
            </a:r>
            <a:r>
              <a:rPr lang="en-US" sz="1800" b="1" i="0" dirty="0">
                <a:solidFill>
                  <a:srgbClr val="1A1A1A"/>
                </a:solidFill>
                <a:effectLst/>
                <a:latin typeface="Arial" panose="020B0604020202020204" pitchFamily="34" charset="0"/>
              </a:rPr>
              <a:t>frameworks and libraries </a:t>
            </a:r>
            <a:r>
              <a:rPr lang="en-US" sz="1800" b="0" i="0" dirty="0">
                <a:solidFill>
                  <a:srgbClr val="1A1A1A"/>
                </a:solidFill>
                <a:effectLst/>
                <a:latin typeface="Arial" panose="020B0604020202020204" pitchFamily="34" charset="0"/>
              </a:rPr>
              <a:t>like :</a:t>
            </a:r>
          </a:p>
          <a:p>
            <a:pPr algn="l">
              <a:buFont typeface="Wingdings" panose="05000000000000000000" pitchFamily="2" charset="2"/>
              <a:buChar char="ü"/>
            </a:pPr>
            <a:r>
              <a:rPr lang="en-US" sz="1800" b="1" i="0" dirty="0">
                <a:solidFill>
                  <a:srgbClr val="0070C0"/>
                </a:solidFill>
                <a:effectLst/>
                <a:latin typeface="Nunito" panose="020F0502020204030204" pitchFamily="2" charset="0"/>
                <a:hlinkClick r:id="rId2">
                  <a:extLst>
                    <a:ext uri="{A12FA001-AC4F-418D-AE19-62706E023703}">
                      <ahyp:hlinkClr xmlns:ahyp="http://schemas.microsoft.com/office/drawing/2018/hyperlinkcolor" val="tx"/>
                    </a:ext>
                  </a:extLst>
                </a:hlinkClick>
              </a:rPr>
              <a:t>AngularJS</a:t>
            </a:r>
            <a:r>
              <a:rPr lang="en-US" sz="1800" b="1" i="0" dirty="0">
                <a:solidFill>
                  <a:srgbClr val="273239"/>
                </a:solidFill>
                <a:effectLst/>
                <a:latin typeface="Nunito" panose="020F0502020204030204" pitchFamily="2" charset="0"/>
              </a:rPr>
              <a:t>:</a:t>
            </a:r>
            <a:r>
              <a:rPr lang="en-US" sz="1800" b="0" i="0" dirty="0">
                <a:solidFill>
                  <a:srgbClr val="273239"/>
                </a:solidFill>
                <a:effectLst/>
                <a:latin typeface="Nunito" panose="020F0502020204030204" pitchFamily="2" charset="0"/>
              </a:rPr>
              <a:t> It is a JavaScript open-source front-end framework that is mainly used to develop single-page web applications(SPAs).</a:t>
            </a:r>
          </a:p>
          <a:p>
            <a:pPr algn="l">
              <a:buFont typeface="Wingdings" panose="05000000000000000000" pitchFamily="2" charset="2"/>
              <a:buChar char="ü"/>
            </a:pPr>
            <a:r>
              <a:rPr lang="en-US" sz="1800" b="1" i="0" u="sng" dirty="0">
                <a:solidFill>
                  <a:srgbClr val="0070C0"/>
                </a:solidFill>
                <a:effectLst/>
                <a:latin typeface="Nunito" pitchFamily="2" charset="0"/>
                <a:hlinkClick r:id="rId3">
                  <a:extLst>
                    <a:ext uri="{A12FA001-AC4F-418D-AE19-62706E023703}">
                      <ahyp:hlinkClr xmlns:ahyp="http://schemas.microsoft.com/office/drawing/2018/hyperlinkcolor" val="tx"/>
                    </a:ext>
                  </a:extLst>
                </a:hlinkClick>
              </a:rPr>
              <a:t>React.js</a:t>
            </a:r>
            <a:r>
              <a:rPr lang="en-US" sz="1800" b="1" i="0" dirty="0">
                <a:solidFill>
                  <a:srgbClr val="273239"/>
                </a:solidFill>
                <a:effectLst/>
                <a:latin typeface="Nunito" pitchFamily="2" charset="0"/>
              </a:rPr>
              <a:t>:</a:t>
            </a:r>
            <a:r>
              <a:rPr lang="en-US" sz="1800" b="0" i="0" dirty="0">
                <a:solidFill>
                  <a:srgbClr val="273239"/>
                </a:solidFill>
                <a:effectLst/>
                <a:latin typeface="Nunito" pitchFamily="2" charset="0"/>
              </a:rPr>
              <a:t> React is a declarative, efficient, and flexible JavaScript library for building user interfaces.</a:t>
            </a:r>
            <a:endParaRPr lang="en-US" sz="1800" dirty="0">
              <a:solidFill>
                <a:srgbClr val="273239"/>
              </a:solidFill>
              <a:latin typeface="Nunito" panose="020F0502020204030204" pitchFamily="2" charset="0"/>
            </a:endParaRPr>
          </a:p>
          <a:p>
            <a:pPr algn="l">
              <a:buFont typeface="Wingdings" panose="05000000000000000000" pitchFamily="2" charset="2"/>
              <a:buChar char="ü"/>
            </a:pPr>
            <a:r>
              <a:rPr lang="en-US" sz="1800" b="1" i="0" u="sng" dirty="0">
                <a:solidFill>
                  <a:srgbClr val="0070C0"/>
                </a:solidFill>
                <a:effectLst/>
                <a:latin typeface="Nunito" pitchFamily="2" charset="0"/>
                <a:hlinkClick r:id="rId4">
                  <a:extLst>
                    <a:ext uri="{A12FA001-AC4F-418D-AE19-62706E023703}">
                      <ahyp:hlinkClr xmlns:ahyp="http://schemas.microsoft.com/office/drawing/2018/hyperlinkcolor" val="tx"/>
                    </a:ext>
                  </a:extLst>
                </a:hlinkClick>
              </a:rPr>
              <a:t>jQuery</a:t>
            </a:r>
            <a:r>
              <a:rPr lang="en-US" sz="1800" b="1" i="0" dirty="0">
                <a:solidFill>
                  <a:srgbClr val="0070C0"/>
                </a:solidFill>
                <a:effectLst/>
                <a:latin typeface="Nunito" pitchFamily="2" charset="0"/>
              </a:rPr>
              <a:t>:</a:t>
            </a:r>
            <a:r>
              <a:rPr lang="en-US" sz="1800" b="0" i="0" dirty="0">
                <a:solidFill>
                  <a:srgbClr val="273239"/>
                </a:solidFill>
                <a:effectLst/>
                <a:latin typeface="Nunito" pitchFamily="2" charset="0"/>
              </a:rPr>
              <a:t> jQuery is an open-source JavaScript library that simplifies the interactions between an HTML/CSS document, or more precisely the Document Object Model (DOM), and JavaScript. </a:t>
            </a:r>
            <a:endParaRPr lang="en-US" sz="1800" b="0" i="0" dirty="0">
              <a:solidFill>
                <a:srgbClr val="101820"/>
              </a:solidFill>
              <a:effectLst/>
              <a:latin typeface="Open Sans" panose="020B0606030504020204" pitchFamily="34" charset="0"/>
            </a:endParaRPr>
          </a:p>
          <a:p>
            <a:pPr>
              <a:buFont typeface="Wingdings" panose="05000000000000000000" pitchFamily="2" charset="2"/>
              <a:buChar char="ü"/>
            </a:pPr>
            <a:r>
              <a:rPr lang="en-US" b="1" i="0" u="sng" dirty="0">
                <a:solidFill>
                  <a:srgbClr val="0070C0"/>
                </a:solidFill>
                <a:effectLst/>
                <a:latin typeface="Nunito" pitchFamily="2" charset="0"/>
                <a:hlinkClick r:id="rId5">
                  <a:extLst>
                    <a:ext uri="{A12FA001-AC4F-418D-AE19-62706E023703}">
                      <ahyp:hlinkClr xmlns:ahyp="http://schemas.microsoft.com/office/drawing/2018/hyperlinkcolor" val="tx"/>
                    </a:ext>
                  </a:extLst>
                </a:hlinkClick>
              </a:rPr>
              <a:t>SASS</a:t>
            </a:r>
            <a:r>
              <a:rPr lang="en-US" b="1" i="0" dirty="0">
                <a:solidFill>
                  <a:srgbClr val="0070C0"/>
                </a:solidFill>
                <a:effectLst/>
                <a:latin typeface="Nunito" pitchFamily="2" charset="0"/>
              </a:rPr>
              <a:t>:</a:t>
            </a:r>
            <a:r>
              <a:rPr lang="en-US" b="0" i="0" dirty="0">
                <a:solidFill>
                  <a:srgbClr val="273239"/>
                </a:solidFill>
                <a:effectLst/>
                <a:latin typeface="Nunito" pitchFamily="2" charset="0"/>
              </a:rPr>
              <a:t> It is the most reliable, mature, and robust CSS extension language.</a:t>
            </a:r>
          </a:p>
          <a:p>
            <a:pPr>
              <a:buFont typeface="Wingdings" panose="05000000000000000000" pitchFamily="2" charset="2"/>
              <a:buChar char="ü"/>
            </a:pPr>
            <a:r>
              <a:rPr lang="en-US" b="1" i="0" u="sng" dirty="0">
                <a:solidFill>
                  <a:srgbClr val="0070C0"/>
                </a:solidFill>
                <a:effectLst/>
                <a:latin typeface="Nunito" pitchFamily="2" charset="0"/>
                <a:hlinkClick r:id="rId6">
                  <a:extLst>
                    <a:ext uri="{A12FA001-AC4F-418D-AE19-62706E023703}">
                      <ahyp:hlinkClr xmlns:ahyp="http://schemas.microsoft.com/office/drawing/2018/hyperlinkcolor" val="tx"/>
                    </a:ext>
                  </a:extLst>
                </a:hlinkClick>
              </a:rPr>
              <a:t>Flutter</a:t>
            </a:r>
            <a:r>
              <a:rPr lang="en-US" b="1" i="0" dirty="0">
                <a:solidFill>
                  <a:srgbClr val="0070C0"/>
                </a:solidFill>
                <a:effectLst/>
                <a:latin typeface="Nunito" pitchFamily="2" charset="0"/>
              </a:rPr>
              <a: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Flutter is an open-source UI development SDK managed by google. It is powered by the Dart programming language.</a:t>
            </a:r>
            <a:endParaRPr lang="en-US" dirty="0">
              <a:solidFill>
                <a:srgbClr val="273239"/>
              </a:solidFill>
              <a:latin typeface="Nunito" pitchFamily="2" charset="0"/>
            </a:endParaRPr>
          </a:p>
          <a:p>
            <a:endParaRPr lang="en-US" dirty="0"/>
          </a:p>
        </p:txBody>
      </p:sp>
      <p:pic>
        <p:nvPicPr>
          <p:cNvPr id="4" name="Picture 3">
            <a:extLst>
              <a:ext uri="{FF2B5EF4-FFF2-40B4-BE49-F238E27FC236}">
                <a16:creationId xmlns:a16="http://schemas.microsoft.com/office/drawing/2014/main" id="{CFDE0E7E-3F46-E35F-6860-11321ACA5E3F}"/>
              </a:ext>
            </a:extLst>
          </p:cNvPr>
          <p:cNvPicPr>
            <a:picLocks noChangeAspect="1"/>
          </p:cNvPicPr>
          <p:nvPr/>
        </p:nvPicPr>
        <p:blipFill>
          <a:blip r:embed="rId7"/>
          <a:stretch>
            <a:fillRect/>
          </a:stretch>
        </p:blipFill>
        <p:spPr>
          <a:xfrm>
            <a:off x="2772077" y="4026262"/>
            <a:ext cx="7610374" cy="2605544"/>
          </a:xfrm>
          <a:prstGeom prst="rect">
            <a:avLst/>
          </a:prstGeom>
        </p:spPr>
      </p:pic>
    </p:spTree>
    <p:extLst>
      <p:ext uri="{BB962C8B-B14F-4D97-AF65-F5344CB8AC3E}">
        <p14:creationId xmlns:p14="http://schemas.microsoft.com/office/powerpoint/2010/main" val="418234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F4787-6DD9-6546-6F7F-1EB198923C61}"/>
              </a:ext>
            </a:extLst>
          </p:cNvPr>
          <p:cNvSpPr>
            <a:spLocks noGrp="1"/>
          </p:cNvSpPr>
          <p:nvPr>
            <p:ph idx="1"/>
          </p:nvPr>
        </p:nvSpPr>
        <p:spPr>
          <a:xfrm>
            <a:off x="1665171" y="231005"/>
            <a:ext cx="9839441" cy="6626995"/>
          </a:xfrm>
        </p:spPr>
        <p:txBody>
          <a:bodyPr/>
          <a:lstStyle/>
          <a:p>
            <a:pPr>
              <a:buFont typeface="Wingdings" panose="05000000000000000000" pitchFamily="2" charset="2"/>
              <a:buChar char="q"/>
            </a:pPr>
            <a:r>
              <a:rPr lang="en-US" sz="2000" b="1" dirty="0">
                <a:solidFill>
                  <a:srgbClr val="00B050"/>
                </a:solidFill>
              </a:rPr>
              <a:t>BACK-END TECHNOLOGY:</a:t>
            </a:r>
          </a:p>
          <a:p>
            <a:pPr>
              <a:buFont typeface="Wingdings" panose="05000000000000000000" pitchFamily="2" charset="2"/>
              <a:buChar char="ü"/>
            </a:pPr>
            <a:r>
              <a:rPr lang="en-US" b="0" i="0" dirty="0">
                <a:solidFill>
                  <a:srgbClr val="1A1A1A"/>
                </a:solidFill>
                <a:effectLst/>
                <a:latin typeface="Arial" panose="020B0604020202020204" pitchFamily="34" charset="0"/>
              </a:rPr>
              <a:t>Back-end developers focus on the server side of websites. </a:t>
            </a:r>
          </a:p>
          <a:p>
            <a:pPr>
              <a:buFont typeface="Wingdings" panose="05000000000000000000" pitchFamily="2" charset="2"/>
              <a:buChar char="ü"/>
            </a:pPr>
            <a:r>
              <a:rPr lang="en-US" b="0" i="0" dirty="0">
                <a:solidFill>
                  <a:srgbClr val="1A1A1A"/>
                </a:solidFill>
                <a:effectLst/>
                <a:latin typeface="Arial" panose="020B0604020202020204" pitchFamily="34" charset="0"/>
              </a:rPr>
              <a:t>Back-end developers in server-side programming languages like :</a:t>
            </a:r>
          </a:p>
          <a:p>
            <a:pPr>
              <a:buFont typeface="Wingdings" panose="05000000000000000000" pitchFamily="2" charset="2"/>
              <a:buChar char="ü"/>
            </a:pPr>
            <a:r>
              <a:rPr lang="en-US" b="0" i="0" dirty="0">
                <a:solidFill>
                  <a:srgbClr val="FF0000"/>
                </a:solidFill>
                <a:effectLst/>
                <a:latin typeface="Arial" panose="020B0604020202020204" pitchFamily="34" charset="0"/>
              </a:rPr>
              <a:t>Python</a:t>
            </a:r>
            <a:r>
              <a:rPr lang="en-US" b="0" i="0" dirty="0">
                <a:solidFill>
                  <a:srgbClr val="1A1A1A"/>
                </a:solidFill>
                <a:effectLst/>
                <a:latin typeface="Arial" panose="020B0604020202020204" pitchFamily="34" charset="0"/>
              </a:rPr>
              <a:t>: programming language to write data structures and algorithms to create websites. </a:t>
            </a:r>
          </a:p>
          <a:p>
            <a:pPr>
              <a:buFont typeface="Wingdings" panose="05000000000000000000" pitchFamily="2" charset="2"/>
              <a:buChar char="ü"/>
            </a:pPr>
            <a:r>
              <a:rPr lang="en-US" b="0" i="0" dirty="0">
                <a:solidFill>
                  <a:srgbClr val="FF0000"/>
                </a:solidFill>
                <a:effectLst/>
                <a:latin typeface="Arial" panose="020B0604020202020204" pitchFamily="34" charset="0"/>
              </a:rPr>
              <a:t>Java</a:t>
            </a:r>
            <a:r>
              <a:rPr lang="en-US" b="0" i="0" dirty="0">
                <a:solidFill>
                  <a:srgbClr val="1A1A1A"/>
                </a:solidFill>
                <a:effectLst/>
                <a:latin typeface="Arial" panose="020B0604020202020204" pitchFamily="34" charset="0"/>
              </a:rPr>
              <a:t> :Developers on the back end use this programming language, created for compatibility with other platforms, to build applications.</a:t>
            </a:r>
          </a:p>
          <a:p>
            <a:pPr>
              <a:buFont typeface="Wingdings" panose="05000000000000000000" pitchFamily="2" charset="2"/>
              <a:buChar char="ü"/>
            </a:pPr>
            <a:r>
              <a:rPr lang="en-US" b="0" i="0" dirty="0">
                <a:solidFill>
                  <a:srgbClr val="FF0000"/>
                </a:solidFill>
                <a:effectLst/>
                <a:latin typeface="Arial" panose="020B0604020202020204" pitchFamily="34" charset="0"/>
              </a:rPr>
              <a:t>Ruby</a:t>
            </a:r>
            <a:r>
              <a:rPr lang="en-US" b="0" i="0" dirty="0">
                <a:solidFill>
                  <a:srgbClr val="1A1A1A"/>
                </a:solidFill>
                <a:effectLst/>
                <a:latin typeface="Arial" panose="020B0604020202020204" pitchFamily="34" charset="0"/>
              </a:rPr>
              <a:t> :is a free, open-source, back-end programming language. </a:t>
            </a:r>
            <a:endParaRPr lang="en-US" dirty="0">
              <a:solidFill>
                <a:srgbClr val="1A1A1A"/>
              </a:solidFill>
              <a:latin typeface="Arial" panose="020B0604020202020204" pitchFamily="34" charset="0"/>
            </a:endParaRPr>
          </a:p>
          <a:p>
            <a:pPr>
              <a:buFont typeface="Wingdings" panose="05000000000000000000" pitchFamily="2" charset="2"/>
              <a:buChar char="ü"/>
            </a:pPr>
            <a:r>
              <a:rPr lang="en-US" dirty="0">
                <a:solidFill>
                  <a:srgbClr val="FF0000"/>
                </a:solidFill>
                <a:latin typeface="Nunito" pitchFamily="2" charset="0"/>
              </a:rPr>
              <a:t>PHP</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r>
              <a:rPr lang="en-US" b="0" i="0" dirty="0">
                <a:solidFill>
                  <a:schemeClr val="tx1"/>
                </a:solidFill>
                <a:effectLst/>
                <a:latin typeface="Nunito" pitchFamily="2" charset="0"/>
              </a:rPr>
              <a:t>PHP is a server-side scripting language designed specifically for web development.</a:t>
            </a:r>
          </a:p>
          <a:p>
            <a:pPr>
              <a:buFont typeface="Wingdings" panose="05000000000000000000" pitchFamily="2" charset="2"/>
              <a:buChar char="ü"/>
            </a:pPr>
            <a:r>
              <a:rPr lang="en-US" i="0" dirty="0">
                <a:solidFill>
                  <a:srgbClr val="FF0000"/>
                </a:solidFill>
                <a:effectLst/>
                <a:latin typeface="Nunito" pitchFamily="2" charset="0"/>
              </a:rPr>
              <a:t>Node.js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r>
              <a:rPr lang="en-US" b="0" i="0" dirty="0">
                <a:solidFill>
                  <a:schemeClr val="tx1"/>
                </a:solidFill>
                <a:effectLst/>
                <a:latin typeface="Nunito" pitchFamily="2" charset="0"/>
              </a:rPr>
              <a:t>Node.js is an open-source and cross-platform runtime environment for executing JavaScript code outside a browser.</a:t>
            </a:r>
          </a:p>
          <a:p>
            <a:pPr>
              <a:buFont typeface="Wingdings" panose="05000000000000000000" pitchFamily="2" charset="2"/>
              <a:buChar char="ü"/>
            </a:pPr>
            <a:endParaRPr lang="en-US" b="0" i="0" dirty="0">
              <a:solidFill>
                <a:srgbClr val="1A1A1A"/>
              </a:solidFill>
              <a:effectLst/>
              <a:latin typeface="Arial" panose="020B0604020202020204" pitchFamily="34" charset="0"/>
            </a:endParaRPr>
          </a:p>
          <a:p>
            <a:pPr>
              <a:buFont typeface="Wingdings" panose="05000000000000000000" pitchFamily="2" charset="2"/>
              <a:buChar char="ü"/>
            </a:pPr>
            <a:endParaRPr lang="en-US" b="0" i="0" dirty="0">
              <a:solidFill>
                <a:srgbClr val="1A1A1A"/>
              </a:solidFill>
              <a:effectLst/>
              <a:latin typeface="Arial" panose="020B0604020202020204" pitchFamily="34" charset="0"/>
            </a:endParaRPr>
          </a:p>
          <a:p>
            <a:pPr>
              <a:buFont typeface="Wingdings" panose="05000000000000000000" pitchFamily="2" charset="2"/>
              <a:buChar char="ü"/>
            </a:pPr>
            <a:endParaRPr lang="en-US" dirty="0"/>
          </a:p>
          <a:p>
            <a:pPr marL="0" indent="0">
              <a:buNone/>
            </a:pPr>
            <a:endParaRPr lang="en-US" dirty="0"/>
          </a:p>
        </p:txBody>
      </p:sp>
      <p:sp>
        <p:nvSpPr>
          <p:cNvPr id="5" name="AutoShape 3" descr="Top 12 Backend Technologies You Must Know [2023]">
            <a:extLst>
              <a:ext uri="{FF2B5EF4-FFF2-40B4-BE49-F238E27FC236}">
                <a16:creationId xmlns:a16="http://schemas.microsoft.com/office/drawing/2014/main" id="{5DE84E83-3A7E-D4B2-2D96-8EC12A6CB4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Top 12 Backend Technologies You Must Know [2023]">
            <a:extLst>
              <a:ext uri="{FF2B5EF4-FFF2-40B4-BE49-F238E27FC236}">
                <a16:creationId xmlns:a16="http://schemas.microsoft.com/office/drawing/2014/main" id="{651C3CE1-DF4B-B1DD-87E5-FCBB2006ABB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B06A60AE-F675-91FD-42C3-B8B32F5076E9}"/>
              </a:ext>
            </a:extLst>
          </p:cNvPr>
          <p:cNvPicPr>
            <a:picLocks noChangeAspect="1"/>
          </p:cNvPicPr>
          <p:nvPr/>
        </p:nvPicPr>
        <p:blipFill>
          <a:blip r:embed="rId2"/>
          <a:stretch>
            <a:fillRect/>
          </a:stretch>
        </p:blipFill>
        <p:spPr>
          <a:xfrm>
            <a:off x="4096441" y="4283242"/>
            <a:ext cx="6393492" cy="2343753"/>
          </a:xfrm>
          <a:prstGeom prst="rect">
            <a:avLst/>
          </a:prstGeom>
        </p:spPr>
      </p:pic>
    </p:spTree>
    <p:extLst>
      <p:ext uri="{BB962C8B-B14F-4D97-AF65-F5344CB8AC3E}">
        <p14:creationId xmlns:p14="http://schemas.microsoft.com/office/powerpoint/2010/main" val="339217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99B49-7122-C634-A373-E0CB60D896A6}"/>
              </a:ext>
            </a:extLst>
          </p:cNvPr>
          <p:cNvSpPr>
            <a:spLocks noGrp="1"/>
          </p:cNvSpPr>
          <p:nvPr>
            <p:ph idx="1"/>
          </p:nvPr>
        </p:nvSpPr>
        <p:spPr>
          <a:xfrm>
            <a:off x="2040556" y="433137"/>
            <a:ext cx="9464056" cy="6092791"/>
          </a:xfrm>
        </p:spPr>
        <p:txBody>
          <a:bodyPr/>
          <a:lstStyle/>
          <a:p>
            <a:pPr algn="l" fontAlgn="base"/>
            <a:r>
              <a:rPr lang="en-US" b="1" i="0" dirty="0">
                <a:solidFill>
                  <a:srgbClr val="273239"/>
                </a:solidFill>
                <a:effectLst/>
                <a:latin typeface="Nunito" pitchFamily="2" charset="0"/>
              </a:rPr>
              <a:t>Back-End Frameworks: </a:t>
            </a:r>
          </a:p>
          <a:p>
            <a:pPr algn="l" fontAlgn="base">
              <a:buFont typeface="Wingdings" panose="05000000000000000000" pitchFamily="2" charset="2"/>
              <a:buChar char="ü"/>
            </a:pPr>
            <a:r>
              <a:rPr lang="en-US" b="1" i="0" u="sng" dirty="0">
                <a:solidFill>
                  <a:srgbClr val="0070C0"/>
                </a:solidFill>
                <a:effectLst/>
                <a:latin typeface="Nunito" pitchFamily="2" charset="0"/>
                <a:hlinkClick r:id="rId2">
                  <a:extLst>
                    <a:ext uri="{A12FA001-AC4F-418D-AE19-62706E023703}">
                      <ahyp:hlinkClr xmlns:ahyp="http://schemas.microsoft.com/office/drawing/2018/hyperlinkcolor" val="tx"/>
                    </a:ext>
                  </a:extLst>
                </a:hlinkClick>
              </a:rPr>
              <a:t>Express </a:t>
            </a:r>
            <a:r>
              <a:rPr lang="en-US" b="1" i="0" dirty="0">
                <a:solidFill>
                  <a:srgbClr val="273239"/>
                </a:solidFill>
                <a:effectLst/>
                <a:latin typeface="Nunito" pitchFamily="2" charset="0"/>
              </a:rPr>
              <a:t>– </a:t>
            </a:r>
            <a:r>
              <a:rPr lang="en-US" b="0" i="0" dirty="0">
                <a:solidFill>
                  <a:srgbClr val="273239"/>
                </a:solidFill>
                <a:effectLst/>
                <a:latin typeface="Nunito" pitchFamily="2" charset="0"/>
              </a:rPr>
              <a:t>Express is a Nodejs framework used for backend/server-side development.</a:t>
            </a:r>
          </a:p>
          <a:p>
            <a:pPr algn="l" fontAlgn="base">
              <a:buFont typeface="Wingdings" panose="05000000000000000000" pitchFamily="2" charset="2"/>
              <a:buChar char="ü"/>
            </a:pPr>
            <a:r>
              <a:rPr lang="en-US" b="1" i="0" u="sng" dirty="0">
                <a:solidFill>
                  <a:srgbClr val="0070C0"/>
                </a:solidFill>
                <a:effectLst/>
                <a:latin typeface="Nunito" pitchFamily="2" charset="0"/>
                <a:hlinkClick r:id="rId3">
                  <a:extLst>
                    <a:ext uri="{A12FA001-AC4F-418D-AE19-62706E023703}">
                      <ahyp:hlinkClr xmlns:ahyp="http://schemas.microsoft.com/office/drawing/2018/hyperlinkcolor" val="tx"/>
                    </a:ext>
                  </a:extLst>
                </a:hlinkClick>
              </a:rPr>
              <a:t>Django</a:t>
            </a:r>
            <a:r>
              <a:rPr lang="en-US" b="1" i="0" u="sng" dirty="0">
                <a:solidFill>
                  <a:srgbClr val="FB4A18"/>
                </a:solidFill>
                <a:effectLst/>
                <a:latin typeface="Nunito" pitchFamily="2" charset="0"/>
                <a:hlinkClick r:id="rId3">
                  <a:extLst>
                    <a:ext uri="{A12FA001-AC4F-418D-AE19-62706E023703}">
                      <ahyp:hlinkClr xmlns:ahyp="http://schemas.microsoft.com/office/drawing/2018/hyperlinkcolor" val="tx"/>
                    </a:ext>
                  </a:extLst>
                </a:hlinkClick>
              </a:rPr>
              <a:t> </a:t>
            </a:r>
            <a:r>
              <a:rPr lang="en-US" b="0" i="0" dirty="0">
                <a:solidFill>
                  <a:srgbClr val="273239"/>
                </a:solidFill>
                <a:effectLst/>
                <a:latin typeface="Nunito" pitchFamily="2" charset="0"/>
              </a:rPr>
              <a:t>– Django is a Python web-based framework, following the model-template-views pattern.</a:t>
            </a:r>
            <a:endParaRPr lang="en-US" dirty="0">
              <a:solidFill>
                <a:srgbClr val="273239"/>
              </a:solidFill>
              <a:latin typeface="Nunito" pitchFamily="2" charset="0"/>
            </a:endParaRPr>
          </a:p>
          <a:p>
            <a:pPr algn="l" fontAlgn="base">
              <a:buFont typeface="Wingdings" panose="05000000000000000000" pitchFamily="2" charset="2"/>
              <a:buChar char="ü"/>
            </a:pPr>
            <a:r>
              <a:rPr lang="en-US" b="1" i="0" u="sng" dirty="0">
                <a:solidFill>
                  <a:srgbClr val="0070C0"/>
                </a:solidFill>
                <a:effectLst/>
                <a:latin typeface="Nunito" pitchFamily="2" charset="0"/>
                <a:hlinkClick r:id="rId4">
                  <a:extLst>
                    <a:ext uri="{A12FA001-AC4F-418D-AE19-62706E023703}">
                      <ahyp:hlinkClr xmlns:ahyp="http://schemas.microsoft.com/office/drawing/2018/hyperlinkcolor" val="tx"/>
                    </a:ext>
                  </a:extLst>
                </a:hlinkClick>
              </a:rPr>
              <a:t>Ruby on Rails </a:t>
            </a:r>
            <a:r>
              <a:rPr lang="en-US" b="0" i="0" dirty="0">
                <a:solidFill>
                  <a:srgbClr val="273239"/>
                </a:solidFill>
                <a:effectLst/>
                <a:latin typeface="Nunito" pitchFamily="2" charset="0"/>
              </a:rPr>
              <a:t>– Ruby on Rails is a server-side framework following the model-view-controller architecture pattern.</a:t>
            </a:r>
          </a:p>
          <a:p>
            <a:pPr algn="l" fontAlgn="base">
              <a:buFont typeface="Wingdings" panose="05000000000000000000" pitchFamily="2" charset="2"/>
              <a:buChar char="ü"/>
            </a:pPr>
            <a:r>
              <a:rPr lang="en-US" b="1" i="0" u="sng" dirty="0">
                <a:solidFill>
                  <a:srgbClr val="0070C0"/>
                </a:solidFill>
                <a:effectLst/>
                <a:latin typeface="Nunito" pitchFamily="2" charset="0"/>
                <a:hlinkClick r:id="rId5">
                  <a:extLst>
                    <a:ext uri="{A12FA001-AC4F-418D-AE19-62706E023703}">
                      <ahyp:hlinkClr xmlns:ahyp="http://schemas.microsoft.com/office/drawing/2018/hyperlinkcolor" val="tx"/>
                    </a:ext>
                  </a:extLst>
                </a:hlinkClick>
              </a:rPr>
              <a:t>Laravel</a:t>
            </a:r>
            <a:r>
              <a:rPr lang="en-US" b="1" i="0" u="sng" dirty="0">
                <a:solidFill>
                  <a:srgbClr val="72DFEA"/>
                </a:solidFill>
                <a:effectLst/>
                <a:latin typeface="Nunito" pitchFamily="2" charset="0"/>
                <a:hlinkClick r:id="rId5">
                  <a:extLst>
                    <a:ext uri="{A12FA001-AC4F-418D-AE19-62706E023703}">
                      <ahyp:hlinkClr xmlns:ahyp="http://schemas.microsoft.com/office/drawing/2018/hyperlinkcolor" val="tx"/>
                    </a:ext>
                  </a:extLst>
                </a:hlinkClick>
              </a:rPr>
              <a:t> </a:t>
            </a:r>
            <a:r>
              <a:rPr lang="en-US" b="0" i="0" dirty="0">
                <a:solidFill>
                  <a:srgbClr val="273239"/>
                </a:solidFill>
                <a:effectLst/>
                <a:latin typeface="Nunito" pitchFamily="2" charset="0"/>
              </a:rPr>
              <a:t>– Laravel is a web application framework for PHP and is robust.</a:t>
            </a:r>
            <a:endParaRPr lang="en-US" dirty="0">
              <a:solidFill>
                <a:srgbClr val="273239"/>
              </a:solidFill>
              <a:latin typeface="Nunito" pitchFamily="2" charset="0"/>
            </a:endParaRPr>
          </a:p>
          <a:p>
            <a:pPr algn="l" fontAlgn="base">
              <a:buFont typeface="Wingdings" panose="05000000000000000000" pitchFamily="2" charset="2"/>
              <a:buChar char="ü"/>
            </a:pPr>
            <a:r>
              <a:rPr lang="en-US" b="1" i="0" u="sng" dirty="0">
                <a:solidFill>
                  <a:srgbClr val="0070C0"/>
                </a:solidFill>
                <a:effectLst/>
                <a:latin typeface="Nunito" pitchFamily="2" charset="0"/>
                <a:hlinkClick r:id="rId6">
                  <a:extLst>
                    <a:ext uri="{A12FA001-AC4F-418D-AE19-62706E023703}">
                      <ahyp:hlinkClr xmlns:ahyp="http://schemas.microsoft.com/office/drawing/2018/hyperlinkcolor" val="tx"/>
                    </a:ext>
                  </a:extLst>
                </a:hlinkClick>
              </a:rPr>
              <a:t>Spring </a:t>
            </a:r>
            <a:r>
              <a:rPr lang="en-US" b="0" i="0" dirty="0">
                <a:solidFill>
                  <a:srgbClr val="273239"/>
                </a:solidFill>
                <a:effectLst/>
                <a:latin typeface="Nunito" pitchFamily="2" charset="0"/>
              </a:rPr>
              <a:t>– This server-side framework provides infrastructure support for Java applications. </a:t>
            </a:r>
          </a:p>
          <a:p>
            <a:pPr algn="l" fontAlgn="base">
              <a:buFont typeface="Wingdings" panose="05000000000000000000" pitchFamily="2" charset="2"/>
              <a:buChar char="ü"/>
            </a:pPr>
            <a:endParaRPr lang="en-US" b="0" i="0" dirty="0">
              <a:solidFill>
                <a:srgbClr val="273239"/>
              </a:solidFill>
              <a:effectLst/>
              <a:latin typeface="Nunito" pitchFamily="2" charset="0"/>
            </a:endParaRPr>
          </a:p>
          <a:p>
            <a:pPr algn="l" fontAlgn="base">
              <a:buFont typeface="Wingdings" panose="05000000000000000000" pitchFamily="2" charset="2"/>
              <a:buChar char="ü"/>
            </a:pPr>
            <a:endParaRPr lang="en-US" b="0" i="0" dirty="0">
              <a:solidFill>
                <a:srgbClr val="273239"/>
              </a:solidFill>
              <a:effectLst/>
              <a:latin typeface="Nunito" pitchFamily="2" charset="0"/>
            </a:endParaRPr>
          </a:p>
          <a:p>
            <a:endParaRPr lang="en-US" dirty="0"/>
          </a:p>
        </p:txBody>
      </p:sp>
      <p:pic>
        <p:nvPicPr>
          <p:cNvPr id="4" name="Picture 3">
            <a:extLst>
              <a:ext uri="{FF2B5EF4-FFF2-40B4-BE49-F238E27FC236}">
                <a16:creationId xmlns:a16="http://schemas.microsoft.com/office/drawing/2014/main" id="{112F8CFF-1880-E79A-52F7-C6AB1C9FCF7F}"/>
              </a:ext>
            </a:extLst>
          </p:cNvPr>
          <p:cNvPicPr>
            <a:picLocks noChangeAspect="1"/>
          </p:cNvPicPr>
          <p:nvPr/>
        </p:nvPicPr>
        <p:blipFill>
          <a:blip r:embed="rId7"/>
          <a:stretch>
            <a:fillRect/>
          </a:stretch>
        </p:blipFill>
        <p:spPr>
          <a:xfrm>
            <a:off x="2290813" y="3806530"/>
            <a:ext cx="6554804" cy="2872098"/>
          </a:xfrm>
          <a:prstGeom prst="rect">
            <a:avLst/>
          </a:prstGeom>
        </p:spPr>
      </p:pic>
    </p:spTree>
    <p:extLst>
      <p:ext uri="{BB962C8B-B14F-4D97-AF65-F5344CB8AC3E}">
        <p14:creationId xmlns:p14="http://schemas.microsoft.com/office/powerpoint/2010/main" val="422447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23F7-26D6-8F75-9052-18665A043B4B}"/>
              </a:ext>
            </a:extLst>
          </p:cNvPr>
          <p:cNvSpPr>
            <a:spLocks noGrp="1"/>
          </p:cNvSpPr>
          <p:nvPr>
            <p:ph type="title"/>
          </p:nvPr>
        </p:nvSpPr>
        <p:spPr>
          <a:xfrm>
            <a:off x="2261937" y="182880"/>
            <a:ext cx="9242675" cy="895149"/>
          </a:xfrm>
        </p:spPr>
        <p:txBody>
          <a:bodyPr>
            <a:normAutofit/>
          </a:bodyPr>
          <a:lstStyle/>
          <a:p>
            <a:r>
              <a:rPr lang="en-US" sz="2400" b="1" dirty="0">
                <a:solidFill>
                  <a:schemeClr val="accent1">
                    <a:lumMod val="40000"/>
                    <a:lumOff val="60000"/>
                  </a:schemeClr>
                </a:solidFill>
              </a:rPr>
              <a:t>DIFFERENCE BETWEEN FRONT-END AND BACK-END TECHNOLOGY:</a:t>
            </a:r>
          </a:p>
        </p:txBody>
      </p:sp>
      <p:graphicFrame>
        <p:nvGraphicFramePr>
          <p:cNvPr id="9" name="Content Placeholder 8">
            <a:extLst>
              <a:ext uri="{FF2B5EF4-FFF2-40B4-BE49-F238E27FC236}">
                <a16:creationId xmlns:a16="http://schemas.microsoft.com/office/drawing/2014/main" id="{9414383F-2BC9-8165-F6E6-D3108DA4F060}"/>
              </a:ext>
            </a:extLst>
          </p:cNvPr>
          <p:cNvGraphicFramePr>
            <a:graphicFrameLocks noGrp="1"/>
          </p:cNvGraphicFramePr>
          <p:nvPr>
            <p:ph idx="1"/>
            <p:extLst>
              <p:ext uri="{D42A27DB-BD31-4B8C-83A1-F6EECF244321}">
                <p14:modId xmlns:p14="http://schemas.microsoft.com/office/powerpoint/2010/main" val="1481870060"/>
              </p:ext>
            </p:extLst>
          </p:nvPr>
        </p:nvGraphicFramePr>
        <p:xfrm>
          <a:off x="2512193" y="1068402"/>
          <a:ext cx="8742162" cy="5390149"/>
        </p:xfrm>
        <a:graphic>
          <a:graphicData uri="http://schemas.openxmlformats.org/drawingml/2006/table">
            <a:tbl>
              <a:tblPr firstRow="1" bandRow="1">
                <a:tableStyleId>{93296810-A885-4BE3-A3E7-6D5BEEA58F35}</a:tableStyleId>
              </a:tblPr>
              <a:tblGrid>
                <a:gridCol w="2914054">
                  <a:extLst>
                    <a:ext uri="{9D8B030D-6E8A-4147-A177-3AD203B41FA5}">
                      <a16:colId xmlns:a16="http://schemas.microsoft.com/office/drawing/2014/main" val="1666394782"/>
                    </a:ext>
                  </a:extLst>
                </a:gridCol>
                <a:gridCol w="2914054">
                  <a:extLst>
                    <a:ext uri="{9D8B030D-6E8A-4147-A177-3AD203B41FA5}">
                      <a16:colId xmlns:a16="http://schemas.microsoft.com/office/drawing/2014/main" val="2804717464"/>
                    </a:ext>
                  </a:extLst>
                </a:gridCol>
                <a:gridCol w="2914054">
                  <a:extLst>
                    <a:ext uri="{9D8B030D-6E8A-4147-A177-3AD203B41FA5}">
                      <a16:colId xmlns:a16="http://schemas.microsoft.com/office/drawing/2014/main" val="406468260"/>
                    </a:ext>
                  </a:extLst>
                </a:gridCol>
              </a:tblGrid>
              <a:tr h="741213">
                <a:tc>
                  <a:txBody>
                    <a:bodyPr/>
                    <a:lstStyle/>
                    <a:p>
                      <a:r>
                        <a:rPr lang="en-US" dirty="0"/>
                        <a:t>BASIS</a:t>
                      </a:r>
                    </a:p>
                  </a:txBody>
                  <a:tcPr/>
                </a:tc>
                <a:tc>
                  <a:txBody>
                    <a:bodyPr/>
                    <a:lstStyle/>
                    <a:p>
                      <a:r>
                        <a:rPr lang="en-US" dirty="0"/>
                        <a:t>FRONT-END</a:t>
                      </a:r>
                    </a:p>
                  </a:txBody>
                  <a:tcPr/>
                </a:tc>
                <a:tc>
                  <a:txBody>
                    <a:bodyPr/>
                    <a:lstStyle/>
                    <a:p>
                      <a:r>
                        <a:rPr lang="en-US" dirty="0"/>
                        <a:t>BACK-END</a:t>
                      </a:r>
                    </a:p>
                  </a:txBody>
                  <a:tcPr/>
                </a:tc>
                <a:extLst>
                  <a:ext uri="{0D108BD9-81ED-4DB2-BD59-A6C34878D82A}">
                    <a16:rowId xmlns:a16="http://schemas.microsoft.com/office/drawing/2014/main" val="1277008428"/>
                  </a:ext>
                </a:extLst>
              </a:tr>
              <a:tr h="1799158">
                <a:tc>
                  <a:txBody>
                    <a:bodyPr/>
                    <a:lstStyle/>
                    <a:p>
                      <a:r>
                        <a:rPr lang="en-US" dirty="0"/>
                        <a:t>DEFINITION</a:t>
                      </a:r>
                    </a:p>
                  </a:txBody>
                  <a:tcPr/>
                </a:tc>
                <a:tc>
                  <a:txBody>
                    <a:bodyPr/>
                    <a:lstStyle/>
                    <a:p>
                      <a:r>
                        <a:rPr lang="en-US" sz="1800" b="0" i="0" kern="1200" dirty="0">
                          <a:solidFill>
                            <a:srgbClr val="0070C0"/>
                          </a:solidFill>
                          <a:effectLst/>
                          <a:latin typeface="+mn-lt"/>
                          <a:ea typeface="+mn-ea"/>
                          <a:cs typeface="+mn-cs"/>
                        </a:rPr>
                        <a:t>Front end development involves the effective implementation of visual components of a web application.</a:t>
                      </a:r>
                      <a:endParaRPr lang="en-US" dirty="0">
                        <a:solidFill>
                          <a:srgbClr val="0070C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Back end development involves the effective implementation of functions of a web.</a:t>
                      </a:r>
                      <a:endParaRPr lang="en-US" dirty="0">
                        <a:solidFill>
                          <a:schemeClr val="accent1">
                            <a:lumMod val="60000"/>
                            <a:lumOff val="40000"/>
                          </a:schemeClr>
                        </a:solidFill>
                      </a:endParaRPr>
                    </a:p>
                  </a:txBody>
                  <a:tcPr/>
                </a:tc>
                <a:extLst>
                  <a:ext uri="{0D108BD9-81ED-4DB2-BD59-A6C34878D82A}">
                    <a16:rowId xmlns:a16="http://schemas.microsoft.com/office/drawing/2014/main" val="3352079675"/>
                  </a:ext>
                </a:extLst>
              </a:tr>
              <a:tr h="1550747">
                <a:tc>
                  <a:txBody>
                    <a:bodyPr/>
                    <a:lstStyle/>
                    <a:p>
                      <a:r>
                        <a:rPr lang="en-US" dirty="0"/>
                        <a:t>SKILLS REQUIRED</a:t>
                      </a:r>
                    </a:p>
                  </a:txBody>
                  <a:tcPr/>
                </a:tc>
                <a:tc>
                  <a:txBody>
                    <a:bodyPr/>
                    <a:lstStyle/>
                    <a:p>
                      <a:r>
                        <a:rPr lang="en-US" sz="1800" b="0" i="0" kern="1200" dirty="0">
                          <a:solidFill>
                            <a:srgbClr val="0070C0"/>
                          </a:solidFill>
                          <a:effectLst/>
                          <a:latin typeface="+mn-lt"/>
                          <a:ea typeface="+mn-ea"/>
                          <a:cs typeface="+mn-cs"/>
                        </a:rPr>
                        <a:t>The skill set required for the front end includes  HTML, CSS, SASS, JavaScript, etc.</a:t>
                      </a:r>
                      <a:endParaRPr lang="en-US" dirty="0">
                        <a:solidFill>
                          <a:srgbClr val="0070C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The skill set required for the back end development includes Python, Ruby, Java, PHP, etc.</a:t>
                      </a:r>
                      <a:endParaRPr lang="en-US" dirty="0">
                        <a:solidFill>
                          <a:schemeClr val="accent1">
                            <a:lumMod val="60000"/>
                            <a:lumOff val="40000"/>
                          </a:schemeClr>
                        </a:solidFill>
                      </a:endParaRPr>
                    </a:p>
                  </a:txBody>
                  <a:tcPr/>
                </a:tc>
                <a:extLst>
                  <a:ext uri="{0D108BD9-81ED-4DB2-BD59-A6C34878D82A}">
                    <a16:rowId xmlns:a16="http://schemas.microsoft.com/office/drawing/2014/main" val="2116668228"/>
                  </a:ext>
                </a:extLst>
              </a:tr>
              <a:tr h="1299031">
                <a:tc>
                  <a:txBody>
                    <a:bodyPr/>
                    <a:lstStyle/>
                    <a:p>
                      <a:r>
                        <a:rPr lang="en-US" dirty="0"/>
                        <a:t>INDEPENDENCE</a:t>
                      </a:r>
                    </a:p>
                  </a:txBody>
                  <a:tcPr/>
                </a:tc>
                <a:tc>
                  <a:txBody>
                    <a:bodyPr/>
                    <a:lstStyle/>
                    <a:p>
                      <a:r>
                        <a:rPr lang="en-US" sz="1800" b="0" i="0" kern="1200" dirty="0">
                          <a:solidFill>
                            <a:srgbClr val="0070C0"/>
                          </a:solidFill>
                          <a:effectLst/>
                          <a:latin typeface="+mn-lt"/>
                          <a:ea typeface="+mn-ea"/>
                          <a:cs typeface="+mn-cs"/>
                        </a:rPr>
                        <a:t>Front end development cannot work independently except in the case of static sites.</a:t>
                      </a:r>
                      <a:endParaRPr lang="en-US" dirty="0">
                        <a:solidFill>
                          <a:srgbClr val="0070C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Back end development works independently of the front end as Back end</a:t>
                      </a:r>
                      <a:endParaRPr lang="en-US" dirty="0">
                        <a:solidFill>
                          <a:schemeClr val="accent1">
                            <a:lumMod val="60000"/>
                            <a:lumOff val="40000"/>
                          </a:schemeClr>
                        </a:solidFill>
                      </a:endParaRPr>
                    </a:p>
                  </a:txBody>
                  <a:tcPr/>
                </a:tc>
                <a:extLst>
                  <a:ext uri="{0D108BD9-81ED-4DB2-BD59-A6C34878D82A}">
                    <a16:rowId xmlns:a16="http://schemas.microsoft.com/office/drawing/2014/main" val="3774163451"/>
                  </a:ext>
                </a:extLst>
              </a:tr>
            </a:tbl>
          </a:graphicData>
        </a:graphic>
      </p:graphicFrame>
    </p:spTree>
    <p:extLst>
      <p:ext uri="{BB962C8B-B14F-4D97-AF65-F5344CB8AC3E}">
        <p14:creationId xmlns:p14="http://schemas.microsoft.com/office/powerpoint/2010/main" val="235093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96E833A-E37D-2783-E06E-89ADB2ED2D27}"/>
              </a:ext>
            </a:extLst>
          </p:cNvPr>
          <p:cNvGraphicFramePr>
            <a:graphicFrameLocks noGrp="1"/>
          </p:cNvGraphicFramePr>
          <p:nvPr>
            <p:ph idx="1"/>
            <p:extLst>
              <p:ext uri="{D42A27DB-BD31-4B8C-83A1-F6EECF244321}">
                <p14:modId xmlns:p14="http://schemas.microsoft.com/office/powerpoint/2010/main" val="533203248"/>
              </p:ext>
            </p:extLst>
          </p:nvPr>
        </p:nvGraphicFramePr>
        <p:xfrm>
          <a:off x="1665171" y="231008"/>
          <a:ext cx="8903881" cy="3089708"/>
        </p:xfrm>
        <a:graphic>
          <a:graphicData uri="http://schemas.openxmlformats.org/drawingml/2006/table">
            <a:tbl>
              <a:tblPr bandRow="1">
                <a:tableStyleId>{93296810-A885-4BE3-A3E7-6D5BEEA58F35}</a:tableStyleId>
              </a:tblPr>
              <a:tblGrid>
                <a:gridCol w="2421255">
                  <a:extLst>
                    <a:ext uri="{9D8B030D-6E8A-4147-A177-3AD203B41FA5}">
                      <a16:colId xmlns:a16="http://schemas.microsoft.com/office/drawing/2014/main" val="3457094023"/>
                    </a:ext>
                  </a:extLst>
                </a:gridCol>
                <a:gridCol w="3241313">
                  <a:extLst>
                    <a:ext uri="{9D8B030D-6E8A-4147-A177-3AD203B41FA5}">
                      <a16:colId xmlns:a16="http://schemas.microsoft.com/office/drawing/2014/main" val="3236750868"/>
                    </a:ext>
                  </a:extLst>
                </a:gridCol>
                <a:gridCol w="3241313">
                  <a:extLst>
                    <a:ext uri="{9D8B030D-6E8A-4147-A177-3AD203B41FA5}">
                      <a16:colId xmlns:a16="http://schemas.microsoft.com/office/drawing/2014/main" val="1335006300"/>
                    </a:ext>
                  </a:extLst>
                </a:gridCol>
              </a:tblGrid>
              <a:tr h="2064151">
                <a:tc>
                  <a:txBody>
                    <a:bodyPr/>
                    <a:lstStyle/>
                    <a:p>
                      <a:r>
                        <a:rPr lang="en-US" dirty="0"/>
                        <a:t>GOAL</a:t>
                      </a:r>
                    </a:p>
                  </a:txBody>
                  <a:tcPr/>
                </a:tc>
                <a:tc>
                  <a:txBody>
                    <a:bodyPr/>
                    <a:lstStyle/>
                    <a:p>
                      <a:r>
                        <a:rPr lang="en-US" sz="1800" b="0" i="0" kern="1200" dirty="0">
                          <a:solidFill>
                            <a:srgbClr val="00B0F0"/>
                          </a:solidFill>
                          <a:effectLst/>
                          <a:latin typeface="+mn-lt"/>
                          <a:ea typeface="+mn-ea"/>
                          <a:cs typeface="+mn-cs"/>
                        </a:rPr>
                        <a:t>The goal is to ensure that the application is accessible by everyone and it remains responsive on all the platforms such as desktop, talbot, and phone.</a:t>
                      </a:r>
                      <a:endParaRPr lang="en-US" dirty="0">
                        <a:solidFill>
                          <a:srgbClr val="00B0F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The goal of the back end development is to ensure that the application runs under all the provided cases, be scalable, and work efficiently with low latency without fail.</a:t>
                      </a:r>
                      <a:endParaRPr lang="en-US" dirty="0">
                        <a:solidFill>
                          <a:schemeClr val="accent1">
                            <a:lumMod val="60000"/>
                            <a:lumOff val="40000"/>
                          </a:schemeClr>
                        </a:solidFill>
                      </a:endParaRPr>
                    </a:p>
                  </a:txBody>
                  <a:tcPr/>
                </a:tc>
                <a:extLst>
                  <a:ext uri="{0D108BD9-81ED-4DB2-BD59-A6C34878D82A}">
                    <a16:rowId xmlns:a16="http://schemas.microsoft.com/office/drawing/2014/main" val="251237446"/>
                  </a:ext>
                </a:extLst>
              </a:tr>
              <a:tr h="1025557">
                <a:tc>
                  <a:txBody>
                    <a:bodyPr/>
                    <a:lstStyle/>
                    <a:p>
                      <a:r>
                        <a:rPr lang="en-US" dirty="0"/>
                        <a:t>FRAMEWORKS USED</a:t>
                      </a:r>
                    </a:p>
                  </a:txBody>
                  <a:tcPr/>
                </a:tc>
                <a:tc>
                  <a:txBody>
                    <a:bodyPr/>
                    <a:lstStyle/>
                    <a:p>
                      <a:r>
                        <a:rPr lang="es-ES" sz="1800" b="0" i="0" kern="1200" dirty="0" err="1">
                          <a:solidFill>
                            <a:srgbClr val="00B0F0"/>
                          </a:solidFill>
                          <a:effectLst/>
                          <a:latin typeface="+mn-lt"/>
                          <a:ea typeface="+mn-ea"/>
                          <a:cs typeface="+mn-cs"/>
                        </a:rPr>
                        <a:t>AngularJS</a:t>
                      </a:r>
                      <a:r>
                        <a:rPr lang="es-ES" sz="1800" b="0" i="0" kern="1200" dirty="0">
                          <a:solidFill>
                            <a:srgbClr val="00B0F0"/>
                          </a:solidFill>
                          <a:effectLst/>
                          <a:latin typeface="+mn-lt"/>
                          <a:ea typeface="+mn-ea"/>
                          <a:cs typeface="+mn-cs"/>
                        </a:rPr>
                        <a:t>, </a:t>
                      </a:r>
                      <a:r>
                        <a:rPr lang="es-ES" sz="1800" b="0" i="0" kern="1200" dirty="0" err="1">
                          <a:solidFill>
                            <a:srgbClr val="00B0F0"/>
                          </a:solidFill>
                          <a:effectLst/>
                          <a:latin typeface="+mn-lt"/>
                          <a:ea typeface="+mn-ea"/>
                          <a:cs typeface="+mn-cs"/>
                        </a:rPr>
                        <a:t>React</a:t>
                      </a:r>
                      <a:r>
                        <a:rPr lang="es-ES" sz="1800" b="0" i="0" kern="1200" dirty="0">
                          <a:solidFill>
                            <a:srgbClr val="00B0F0"/>
                          </a:solidFill>
                          <a:effectLst/>
                          <a:latin typeface="+mn-lt"/>
                          <a:ea typeface="+mn-ea"/>
                          <a:cs typeface="+mn-cs"/>
                        </a:rPr>
                        <a:t>, vue.js, etc.</a:t>
                      </a:r>
                      <a:endParaRPr lang="en-US" dirty="0">
                        <a:solidFill>
                          <a:srgbClr val="00B0F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Django, Flask, </a:t>
                      </a:r>
                      <a:r>
                        <a:rPr lang="en-US" sz="1800" b="0" i="0" kern="1200" dirty="0" err="1">
                          <a:solidFill>
                            <a:schemeClr val="accent1">
                              <a:lumMod val="60000"/>
                              <a:lumOff val="40000"/>
                            </a:schemeClr>
                          </a:solidFill>
                          <a:effectLst/>
                          <a:latin typeface="+mn-lt"/>
                          <a:ea typeface="+mn-ea"/>
                          <a:cs typeface="+mn-cs"/>
                        </a:rPr>
                        <a:t>CakePHP</a:t>
                      </a:r>
                      <a:r>
                        <a:rPr lang="en-US" sz="1800" b="0" i="0" kern="1200" dirty="0">
                          <a:solidFill>
                            <a:schemeClr val="accent1">
                              <a:lumMod val="60000"/>
                              <a:lumOff val="40000"/>
                            </a:schemeClr>
                          </a:solidFill>
                          <a:effectLst/>
                          <a:latin typeface="+mn-lt"/>
                          <a:ea typeface="+mn-ea"/>
                          <a:cs typeface="+mn-cs"/>
                        </a:rPr>
                        <a:t>, Laravel, Ruby on Rails, etc.</a:t>
                      </a:r>
                      <a:endParaRPr lang="en-US" dirty="0">
                        <a:solidFill>
                          <a:schemeClr val="accent1">
                            <a:lumMod val="60000"/>
                            <a:lumOff val="40000"/>
                          </a:schemeClr>
                        </a:solidFill>
                      </a:endParaRPr>
                    </a:p>
                  </a:txBody>
                  <a:tcPr/>
                </a:tc>
                <a:extLst>
                  <a:ext uri="{0D108BD9-81ED-4DB2-BD59-A6C34878D82A}">
                    <a16:rowId xmlns:a16="http://schemas.microsoft.com/office/drawing/2014/main" val="3862053106"/>
                  </a:ext>
                </a:extLst>
              </a:tr>
            </a:tbl>
          </a:graphicData>
        </a:graphic>
      </p:graphicFrame>
      <p:pic>
        <p:nvPicPr>
          <p:cNvPr id="4098" name="Picture 2" descr="Front-end vs Back-end Developers: What's the Difference?">
            <a:extLst>
              <a:ext uri="{FF2B5EF4-FFF2-40B4-BE49-F238E27FC236}">
                <a16:creationId xmlns:a16="http://schemas.microsoft.com/office/drawing/2014/main" id="{5EEF4D1B-890D-3F91-9916-D92CB2DF0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207" y="3320716"/>
            <a:ext cx="6910938" cy="312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38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BB0DF9B-2F41-5364-E38D-A1050D1EF136}"/>
              </a:ext>
            </a:extLst>
          </p:cNvPr>
          <p:cNvSpPr>
            <a:spLocks noGrp="1"/>
          </p:cNvSpPr>
          <p:nvPr>
            <p:ph idx="1"/>
          </p:nvPr>
        </p:nvSpPr>
        <p:spPr>
          <a:xfrm>
            <a:off x="2146300" y="577850"/>
            <a:ext cx="9358313" cy="5334000"/>
          </a:xfrm>
        </p:spPr>
        <p:txBody>
          <a:bodyPr/>
          <a:lstStyle/>
          <a:p>
            <a:pPr algn="l"/>
            <a:r>
              <a:rPr lang="en-US" sz="3600" b="1" i="0" u="sng" dirty="0">
                <a:solidFill>
                  <a:srgbClr val="72DFEA"/>
                </a:solidFill>
                <a:effectLst/>
                <a:latin typeface="Inter"/>
              </a:rPr>
              <a:t>Conclusion:</a:t>
            </a:r>
          </a:p>
          <a:p>
            <a:pPr algn="l"/>
            <a:r>
              <a:rPr lang="en-US" sz="2000" b="0" i="0" dirty="0">
                <a:solidFill>
                  <a:srgbClr val="000000"/>
                </a:solidFill>
                <a:effectLst/>
                <a:latin typeface="Inter"/>
              </a:rPr>
              <a:t>Web development is an interesting branch in the field of technology. </a:t>
            </a:r>
          </a:p>
          <a:p>
            <a:pPr algn="l"/>
            <a:r>
              <a:rPr lang="en-US" sz="2000" b="0" i="0" dirty="0">
                <a:solidFill>
                  <a:srgbClr val="000000"/>
                </a:solidFill>
                <a:effectLst/>
                <a:latin typeface="Inter"/>
              </a:rPr>
              <a:t>Front end development is like the exterior of a house; The paint, the wall carvings, the wall hangings, or anything that a person can see and feel. </a:t>
            </a:r>
          </a:p>
          <a:p>
            <a:pPr algn="l"/>
            <a:r>
              <a:rPr lang="en-US" sz="2000" b="0" i="0" dirty="0">
                <a:solidFill>
                  <a:srgbClr val="000000"/>
                </a:solidFill>
                <a:effectLst/>
                <a:latin typeface="Inter"/>
              </a:rPr>
              <a:t>The back end is like the electric supply, the construction materials which one cannot see, but is crucial for the house. It is only together that these two things make an application look and function in the best way possible. </a:t>
            </a:r>
          </a:p>
          <a:p>
            <a:pPr marL="0" indent="0">
              <a:buNone/>
            </a:pPr>
            <a:endParaRPr lang="en-US" dirty="0"/>
          </a:p>
        </p:txBody>
      </p:sp>
    </p:spTree>
    <p:extLst>
      <p:ext uri="{BB962C8B-B14F-4D97-AF65-F5344CB8AC3E}">
        <p14:creationId xmlns:p14="http://schemas.microsoft.com/office/powerpoint/2010/main" val="1071320659"/>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Abstract Color Wave PowerPoint Templates (1)</Template>
  <TotalTime>159</TotalTime>
  <Words>727</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Arial</vt:lpstr>
      <vt:lpstr>Century Gothic</vt:lpstr>
      <vt:lpstr>Inter</vt:lpstr>
      <vt:lpstr>Nunito</vt:lpstr>
      <vt:lpstr>Open Sans</vt:lpstr>
      <vt:lpstr>Wingdings</vt:lpstr>
      <vt:lpstr>Wingdings 3</vt:lpstr>
      <vt:lpstr>Cover and End Slide Master</vt:lpstr>
      <vt:lpstr>Contents Slide Master</vt:lpstr>
      <vt:lpstr>Section Break Slide Master</vt:lpstr>
      <vt:lpstr>Wisp</vt:lpstr>
      <vt:lpstr>             MHTECHIN</vt:lpstr>
      <vt:lpstr>INTRODUCTION:</vt:lpstr>
      <vt:lpstr>PowerPoint Presentation</vt:lpstr>
      <vt:lpstr>PowerPoint Presentation</vt:lpstr>
      <vt:lpstr>PowerPoint Presentation</vt:lpstr>
      <vt:lpstr>PowerPoint Presentation</vt:lpstr>
      <vt:lpstr>DIFFERENCE BETWEEN FRONT-END AND BACK-END TECHNOLOGY: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MHTECHIN</dc:title>
  <dc:creator>Madhavi V</dc:creator>
  <cp:lastModifiedBy>Madhavi V</cp:lastModifiedBy>
  <cp:revision>8</cp:revision>
  <dcterms:created xsi:type="dcterms:W3CDTF">2023-11-18T04:58:15Z</dcterms:created>
  <dcterms:modified xsi:type="dcterms:W3CDTF">2023-11-21T05:25:59Z</dcterms:modified>
</cp:coreProperties>
</file>