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56" r:id="rId3"/>
    <p:sldId id="257" r:id="rId4"/>
    <p:sldId id="270" r:id="rId5"/>
    <p:sldId id="271" r:id="rId6"/>
    <p:sldId id="258" r:id="rId7"/>
    <p:sldId id="259" r:id="rId8"/>
    <p:sldId id="260" r:id="rId9"/>
    <p:sldId id="261" r:id="rId10"/>
    <p:sldId id="262" r:id="rId11"/>
    <p:sldId id="263" r:id="rId12"/>
    <p:sldId id="264" r:id="rId13"/>
    <p:sldId id="265" r:id="rId14"/>
    <p:sldId id="266" r:id="rId15"/>
    <p:sldId id="267" r:id="rId16"/>
    <p:sldId id="268"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7/19/2022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7/19/2022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7/19/2022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7/19/2022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7/19/2022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datasets/jimschacko/airlines-dataset-to-predict-a-delay" TargetMode="External"/><Relationship Id="rId2" Type="http://schemas.openxmlformats.org/officeDocument/2006/relationships/hyperlink" Target="https://www.mrdbourke.com/a-6-step-field-guide-for-building-machine-learning-projects/" TargetMode="External"/><Relationship Id="rId1" Type="http://schemas.openxmlformats.org/officeDocument/2006/relationships/slideLayout" Target="../slideLayouts/slideLayout2.xml"/><Relationship Id="rId4" Type="http://schemas.openxmlformats.org/officeDocument/2006/relationships/hyperlink" Target="https://www.kaggle.com/code/fahadhasan/time-series-forecast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11670-E12D-4942-A9EF-28E2651C0E1D}"/>
              </a:ext>
            </a:extLst>
          </p:cNvPr>
          <p:cNvSpPr>
            <a:spLocks noGrp="1"/>
          </p:cNvSpPr>
          <p:nvPr>
            <p:ph type="title"/>
          </p:nvPr>
        </p:nvSpPr>
        <p:spPr/>
        <p:txBody>
          <a:bodyPr/>
          <a:lstStyle/>
          <a:p>
            <a:r>
              <a:rPr lang="en-IN" dirty="0"/>
              <a:t>MA336 Project Final Project </a:t>
            </a:r>
          </a:p>
        </p:txBody>
      </p:sp>
      <p:sp>
        <p:nvSpPr>
          <p:cNvPr id="3" name="Content Placeholder 2">
            <a:extLst>
              <a:ext uri="{FF2B5EF4-FFF2-40B4-BE49-F238E27FC236}">
                <a16:creationId xmlns:a16="http://schemas.microsoft.com/office/drawing/2014/main" id="{3A7EF262-BD44-4EB4-8AA5-5D59E7C08134}"/>
              </a:ext>
            </a:extLst>
          </p:cNvPr>
          <p:cNvSpPr>
            <a:spLocks noGrp="1"/>
          </p:cNvSpPr>
          <p:nvPr>
            <p:ph idx="1"/>
          </p:nvPr>
        </p:nvSpPr>
        <p:spPr/>
        <p:txBody>
          <a:bodyPr/>
          <a:lstStyle/>
          <a:p>
            <a:pPr lvl="0"/>
            <a:r>
              <a:rPr lang="en-IN" dirty="0"/>
              <a:t>Student name: </a:t>
            </a:r>
            <a:r>
              <a:rPr lang="en-IN" dirty="0" err="1"/>
              <a:t>Madhaviben</a:t>
            </a:r>
            <a:r>
              <a:rPr lang="en-IN" dirty="0"/>
              <a:t> </a:t>
            </a:r>
            <a:r>
              <a:rPr lang="en-IN" dirty="0" err="1"/>
              <a:t>Kagada</a:t>
            </a:r>
            <a:endParaRPr lang="en-IN" dirty="0"/>
          </a:p>
          <a:p>
            <a:pPr lvl="0"/>
            <a:r>
              <a:rPr lang="en-IN" dirty="0"/>
              <a:t>Registration No: 2111898</a:t>
            </a:r>
          </a:p>
          <a:p>
            <a:pPr lvl="0"/>
            <a:r>
              <a:rPr lang="en-IN" dirty="0"/>
              <a:t>University of Essex </a:t>
            </a:r>
          </a:p>
          <a:p>
            <a:endParaRPr lang="en-IN" dirty="0"/>
          </a:p>
        </p:txBody>
      </p:sp>
    </p:spTree>
    <p:extLst>
      <p:ext uri="{BB962C8B-B14F-4D97-AF65-F5344CB8AC3E}">
        <p14:creationId xmlns:p14="http://schemas.microsoft.com/office/powerpoint/2010/main" val="3954593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Flight delays by airline</a:t>
            </a:r>
          </a:p>
        </p:txBody>
      </p:sp>
      <p:sp>
        <p:nvSpPr>
          <p:cNvPr id="3" name="Content Placeholder 2"/>
          <p:cNvSpPr>
            <a:spLocks noGrp="1"/>
          </p:cNvSpPr>
          <p:nvPr>
            <p:ph sz="half" idx="1"/>
          </p:nvPr>
        </p:nvSpPr>
        <p:spPr/>
        <p:txBody>
          <a:bodyPr/>
          <a:lstStyle/>
          <a:p>
            <a:r>
              <a:rPr lang="en-US" dirty="0"/>
              <a:t>The top three airlines having highest number of flight delays are WN, DL and OO.</a:t>
            </a:r>
          </a:p>
        </p:txBody>
      </p:sp>
      <p:pic>
        <p:nvPicPr>
          <p:cNvPr id="5" name="Content Placeholder 4"/>
          <p:cNvPicPr>
            <a:picLocks noGrp="1" noChangeAspect="1"/>
          </p:cNvPicPr>
          <p:nvPr>
            <p:ph sz="half" idx="2"/>
          </p:nvPr>
        </p:nvPicPr>
        <p:blipFill>
          <a:blip r:embed="rId2"/>
          <a:stretch>
            <a:fillRect/>
          </a:stretch>
        </p:blipFill>
        <p:spPr>
          <a:xfrm>
            <a:off x="6188075" y="2628478"/>
            <a:ext cx="5422900" cy="2831357"/>
          </a:xfrm>
          <a:prstGeom prst="rect">
            <a:avLst/>
          </a:prstGeom>
        </p:spPr>
      </p:pic>
    </p:spTree>
    <p:extLst>
      <p:ext uri="{BB962C8B-B14F-4D97-AF65-F5344CB8AC3E}">
        <p14:creationId xmlns:p14="http://schemas.microsoft.com/office/powerpoint/2010/main" val="3973281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flight delays by destination</a:t>
            </a:r>
          </a:p>
        </p:txBody>
      </p:sp>
      <p:pic>
        <p:nvPicPr>
          <p:cNvPr id="5" name="Content Placeholder 4"/>
          <p:cNvPicPr>
            <a:picLocks noGrp="1" noChangeAspect="1"/>
          </p:cNvPicPr>
          <p:nvPr>
            <p:ph sz="half" idx="1"/>
          </p:nvPr>
        </p:nvPicPr>
        <p:blipFill>
          <a:blip r:embed="rId2"/>
          <a:stretch>
            <a:fillRect/>
          </a:stretch>
        </p:blipFill>
        <p:spPr>
          <a:xfrm>
            <a:off x="581025" y="2592144"/>
            <a:ext cx="5422900" cy="2904024"/>
          </a:xfrm>
          <a:prstGeom prst="rect">
            <a:avLst/>
          </a:prstGeom>
        </p:spPr>
      </p:pic>
      <p:sp>
        <p:nvSpPr>
          <p:cNvPr id="4" name="Content Placeholder 3"/>
          <p:cNvSpPr>
            <a:spLocks noGrp="1"/>
          </p:cNvSpPr>
          <p:nvPr>
            <p:ph sz="half" idx="2"/>
          </p:nvPr>
        </p:nvSpPr>
        <p:spPr/>
        <p:txBody>
          <a:bodyPr/>
          <a:lstStyle/>
          <a:p>
            <a:r>
              <a:rPr lang="en-US" dirty="0"/>
              <a:t>The top 3 destination airports by number of flights delayed are FLO, SJT and PIE.</a:t>
            </a:r>
          </a:p>
        </p:txBody>
      </p:sp>
    </p:spTree>
    <p:extLst>
      <p:ext uri="{BB962C8B-B14F-4D97-AF65-F5344CB8AC3E}">
        <p14:creationId xmlns:p14="http://schemas.microsoft.com/office/powerpoint/2010/main" val="341163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Flight delays by day of week</a:t>
            </a:r>
          </a:p>
        </p:txBody>
      </p:sp>
      <p:sp>
        <p:nvSpPr>
          <p:cNvPr id="3" name="Content Placeholder 2"/>
          <p:cNvSpPr>
            <a:spLocks noGrp="1"/>
          </p:cNvSpPr>
          <p:nvPr>
            <p:ph sz="half" idx="1"/>
          </p:nvPr>
        </p:nvSpPr>
        <p:spPr/>
        <p:txBody>
          <a:bodyPr/>
          <a:lstStyle/>
          <a:p>
            <a:r>
              <a:rPr lang="en-US" dirty="0"/>
              <a:t>The day of week having highest number of flight delays are 3 which is Wednesday and the second highest delays are on 4</a:t>
            </a:r>
            <a:r>
              <a:rPr lang="en-US" baseline="30000" dirty="0"/>
              <a:t>th</a:t>
            </a:r>
            <a:r>
              <a:rPr lang="en-US" dirty="0"/>
              <a:t> day of Thursday</a:t>
            </a:r>
          </a:p>
        </p:txBody>
      </p:sp>
      <p:pic>
        <p:nvPicPr>
          <p:cNvPr id="5" name="Content Placeholder 4"/>
          <p:cNvPicPr>
            <a:picLocks noGrp="1" noChangeAspect="1"/>
          </p:cNvPicPr>
          <p:nvPr>
            <p:ph sz="half" idx="2"/>
          </p:nvPr>
        </p:nvPicPr>
        <p:blipFill>
          <a:blip r:embed="rId2"/>
          <a:stretch>
            <a:fillRect/>
          </a:stretch>
        </p:blipFill>
        <p:spPr>
          <a:xfrm>
            <a:off x="6188075" y="2645944"/>
            <a:ext cx="5422900" cy="2796424"/>
          </a:xfrm>
          <a:prstGeom prst="rect">
            <a:avLst/>
          </a:prstGeom>
        </p:spPr>
      </p:pic>
    </p:spTree>
    <p:extLst>
      <p:ext uri="{BB962C8B-B14F-4D97-AF65-F5344CB8AC3E}">
        <p14:creationId xmlns:p14="http://schemas.microsoft.com/office/powerpoint/2010/main" val="3069084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 Evaluation</a:t>
            </a:r>
          </a:p>
        </p:txBody>
      </p:sp>
      <p:pic>
        <p:nvPicPr>
          <p:cNvPr id="5" name="Content Placeholder 4"/>
          <p:cNvPicPr>
            <a:picLocks noGrp="1" noChangeAspect="1"/>
          </p:cNvPicPr>
          <p:nvPr>
            <p:ph sz="half" idx="1"/>
          </p:nvPr>
        </p:nvPicPr>
        <p:blipFill>
          <a:blip r:embed="rId2"/>
          <a:stretch>
            <a:fillRect/>
          </a:stretch>
        </p:blipFill>
        <p:spPr>
          <a:xfrm>
            <a:off x="581025" y="2530789"/>
            <a:ext cx="5422900" cy="3026734"/>
          </a:xfrm>
          <a:prstGeom prst="rect">
            <a:avLst/>
          </a:prstGeom>
        </p:spPr>
      </p:pic>
      <p:pic>
        <p:nvPicPr>
          <p:cNvPr id="6" name="Content Placeholder 5"/>
          <p:cNvPicPr>
            <a:picLocks noGrp="1" noChangeAspect="1"/>
          </p:cNvPicPr>
          <p:nvPr>
            <p:ph sz="half" idx="2"/>
          </p:nvPr>
        </p:nvPicPr>
        <p:blipFill>
          <a:blip r:embed="rId3"/>
          <a:stretch>
            <a:fillRect/>
          </a:stretch>
        </p:blipFill>
        <p:spPr>
          <a:xfrm>
            <a:off x="6188075" y="2595467"/>
            <a:ext cx="5422900" cy="2897378"/>
          </a:xfrm>
          <a:prstGeom prst="rect">
            <a:avLst/>
          </a:prstGeom>
        </p:spPr>
      </p:pic>
    </p:spTree>
    <p:extLst>
      <p:ext uri="{BB962C8B-B14F-4D97-AF65-F5344CB8AC3E}">
        <p14:creationId xmlns:p14="http://schemas.microsoft.com/office/powerpoint/2010/main" val="4005533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evaluation</a:t>
            </a:r>
          </a:p>
        </p:txBody>
      </p:sp>
      <p:pic>
        <p:nvPicPr>
          <p:cNvPr id="5" name="Content Placeholder 4"/>
          <p:cNvPicPr>
            <a:picLocks noGrp="1" noChangeAspect="1"/>
          </p:cNvPicPr>
          <p:nvPr>
            <p:ph sz="half" idx="1"/>
          </p:nvPr>
        </p:nvPicPr>
        <p:blipFill>
          <a:blip r:embed="rId2"/>
          <a:stretch>
            <a:fillRect/>
          </a:stretch>
        </p:blipFill>
        <p:spPr>
          <a:xfrm>
            <a:off x="581025" y="2633290"/>
            <a:ext cx="5422900" cy="2821733"/>
          </a:xfrm>
          <a:prstGeom prst="rect">
            <a:avLst/>
          </a:prstGeom>
        </p:spPr>
      </p:pic>
      <p:pic>
        <p:nvPicPr>
          <p:cNvPr id="6" name="Content Placeholder 5"/>
          <p:cNvPicPr>
            <a:picLocks noGrp="1" noChangeAspect="1"/>
          </p:cNvPicPr>
          <p:nvPr>
            <p:ph sz="half" idx="2"/>
          </p:nvPr>
        </p:nvPicPr>
        <p:blipFill>
          <a:blip r:embed="rId3"/>
          <a:stretch>
            <a:fillRect/>
          </a:stretch>
        </p:blipFill>
        <p:spPr>
          <a:xfrm>
            <a:off x="6188075" y="2536513"/>
            <a:ext cx="5422900" cy="3015286"/>
          </a:xfrm>
          <a:prstGeom prst="rect">
            <a:avLst/>
          </a:prstGeom>
        </p:spPr>
      </p:pic>
    </p:spTree>
    <p:extLst>
      <p:ext uri="{BB962C8B-B14F-4D97-AF65-F5344CB8AC3E}">
        <p14:creationId xmlns:p14="http://schemas.microsoft.com/office/powerpoint/2010/main" val="886756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&amp; discussion</a:t>
            </a:r>
          </a:p>
        </p:txBody>
      </p:sp>
      <p:sp>
        <p:nvSpPr>
          <p:cNvPr id="5" name="Content Placeholder 4"/>
          <p:cNvSpPr>
            <a:spLocks noGrp="1"/>
          </p:cNvSpPr>
          <p:nvPr>
            <p:ph idx="1"/>
          </p:nvPr>
        </p:nvSpPr>
        <p:spPr/>
        <p:txBody>
          <a:bodyPr>
            <a:normAutofit fontScale="92500" lnSpcReduction="10000"/>
          </a:bodyPr>
          <a:lstStyle/>
          <a:p>
            <a:r>
              <a:rPr lang="en-US" dirty="0"/>
              <a:t>Coming towards the result of exploratory data analysis first, it is found that the average length of flight has no effect on flight being delayed or flight being on time. Both have approximately same length. The highest number of flight delays are experienced by WN airline. </a:t>
            </a:r>
          </a:p>
          <a:p>
            <a:r>
              <a:rPr lang="en-US" dirty="0"/>
              <a:t>If we talk about top 3 airlines by highest number of delays then WN, DL and OO are top 3 airlines which has highest delays. Finally, the destination airport experiencing highest number of delay is FLO. </a:t>
            </a:r>
          </a:p>
          <a:p>
            <a:r>
              <a:rPr lang="en-US" dirty="0"/>
              <a:t>If we talk about top 3, the FLO, SJT and PIE tops the list. The random forest classifier is trained and tested on training and testing sets. </a:t>
            </a:r>
          </a:p>
          <a:p>
            <a:r>
              <a:rPr lang="en-US" dirty="0"/>
              <a:t>We found out that the accuracy of our classifier on unseen test dataset is 66% for random forest classifier and 61% for decision tree classifier which could further be improved by applying hyper-parameter tuning techniques. </a:t>
            </a:r>
          </a:p>
          <a:p>
            <a:r>
              <a:rPr lang="en-US" dirty="0"/>
              <a:t>The ROC curve with and without AUC is also attached and it can be seen that the AUC value for random forest classifier is 71. </a:t>
            </a:r>
          </a:p>
          <a:p>
            <a:r>
              <a:rPr lang="en-US" dirty="0"/>
              <a:t>This tells us about the area that is being covered by the model. The ROC curve for the decision tree classifier is 61. </a:t>
            </a:r>
          </a:p>
        </p:txBody>
      </p:sp>
    </p:spTree>
    <p:extLst>
      <p:ext uri="{BB962C8B-B14F-4D97-AF65-F5344CB8AC3E}">
        <p14:creationId xmlns:p14="http://schemas.microsoft.com/office/powerpoint/2010/main" val="120128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Concluding this project, we have performed data preprocessing and data cleaning to make our data ready to use and highlighted some points based on which someone can make informed decisions. </a:t>
            </a:r>
          </a:p>
          <a:p>
            <a:r>
              <a:rPr lang="en-US" dirty="0"/>
              <a:t>More deeper analysis and predictive modelling could be performed given more data about flights. </a:t>
            </a:r>
          </a:p>
          <a:p>
            <a:r>
              <a:rPr lang="en-US" dirty="0"/>
              <a:t>We found out that WN airline is performing very bad in term of delays, there is always a delay on destination airport FLO and that the classifier could predict </a:t>
            </a:r>
            <a:r>
              <a:rPr lang="en-US"/>
              <a:t>accurately up to </a:t>
            </a:r>
            <a:r>
              <a:rPr lang="en-US" dirty="0"/>
              <a:t>66% on unseen data for predicting the delay</a:t>
            </a:r>
            <a:r>
              <a:rPr lang="en-US"/>
              <a:t>. </a:t>
            </a:r>
          </a:p>
          <a:p>
            <a:r>
              <a:rPr lang="en-US"/>
              <a:t>Furthermore</a:t>
            </a:r>
            <a:r>
              <a:rPr lang="en-US" dirty="0"/>
              <a:t>, we can highlight which day of week records the highest delays, is time a factor in delays or not and many more.</a:t>
            </a:r>
          </a:p>
        </p:txBody>
      </p:sp>
    </p:spTree>
    <p:extLst>
      <p:ext uri="{BB962C8B-B14F-4D97-AF65-F5344CB8AC3E}">
        <p14:creationId xmlns:p14="http://schemas.microsoft.com/office/powerpoint/2010/main" val="1792809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5139-E1DD-4630-B215-11F46DD6A24E}"/>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4DCFE38-D126-4C72-A531-3BF2BE534DC1}"/>
              </a:ext>
            </a:extLst>
          </p:cNvPr>
          <p:cNvSpPr>
            <a:spLocks noGrp="1"/>
          </p:cNvSpPr>
          <p:nvPr>
            <p:ph idx="1"/>
          </p:nvPr>
        </p:nvSpPr>
        <p:spPr/>
        <p:txBody>
          <a:bodyPr/>
          <a:lstStyle/>
          <a:p>
            <a:r>
              <a:rPr lang="en-IN" dirty="0">
                <a:hlinkClick r:id="rId2"/>
              </a:rPr>
              <a:t>https://www.mrdbourke.com/a-6-step-field-guide-for-building-machine-learning-projects/</a:t>
            </a:r>
            <a:endParaRPr lang="en-IN" dirty="0"/>
          </a:p>
          <a:p>
            <a:r>
              <a:rPr lang="en-IN" dirty="0"/>
              <a:t>https://scikit-learn.org/stable/tutorial/machine_learning_map/index.html</a:t>
            </a:r>
          </a:p>
          <a:p>
            <a:r>
              <a:rPr lang="en-IN" dirty="0">
                <a:hlinkClick r:id="rId3"/>
              </a:rPr>
              <a:t>https://www.kaggle.com/datasets/jimschacko/airlines-dataset-to-predict-a-delay</a:t>
            </a:r>
            <a:endParaRPr lang="en-IN" dirty="0"/>
          </a:p>
          <a:p>
            <a:r>
              <a:rPr lang="en-IN" dirty="0">
                <a:hlinkClick r:id="rId4"/>
              </a:rPr>
              <a:t>https://www.kaggle.com/code/fahadhasan/time-series-forecasting</a:t>
            </a:r>
            <a:endParaRPr lang="en-IN" dirty="0"/>
          </a:p>
          <a:p>
            <a:endParaRPr lang="en-IN" dirty="0"/>
          </a:p>
        </p:txBody>
      </p:sp>
    </p:spTree>
    <p:extLst>
      <p:ext uri="{BB962C8B-B14F-4D97-AF65-F5344CB8AC3E}">
        <p14:creationId xmlns:p14="http://schemas.microsoft.com/office/powerpoint/2010/main" val="381757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Flights delay prediction using python</a:t>
            </a:r>
          </a:p>
        </p:txBody>
      </p:sp>
      <p:sp>
        <p:nvSpPr>
          <p:cNvPr id="3" name="Subtitle 2"/>
          <p:cNvSpPr>
            <a:spLocks noGrp="1"/>
          </p:cNvSpPr>
          <p:nvPr>
            <p:ph type="subTitle" idx="1"/>
          </p:nvPr>
        </p:nvSpPr>
        <p:spPr/>
        <p:txBody>
          <a:bodyPr/>
          <a:lstStyle/>
          <a:p>
            <a:r>
              <a:rPr lang="en-US" dirty="0"/>
              <a:t>Implementation of random forest classifier &amp; Decision Tree Classifier</a:t>
            </a:r>
          </a:p>
        </p:txBody>
      </p:sp>
    </p:spTree>
    <p:extLst>
      <p:ext uri="{BB962C8B-B14F-4D97-AF65-F5344CB8AC3E}">
        <p14:creationId xmlns:p14="http://schemas.microsoft.com/office/powerpoint/2010/main" val="2002101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This project is based on the flights data analysis where our main goal is to perform some exploratory data </a:t>
            </a:r>
            <a:r>
              <a:rPr lang="en-US" dirty="0" err="1"/>
              <a:t>anlaysis</a:t>
            </a:r>
            <a:r>
              <a:rPr lang="en-US" dirty="0"/>
              <a:t> on the dataset and then apply data mining algorithms to predict the delay of a flight. The dataset selected is taken from </a:t>
            </a:r>
            <a:r>
              <a:rPr lang="en-US" dirty="0" err="1"/>
              <a:t>Kaggle</a:t>
            </a:r>
            <a:r>
              <a:rPr lang="en-US" dirty="0"/>
              <a:t> which is a public repository for datasets. </a:t>
            </a:r>
          </a:p>
        </p:txBody>
      </p:sp>
    </p:spTree>
    <p:extLst>
      <p:ext uri="{BB962C8B-B14F-4D97-AF65-F5344CB8AC3E}">
        <p14:creationId xmlns:p14="http://schemas.microsoft.com/office/powerpoint/2010/main" val="44510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1DC2-720A-4AF2-8DB7-365FD7313828}"/>
              </a:ext>
            </a:extLst>
          </p:cNvPr>
          <p:cNvSpPr>
            <a:spLocks noGrp="1"/>
          </p:cNvSpPr>
          <p:nvPr>
            <p:ph type="title"/>
          </p:nvPr>
        </p:nvSpPr>
        <p:spPr/>
        <p:txBody>
          <a:bodyPr/>
          <a:lstStyle/>
          <a:p>
            <a:r>
              <a:rPr lang="en-IN" dirty="0"/>
              <a:t>How  we  process.</a:t>
            </a:r>
          </a:p>
        </p:txBody>
      </p:sp>
      <p:pic>
        <p:nvPicPr>
          <p:cNvPr id="5" name="Content Placeholder 4">
            <a:extLst>
              <a:ext uri="{FF2B5EF4-FFF2-40B4-BE49-F238E27FC236}">
                <a16:creationId xmlns:a16="http://schemas.microsoft.com/office/drawing/2014/main" id="{C19D03CC-377A-4F91-B2A1-26F609A042C3}"/>
              </a:ext>
            </a:extLst>
          </p:cNvPr>
          <p:cNvPicPr>
            <a:picLocks noGrp="1" noChangeAspect="1"/>
          </p:cNvPicPr>
          <p:nvPr>
            <p:ph idx="1"/>
          </p:nvPr>
        </p:nvPicPr>
        <p:blipFill>
          <a:blip r:embed="rId2"/>
          <a:stretch>
            <a:fillRect/>
          </a:stretch>
        </p:blipFill>
        <p:spPr>
          <a:xfrm>
            <a:off x="3146181" y="2181224"/>
            <a:ext cx="6375011" cy="3974619"/>
          </a:xfrm>
        </p:spPr>
      </p:pic>
    </p:spTree>
    <p:extLst>
      <p:ext uri="{BB962C8B-B14F-4D97-AF65-F5344CB8AC3E}">
        <p14:creationId xmlns:p14="http://schemas.microsoft.com/office/powerpoint/2010/main" val="211122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1065-592C-4B42-B589-C3A5E9128519}"/>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DFEADFD4-8088-4925-81AE-50470AA9A905}"/>
              </a:ext>
            </a:extLst>
          </p:cNvPr>
          <p:cNvPicPr>
            <a:picLocks noGrp="1" noChangeAspect="1"/>
          </p:cNvPicPr>
          <p:nvPr>
            <p:ph idx="1"/>
          </p:nvPr>
        </p:nvPicPr>
        <p:blipFill>
          <a:blip r:embed="rId2"/>
          <a:stretch>
            <a:fillRect/>
          </a:stretch>
        </p:blipFill>
        <p:spPr>
          <a:xfrm>
            <a:off x="1405367" y="2181225"/>
            <a:ext cx="9381265" cy="3678238"/>
          </a:xfrm>
        </p:spPr>
      </p:pic>
    </p:spTree>
    <p:extLst>
      <p:ext uri="{BB962C8B-B14F-4D97-AF65-F5344CB8AC3E}">
        <p14:creationId xmlns:p14="http://schemas.microsoft.com/office/powerpoint/2010/main" val="410567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lstStyle/>
          <a:p>
            <a:r>
              <a:rPr lang="en-US" dirty="0"/>
              <a:t>The dataset consists of a total of 539383 observations and it contains a mix of categorical and numerical /continuous attributes as shown and explained above.</a:t>
            </a:r>
          </a:p>
        </p:txBody>
      </p:sp>
    </p:spTree>
    <p:extLst>
      <p:ext uri="{BB962C8B-B14F-4D97-AF65-F5344CB8AC3E}">
        <p14:creationId xmlns:p14="http://schemas.microsoft.com/office/powerpoint/2010/main" val="3147490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In order to be sure about what type of analysis and questions will be answered in this project, below is a highlight of what is discussed in upcoming sections: </a:t>
            </a:r>
          </a:p>
          <a:p>
            <a:pPr lvl="1"/>
            <a:r>
              <a:rPr lang="en-US" dirty="0"/>
              <a:t>Do flights which are delayed and not delayed have same or different flight length? </a:t>
            </a:r>
          </a:p>
          <a:p>
            <a:pPr lvl="1"/>
            <a:r>
              <a:rPr lang="en-US" dirty="0"/>
              <a:t>Which airline records highest number of delayed flights?</a:t>
            </a:r>
          </a:p>
          <a:p>
            <a:pPr lvl="1"/>
            <a:r>
              <a:rPr lang="en-US" dirty="0"/>
              <a:t>Which destination airport records highest number of flights delayed? </a:t>
            </a:r>
          </a:p>
          <a:p>
            <a:pPr lvl="1"/>
            <a:r>
              <a:rPr lang="en-US" dirty="0"/>
              <a:t>Build a prediction model to predict the delay.</a:t>
            </a:r>
          </a:p>
        </p:txBody>
      </p:sp>
    </p:spTree>
    <p:extLst>
      <p:ext uri="{BB962C8B-B14F-4D97-AF65-F5344CB8AC3E}">
        <p14:creationId xmlns:p14="http://schemas.microsoft.com/office/powerpoint/2010/main" val="1557093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p>
        </p:txBody>
      </p:sp>
      <p:sp>
        <p:nvSpPr>
          <p:cNvPr id="3" name="Content Placeholder 2"/>
          <p:cNvSpPr>
            <a:spLocks noGrp="1"/>
          </p:cNvSpPr>
          <p:nvPr>
            <p:ph idx="1"/>
          </p:nvPr>
        </p:nvSpPr>
        <p:spPr/>
        <p:txBody>
          <a:bodyPr/>
          <a:lstStyle/>
          <a:p>
            <a:r>
              <a:rPr lang="en-US" dirty="0"/>
              <a:t>This project follows the below mentioned steps from start till end with an explanation of each step: </a:t>
            </a:r>
          </a:p>
          <a:p>
            <a:pPr lvl="1"/>
            <a:r>
              <a:rPr lang="en-US" dirty="0"/>
              <a:t>Data Preprocessing. </a:t>
            </a:r>
          </a:p>
          <a:p>
            <a:pPr lvl="1"/>
            <a:r>
              <a:rPr lang="en-US" dirty="0"/>
              <a:t>Exploratory Data Analysis. </a:t>
            </a:r>
          </a:p>
          <a:p>
            <a:pPr lvl="1"/>
            <a:r>
              <a:rPr lang="en-US" dirty="0"/>
              <a:t>Data Modelling &amp; Evaluation. </a:t>
            </a:r>
          </a:p>
          <a:p>
            <a:pPr lvl="1"/>
            <a:r>
              <a:rPr lang="en-US" dirty="0"/>
              <a:t>Results Discussion.</a:t>
            </a:r>
          </a:p>
          <a:p>
            <a:pPr lvl="1"/>
            <a:r>
              <a:rPr lang="en-US" dirty="0"/>
              <a:t>Conclusions</a:t>
            </a:r>
          </a:p>
        </p:txBody>
      </p:sp>
    </p:spTree>
    <p:extLst>
      <p:ext uri="{BB962C8B-B14F-4D97-AF65-F5344CB8AC3E}">
        <p14:creationId xmlns:p14="http://schemas.microsoft.com/office/powerpoint/2010/main" val="2159800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Distribution of target variable</a:t>
            </a:r>
          </a:p>
        </p:txBody>
      </p:sp>
      <p:pic>
        <p:nvPicPr>
          <p:cNvPr id="7" name="Content Placeholder 6"/>
          <p:cNvPicPr>
            <a:picLocks noGrp="1" noChangeAspect="1"/>
          </p:cNvPicPr>
          <p:nvPr>
            <p:ph sz="half" idx="1"/>
          </p:nvPr>
        </p:nvPicPr>
        <p:blipFill>
          <a:blip r:embed="rId2"/>
          <a:stretch>
            <a:fillRect/>
          </a:stretch>
        </p:blipFill>
        <p:spPr>
          <a:xfrm>
            <a:off x="1325562" y="2720181"/>
            <a:ext cx="3933825" cy="2647950"/>
          </a:xfrm>
          <a:prstGeom prst="rect">
            <a:avLst/>
          </a:prstGeom>
        </p:spPr>
      </p:pic>
      <p:sp>
        <p:nvSpPr>
          <p:cNvPr id="6" name="Content Placeholder 5"/>
          <p:cNvSpPr>
            <a:spLocks noGrp="1"/>
          </p:cNvSpPr>
          <p:nvPr>
            <p:ph sz="half" idx="2"/>
          </p:nvPr>
        </p:nvSpPr>
        <p:spPr/>
        <p:txBody>
          <a:bodyPr/>
          <a:lstStyle/>
          <a:p>
            <a:r>
              <a:rPr lang="en-US" dirty="0"/>
              <a:t>From the histogram we can see that the target variable is completely balanced and there is no </a:t>
            </a:r>
            <a:r>
              <a:rPr lang="en-US" dirty="0" err="1"/>
              <a:t>imbalancing</a:t>
            </a:r>
            <a:r>
              <a:rPr lang="en-US" dirty="0"/>
              <a:t> issues in the dataset. </a:t>
            </a:r>
          </a:p>
        </p:txBody>
      </p:sp>
    </p:spTree>
    <p:extLst>
      <p:ext uri="{BB962C8B-B14F-4D97-AF65-F5344CB8AC3E}">
        <p14:creationId xmlns:p14="http://schemas.microsoft.com/office/powerpoint/2010/main" val="299231421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84</TotalTime>
  <Words>723</Words>
  <Application>Microsoft Office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Gill Sans MT</vt:lpstr>
      <vt:lpstr>Wingdings 2</vt:lpstr>
      <vt:lpstr>Dividend</vt:lpstr>
      <vt:lpstr>MA336 Project Final Project </vt:lpstr>
      <vt:lpstr>Flights delay prediction using python</vt:lpstr>
      <vt:lpstr>introduction</vt:lpstr>
      <vt:lpstr>How  we  process.</vt:lpstr>
      <vt:lpstr>PowerPoint Presentation</vt:lpstr>
      <vt:lpstr>dataset</vt:lpstr>
      <vt:lpstr>objectives</vt:lpstr>
      <vt:lpstr>Methodology </vt:lpstr>
      <vt:lpstr>Distribution of target variable</vt:lpstr>
      <vt:lpstr>Flight delays by airline</vt:lpstr>
      <vt:lpstr>Top 10 flight delays by destination</vt:lpstr>
      <vt:lpstr>Flight delays by day of week</vt:lpstr>
      <vt:lpstr>Random forest classifier Evaluation</vt:lpstr>
      <vt:lpstr>Decision tree evaluation</vt:lpstr>
      <vt:lpstr>Results &amp; discussion</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Flights delay prediction using python</dc:title>
  <dc:creator>h- Husnain</dc:creator>
  <cp:lastModifiedBy>Chetan Kagda</cp:lastModifiedBy>
  <cp:revision>11</cp:revision>
  <dcterms:created xsi:type="dcterms:W3CDTF">2022-07-18T18:41:58Z</dcterms:created>
  <dcterms:modified xsi:type="dcterms:W3CDTF">2022-07-19T10:31:16Z</dcterms:modified>
</cp:coreProperties>
</file>