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75" r:id="rId10"/>
    <p:sldId id="269" r:id="rId11"/>
    <p:sldId id="270" r:id="rId12"/>
    <p:sldId id="271" r:id="rId13"/>
    <p:sldId id="279" r:id="rId14"/>
    <p:sldId id="276" r:id="rId15"/>
    <p:sldId id="277" r:id="rId16"/>
    <p:sldId id="278" r:id="rId17"/>
    <p:sldId id="28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13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BCDCB-35F5-4A93-B8C0-8ED4632063CC}" type="datetimeFigureOut">
              <a:rPr lang="en-US" smtClean="0"/>
              <a:pPr/>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90A77-9D99-40DC-997A-0ABF4620E6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BCDCB-35F5-4A93-B8C0-8ED4632063CC}" type="datetimeFigureOut">
              <a:rPr lang="en-US" smtClean="0"/>
              <a:pPr/>
              <a:t>12/22/2020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90A77-9D99-40DC-997A-0ABF4620E6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400" dirty="0" smtClean="0"/>
              <a:t>Introduction to Angular</a:t>
            </a:r>
          </a:p>
          <a:p>
            <a:pPr>
              <a:buFont typeface="Wingdings" pitchFamily="2" charset="2"/>
              <a:buChar char="Ø"/>
            </a:pPr>
            <a:r>
              <a:rPr lang="en-US" sz="2400" dirty="0"/>
              <a:t>A</a:t>
            </a:r>
            <a:r>
              <a:rPr lang="en-US" sz="2400" dirty="0" smtClean="0"/>
              <a:t>ngular Vs Angular Js</a:t>
            </a:r>
          </a:p>
          <a:p>
            <a:pPr>
              <a:buFont typeface="Wingdings" pitchFamily="2" charset="2"/>
              <a:buChar char="Ø"/>
            </a:pPr>
            <a:r>
              <a:rPr lang="en-US" sz="2400" dirty="0" smtClean="0"/>
              <a:t>Why Angular </a:t>
            </a:r>
          </a:p>
          <a:p>
            <a:pPr>
              <a:buFont typeface="Wingdings" pitchFamily="2" charset="2"/>
              <a:buChar char="Ø"/>
            </a:pPr>
            <a:r>
              <a:rPr lang="en-US" sz="2400" dirty="0" smtClean="0"/>
              <a:t>Angular Architecture and explanation.</a:t>
            </a:r>
          </a:p>
          <a:p>
            <a:pPr>
              <a:buFont typeface="Wingdings" pitchFamily="2" charset="2"/>
              <a:buChar char="Ø"/>
            </a:pPr>
            <a:r>
              <a:rPr lang="en-US" sz="2400" dirty="0" smtClean="0"/>
              <a:t>HTTP Service</a:t>
            </a:r>
          </a:p>
          <a:p>
            <a:pPr>
              <a:buFont typeface="Wingdings" pitchFamily="2" charset="2"/>
              <a:buChar char="Ø"/>
            </a:pPr>
            <a:r>
              <a:rPr lang="en-US" sz="2400" dirty="0" smtClean="0"/>
              <a:t>HTTP Mechanism</a:t>
            </a:r>
          </a:p>
          <a:p>
            <a:pPr>
              <a:buFont typeface="Wingdings" pitchFamily="2" charset="2"/>
              <a:buChar char="Ø"/>
            </a:pPr>
            <a:r>
              <a:rPr lang="en-US" sz="2400" dirty="0" smtClean="0"/>
              <a:t>Why </a:t>
            </a:r>
            <a:r>
              <a:rPr lang="en-US" sz="2400" dirty="0" err="1" smtClean="0"/>
              <a:t>Obserable</a:t>
            </a:r>
            <a:endParaRPr lang="en-US" sz="2400" dirty="0" smtClean="0"/>
          </a:p>
          <a:p>
            <a:pPr>
              <a:buFont typeface="Wingdings" pitchFamily="2" charset="2"/>
              <a:buChar char="Ø"/>
            </a:pPr>
            <a:r>
              <a:rPr lang="en-US" sz="2400" dirty="0" err="1" smtClean="0"/>
              <a:t>HTTP,Obserable,RXJS</a:t>
            </a:r>
            <a:endParaRPr lang="en-US" sz="2400" dirty="0" smtClean="0"/>
          </a:p>
          <a:p>
            <a:pPr>
              <a:buFont typeface="Wingdings" pitchFamily="2" charset="2"/>
              <a:buChar char="Ø"/>
            </a:pPr>
            <a:r>
              <a:rPr lang="en-US" sz="2400" dirty="0" smtClean="0"/>
              <a:t>AJAX</a:t>
            </a:r>
          </a:p>
          <a:p>
            <a:pPr>
              <a:buFont typeface="Wingdings" pitchFamily="2" charset="2"/>
              <a:buChar char="Ø"/>
            </a:pPr>
            <a:r>
              <a:rPr lang="en-US" sz="2400" dirty="0" smtClean="0"/>
              <a:t>Why AJAX</a:t>
            </a:r>
          </a:p>
          <a:p>
            <a:pPr>
              <a:buFont typeface="Wingdings" pitchFamily="2" charset="2"/>
              <a:buChar char="Ø"/>
            </a:pPr>
            <a:r>
              <a:rPr lang="en-US" sz="2400" dirty="0" smtClean="0"/>
              <a:t>Advantages of AJAX</a:t>
            </a:r>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Fig:HTTP</a:t>
            </a:r>
            <a:r>
              <a:rPr lang="en-US" dirty="0" smtClean="0"/>
              <a:t> Mechanism</a:t>
            </a:r>
            <a:endParaRPr lang="en-US" dirty="0"/>
          </a:p>
        </p:txBody>
      </p:sp>
      <p:pic>
        <p:nvPicPr>
          <p:cNvPr id="5" name="Picture Placeholder 4" descr="Capture4.PNG"/>
          <p:cNvPicPr>
            <a:picLocks noGrp="1" noChangeAspect="1"/>
          </p:cNvPicPr>
          <p:nvPr>
            <p:ph type="pic" idx="1"/>
          </p:nvPr>
        </p:nvPicPr>
        <p:blipFill>
          <a:blip r:embed="rId2"/>
          <a:srcRect t="6118" b="6118"/>
          <a:stretch>
            <a:fillRect/>
          </a:stretch>
        </p:blipFill>
        <p:spPr>
          <a:xfrm>
            <a:off x="381000" y="612775"/>
            <a:ext cx="8534400" cy="4114800"/>
          </a:xfrm>
        </p:spPr>
      </p:pic>
      <p:sp>
        <p:nvSpPr>
          <p:cNvPr id="4" name="Text Placeholder 3"/>
          <p:cNvSpPr>
            <a:spLocks noGrp="1"/>
          </p:cNvSpPr>
          <p:nvPr>
            <p:ph type="body" sz="half" idx="2"/>
          </p:nvPr>
        </p:nvSpPr>
        <p:spPr/>
        <p:txBody>
          <a:bodyPr>
            <a:noAutofit/>
          </a:bodyPr>
          <a:lstStyle/>
          <a:p>
            <a:r>
              <a:rPr lang="en-US" sz="2400" dirty="0" smtClean="0"/>
              <a:t>Http mechanism consist of two steps: – First step: Send the http request </a:t>
            </a:r>
          </a:p>
          <a:p>
            <a:r>
              <a:rPr lang="en-US" sz="2400" dirty="0" smtClean="0"/>
              <a:t> Second Step: </a:t>
            </a:r>
            <a:r>
              <a:rPr lang="en-US" sz="2400" dirty="0" err="1" smtClean="0"/>
              <a:t>Recieve</a:t>
            </a:r>
            <a:r>
              <a:rPr lang="en-US" sz="2400" dirty="0" smtClean="0"/>
              <a:t> and process http response</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Obserable</a:t>
            </a:r>
            <a:endParaRPr lang="en-US" dirty="0"/>
          </a:p>
        </p:txBody>
      </p:sp>
      <p:sp>
        <p:nvSpPr>
          <p:cNvPr id="3" name="Content Placeholder 2"/>
          <p:cNvSpPr>
            <a:spLocks noGrp="1"/>
          </p:cNvSpPr>
          <p:nvPr>
            <p:ph idx="1"/>
          </p:nvPr>
        </p:nvSpPr>
        <p:spPr/>
        <p:txBody>
          <a:bodyPr>
            <a:normAutofit lnSpcReduction="10000"/>
          </a:bodyPr>
          <a:lstStyle/>
          <a:p>
            <a:r>
              <a:rPr lang="en-US" dirty="0" err="1" smtClean="0"/>
              <a:t>Obserable</a:t>
            </a:r>
            <a:r>
              <a:rPr lang="en-US" dirty="0" smtClean="0"/>
              <a:t> is simply http response obtained from REST </a:t>
            </a:r>
            <a:r>
              <a:rPr lang="en-US" dirty="0" err="1" smtClean="0"/>
              <a:t>api</a:t>
            </a:r>
            <a:r>
              <a:rPr lang="en-US" dirty="0" smtClean="0"/>
              <a:t> </a:t>
            </a:r>
          </a:p>
          <a:p>
            <a:r>
              <a:rPr lang="en-US" dirty="0" err="1" smtClean="0"/>
              <a:t>Obserable</a:t>
            </a:r>
            <a:r>
              <a:rPr lang="en-US" dirty="0" smtClean="0"/>
              <a:t> is not the </a:t>
            </a:r>
            <a:r>
              <a:rPr lang="en-US" dirty="0" err="1" smtClean="0"/>
              <a:t>formate</a:t>
            </a:r>
            <a:r>
              <a:rPr lang="en-US" dirty="0" smtClean="0"/>
              <a:t> that is used by component, so we need to convert data into employee Array </a:t>
            </a:r>
          </a:p>
          <a:p>
            <a:r>
              <a:rPr lang="en-US" dirty="0" smtClean="0"/>
              <a:t>Data is provided to only component that </a:t>
            </a:r>
            <a:r>
              <a:rPr lang="en-US" dirty="0" err="1" smtClean="0"/>
              <a:t>subscribted</a:t>
            </a:r>
            <a:r>
              <a:rPr lang="en-US" dirty="0" smtClean="0"/>
              <a:t> to it. </a:t>
            </a:r>
          </a:p>
          <a:p>
            <a:r>
              <a:rPr lang="en-US" dirty="0" smtClean="0"/>
              <a:t>Now it is </a:t>
            </a:r>
            <a:r>
              <a:rPr lang="en-US" dirty="0" err="1" smtClean="0"/>
              <a:t>upto</a:t>
            </a:r>
            <a:r>
              <a:rPr lang="en-US" dirty="0" smtClean="0"/>
              <a:t> component to display data however they want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HTTP,Obserable,RXJS</a:t>
            </a:r>
            <a:endParaRPr lang="en-US" sz="3600" dirty="0"/>
          </a:p>
        </p:txBody>
      </p:sp>
      <p:pic>
        <p:nvPicPr>
          <p:cNvPr id="3074" name="Picture 2" descr="C:\Users\Anil Kumar\Pictures\Capture5.PNG"/>
          <p:cNvPicPr>
            <a:picLocks noGrp="1" noChangeAspect="1" noChangeArrowheads="1"/>
          </p:cNvPicPr>
          <p:nvPr>
            <p:ph idx="1"/>
          </p:nvPr>
        </p:nvPicPr>
        <p:blipFill>
          <a:blip r:embed="rId2"/>
          <a:srcRect/>
          <a:stretch>
            <a:fillRect/>
          </a:stretch>
        </p:blipFill>
        <p:spPr bwMode="auto">
          <a:xfrm>
            <a:off x="690020" y="1876941"/>
            <a:ext cx="7763959" cy="397248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AJAX</a:t>
            </a:r>
            <a:endParaRPr lang="en-US" sz="3600" dirty="0"/>
          </a:p>
        </p:txBody>
      </p:sp>
      <p:sp>
        <p:nvSpPr>
          <p:cNvPr id="3" name="Content Placeholder 2"/>
          <p:cNvSpPr>
            <a:spLocks noGrp="1"/>
          </p:cNvSpPr>
          <p:nvPr>
            <p:ph idx="1"/>
          </p:nvPr>
        </p:nvSpPr>
        <p:spPr/>
        <p:txBody>
          <a:bodyPr/>
          <a:lstStyle/>
          <a:p>
            <a:r>
              <a:rPr lang="en-US" dirty="0" smtClean="0"/>
              <a:t>AJAX is an Asynchronous JavaScript and XML.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AJAX</a:t>
            </a:r>
            <a:endParaRPr lang="en-US" sz="3600" dirty="0"/>
          </a:p>
        </p:txBody>
      </p:sp>
      <p:pic>
        <p:nvPicPr>
          <p:cNvPr id="5122" name="Picture 2" descr="C:\Users\Anil Kumar\Pictures\Capture7.PNG"/>
          <p:cNvPicPr>
            <a:picLocks noGrp="1" noChangeAspect="1" noChangeArrowheads="1"/>
          </p:cNvPicPr>
          <p:nvPr>
            <p:ph idx="1"/>
          </p:nvPr>
        </p:nvPicPr>
        <p:blipFill>
          <a:blip r:embed="rId2"/>
          <a:srcRect/>
          <a:stretch>
            <a:fillRect/>
          </a:stretch>
        </p:blipFill>
        <p:spPr bwMode="auto">
          <a:xfrm>
            <a:off x="1604548" y="1634020"/>
            <a:ext cx="5934904" cy="445832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Ajax usage in Google </a:t>
            </a:r>
            <a:endParaRPr lang="en-US" sz="3600" dirty="0"/>
          </a:p>
        </p:txBody>
      </p:sp>
      <p:pic>
        <p:nvPicPr>
          <p:cNvPr id="4" name="Picture 2" descr="C:\Users\Anil Kumar\Pictures\Capturre6.PNG"/>
          <p:cNvPicPr>
            <a:picLocks noGrp="1" noChangeAspect="1" noChangeArrowheads="1"/>
          </p:cNvPicPr>
          <p:nvPr>
            <p:ph idx="1"/>
          </p:nvPr>
        </p:nvPicPr>
        <p:blipFill>
          <a:blip r:embed="rId2"/>
          <a:srcRect/>
          <a:stretch>
            <a:fillRect/>
          </a:stretch>
        </p:blipFill>
        <p:spPr bwMode="auto">
          <a:xfrm>
            <a:off x="1642653" y="1672125"/>
            <a:ext cx="5858693" cy="438211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Advantages</a:t>
            </a:r>
            <a:endParaRPr lang="en-US" sz="3600" dirty="0"/>
          </a:p>
        </p:txBody>
      </p:sp>
      <p:pic>
        <p:nvPicPr>
          <p:cNvPr id="6146" name="Picture 2" descr="C:\Users\Anil Kumar\Pictures\8.PNG"/>
          <p:cNvPicPr>
            <a:picLocks noGrp="1" noChangeAspect="1" noChangeArrowheads="1"/>
          </p:cNvPicPr>
          <p:nvPr>
            <p:ph idx="1"/>
          </p:nvPr>
        </p:nvPicPr>
        <p:blipFill>
          <a:blip r:embed="rId2"/>
          <a:srcRect/>
          <a:stretch>
            <a:fillRect/>
          </a:stretch>
        </p:blipFill>
        <p:spPr bwMode="auto">
          <a:xfrm>
            <a:off x="1633127" y="1738810"/>
            <a:ext cx="5877746" cy="424874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7170" name="Picture 2" descr="C:\Users\Anil Kumar\Pictures\thank u.PNG"/>
          <p:cNvPicPr>
            <a:picLocks noGrp="1" noChangeAspect="1" noChangeArrowheads="1"/>
          </p:cNvPicPr>
          <p:nvPr>
            <p:ph idx="1"/>
          </p:nvPr>
        </p:nvPicPr>
        <p:blipFill>
          <a:blip r:embed="rId2"/>
          <a:srcRect/>
          <a:stretch>
            <a:fillRect/>
          </a:stretch>
        </p:blipFill>
        <p:spPr bwMode="auto">
          <a:xfrm>
            <a:off x="3023971" y="2972469"/>
            <a:ext cx="3096057" cy="178142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Angular</a:t>
            </a:r>
            <a:endParaRPr lang="en-US" sz="3200" dirty="0"/>
          </a:p>
        </p:txBody>
      </p:sp>
      <p:sp>
        <p:nvSpPr>
          <p:cNvPr id="3" name="Content Placeholder 2"/>
          <p:cNvSpPr>
            <a:spLocks noGrp="1"/>
          </p:cNvSpPr>
          <p:nvPr>
            <p:ph idx="1"/>
          </p:nvPr>
        </p:nvSpPr>
        <p:spPr/>
        <p:txBody>
          <a:bodyPr>
            <a:normAutofit/>
          </a:bodyPr>
          <a:lstStyle/>
          <a:p>
            <a:r>
              <a:rPr lang="en-US" sz="2400" dirty="0" smtClean="0"/>
              <a:t>Angular is a </a:t>
            </a:r>
            <a:r>
              <a:rPr lang="en-US" sz="2400" dirty="0" err="1" smtClean="0"/>
              <a:t>Javascript</a:t>
            </a:r>
            <a:r>
              <a:rPr lang="en-US" sz="2400" smtClean="0"/>
              <a:t>  framework </a:t>
            </a:r>
            <a:r>
              <a:rPr lang="en-US" sz="2400" dirty="0" smtClean="0"/>
              <a:t>which allow you to create reactive single page applications SPA.</a:t>
            </a:r>
          </a:p>
          <a:p>
            <a:pPr>
              <a:buNone/>
            </a:pPr>
            <a:endParaRPr lang="en-US" sz="2400" dirty="0" smtClean="0"/>
          </a:p>
          <a:p>
            <a:r>
              <a:rPr lang="en-US" sz="2400" dirty="0" smtClean="0"/>
              <a:t>A web application that interact with user by dynamically </a:t>
            </a:r>
            <a:r>
              <a:rPr lang="en-US" sz="2400" dirty="0" err="1" smtClean="0"/>
              <a:t>rewritting</a:t>
            </a:r>
            <a:r>
              <a:rPr lang="en-US" sz="2400" dirty="0" smtClean="0"/>
              <a:t> the current  portion of page rather than loading entire new page from a server is called </a:t>
            </a:r>
            <a:r>
              <a:rPr lang="en-US" sz="2400" b="1" dirty="0" smtClean="0"/>
              <a:t>SPA.</a:t>
            </a:r>
          </a:p>
          <a:p>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Angular </a:t>
            </a:r>
            <a:r>
              <a:rPr lang="en-US" sz="3600" dirty="0" err="1" smtClean="0"/>
              <a:t>vs</a:t>
            </a:r>
            <a:r>
              <a:rPr lang="en-US" sz="3600" dirty="0" smtClean="0"/>
              <a:t> Angular JS</a:t>
            </a:r>
            <a:endParaRPr lang="en-US" sz="3600" dirty="0"/>
          </a:p>
        </p:txBody>
      </p:sp>
      <p:sp>
        <p:nvSpPr>
          <p:cNvPr id="3" name="Text Placeholder 2"/>
          <p:cNvSpPr>
            <a:spLocks noGrp="1"/>
          </p:cNvSpPr>
          <p:nvPr>
            <p:ph type="body" idx="1"/>
          </p:nvPr>
        </p:nvSpPr>
        <p:spPr/>
        <p:txBody>
          <a:bodyPr/>
          <a:lstStyle/>
          <a:p>
            <a:r>
              <a:rPr lang="en-US" dirty="0" smtClean="0"/>
              <a:t>                Angular</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It is worked on </a:t>
            </a:r>
            <a:r>
              <a:rPr lang="en-US" dirty="0" err="1" smtClean="0"/>
              <a:t>ts</a:t>
            </a:r>
            <a:endParaRPr lang="en-US" dirty="0" smtClean="0"/>
          </a:p>
          <a:p>
            <a:r>
              <a:rPr lang="en-US" dirty="0" smtClean="0"/>
              <a:t>Angular </a:t>
            </a:r>
            <a:r>
              <a:rPr lang="en-US" dirty="0" smtClean="0"/>
              <a:t>provide mobile support</a:t>
            </a:r>
          </a:p>
          <a:p>
            <a:r>
              <a:rPr lang="en-US" dirty="0" smtClean="0"/>
              <a:t>The framework upgraded to a better structure, which provides improved performance and speed.</a:t>
            </a:r>
          </a:p>
          <a:p>
            <a:r>
              <a:rPr lang="en-US" dirty="0" smtClean="0"/>
              <a:t>It uses the Command Line Interface (CLI) to reduce the time when  creating applications.</a:t>
            </a:r>
            <a:endParaRPr lang="en-US" dirty="0"/>
          </a:p>
        </p:txBody>
      </p:sp>
      <p:sp>
        <p:nvSpPr>
          <p:cNvPr id="5" name="Text Placeholder 4"/>
          <p:cNvSpPr>
            <a:spLocks noGrp="1"/>
          </p:cNvSpPr>
          <p:nvPr>
            <p:ph type="body" sz="quarter" idx="3"/>
          </p:nvPr>
        </p:nvSpPr>
        <p:spPr/>
        <p:txBody>
          <a:bodyPr/>
          <a:lstStyle/>
          <a:p>
            <a:r>
              <a:rPr lang="en-US" dirty="0" smtClean="0"/>
              <a:t>           Angular JS</a:t>
            </a:r>
            <a:endParaRPr lang="en-US" dirty="0"/>
          </a:p>
        </p:txBody>
      </p:sp>
      <p:sp>
        <p:nvSpPr>
          <p:cNvPr id="6" name="Content Placeholder 5"/>
          <p:cNvSpPr>
            <a:spLocks noGrp="1"/>
          </p:cNvSpPr>
          <p:nvPr>
            <p:ph sz="quarter" idx="4"/>
          </p:nvPr>
        </p:nvSpPr>
        <p:spPr/>
        <p:txBody>
          <a:bodyPr>
            <a:normAutofit lnSpcReduction="10000"/>
          </a:bodyPr>
          <a:lstStyle/>
          <a:p>
            <a:r>
              <a:rPr lang="en-US" dirty="0" smtClean="0"/>
              <a:t>It is worked on JS</a:t>
            </a:r>
          </a:p>
          <a:p>
            <a:r>
              <a:rPr lang="en-US" dirty="0" err="1" smtClean="0"/>
              <a:t>AngularJS</a:t>
            </a:r>
            <a:r>
              <a:rPr lang="en-US" b="1" dirty="0" smtClean="0"/>
              <a:t> </a:t>
            </a:r>
            <a:r>
              <a:rPr lang="en-US" dirty="0" smtClean="0"/>
              <a:t>does not provide mobile support</a:t>
            </a:r>
          </a:p>
          <a:p>
            <a:r>
              <a:rPr lang="en-US" dirty="0" smtClean="0"/>
              <a:t>The two-way binding feature ultimately reduces the efforts and time of construction.</a:t>
            </a:r>
          </a:p>
          <a:p>
            <a:r>
              <a:rPr lang="en-US" dirty="0" smtClean="0"/>
              <a:t>The framework relies on third-party tools such as IDE and </a:t>
            </a:r>
            <a:r>
              <a:rPr lang="en-US" dirty="0" err="1" smtClean="0"/>
              <a:t>WebStorm</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Angular</a:t>
            </a:r>
            <a:endParaRPr lang="en-US" sz="3600" dirty="0"/>
          </a:p>
        </p:txBody>
      </p:sp>
      <p:sp>
        <p:nvSpPr>
          <p:cNvPr id="3" name="Content Placeholder 2"/>
          <p:cNvSpPr>
            <a:spLocks noGrp="1"/>
          </p:cNvSpPr>
          <p:nvPr>
            <p:ph idx="1"/>
          </p:nvPr>
        </p:nvSpPr>
        <p:spPr/>
        <p:txBody>
          <a:bodyPr>
            <a:normAutofit/>
          </a:bodyPr>
          <a:lstStyle/>
          <a:p>
            <a:r>
              <a:rPr lang="en-US" sz="2400" dirty="0" smtClean="0"/>
              <a:t>Modularity</a:t>
            </a:r>
          </a:p>
          <a:p>
            <a:r>
              <a:rPr lang="en-US" sz="2400" dirty="0" smtClean="0"/>
              <a:t>Consistency</a:t>
            </a:r>
          </a:p>
          <a:p>
            <a:r>
              <a:rPr lang="en-US" sz="2400" dirty="0" smtClean="0"/>
              <a:t>Maintainability</a:t>
            </a:r>
          </a:p>
          <a:p>
            <a:r>
              <a:rPr lang="en-US" sz="2400" dirty="0" smtClean="0"/>
              <a:t>Productivity</a:t>
            </a:r>
          </a:p>
          <a:p>
            <a:r>
              <a:rPr lang="en-US" sz="2400" dirty="0" smtClean="0"/>
              <a:t>Early handling , suggestion of error using typescript</a:t>
            </a:r>
          </a:p>
          <a:p>
            <a:r>
              <a:rPr lang="en-US" sz="2400" dirty="0" smtClean="0"/>
              <a:t>Better Mobile Support</a:t>
            </a:r>
          </a:p>
          <a:p>
            <a:r>
              <a:rPr lang="en-US" sz="2400" dirty="0" smtClean="0"/>
              <a:t>Cross </a:t>
            </a:r>
            <a:r>
              <a:rPr lang="en-US" sz="2400" dirty="0" err="1" smtClean="0"/>
              <a:t>Platform,SPA</a:t>
            </a:r>
            <a:r>
              <a:rPr lang="en-US" sz="2400" dirty="0" smtClean="0"/>
              <a:t> application</a:t>
            </a:r>
          </a:p>
          <a:p>
            <a:r>
              <a:rPr lang="en-US" sz="2400" dirty="0" smtClean="0"/>
              <a:t>Angular is a component based </a:t>
            </a:r>
            <a:r>
              <a:rPr lang="en-US" sz="2400" dirty="0" err="1" smtClean="0"/>
              <a:t>framework,so</a:t>
            </a:r>
            <a:r>
              <a:rPr lang="en-US" sz="2400" dirty="0" smtClean="0"/>
              <a:t> component has reusability.</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572000"/>
            <a:ext cx="5486400" cy="457200"/>
          </a:xfrm>
        </p:spPr>
        <p:txBody>
          <a:bodyPr/>
          <a:lstStyle/>
          <a:p>
            <a:r>
              <a:rPr lang="en-US" dirty="0" smtClean="0"/>
              <a:t>                   Fig : Angular Architecture</a:t>
            </a:r>
            <a:endParaRPr lang="en-US" dirty="0"/>
          </a:p>
        </p:txBody>
      </p:sp>
      <p:sp>
        <p:nvSpPr>
          <p:cNvPr id="4" name="Text Placeholder 3"/>
          <p:cNvSpPr>
            <a:spLocks noGrp="1"/>
          </p:cNvSpPr>
          <p:nvPr>
            <p:ph type="body" sz="half" idx="2"/>
          </p:nvPr>
        </p:nvSpPr>
        <p:spPr/>
        <p:txBody>
          <a:bodyPr>
            <a:normAutofit fontScale="85000" lnSpcReduction="20000"/>
          </a:bodyPr>
          <a:lstStyle/>
          <a:p>
            <a:endParaRPr lang="en-US" dirty="0" smtClean="0"/>
          </a:p>
          <a:p>
            <a:r>
              <a:rPr lang="en-US" sz="2400" dirty="0" smtClean="0"/>
              <a:t>This architecture helps us to flow of execution of angular program</a:t>
            </a:r>
            <a:endParaRPr lang="en-US" sz="2400" dirty="0"/>
          </a:p>
        </p:txBody>
      </p:sp>
      <p:pic>
        <p:nvPicPr>
          <p:cNvPr id="1026" name="Picture 2" descr="C:\Users\Anil Kumar\Pictures\Capture1.PNG"/>
          <p:cNvPicPr>
            <a:picLocks noGrp="1" noChangeAspect="1" noChangeArrowheads="1"/>
          </p:cNvPicPr>
          <p:nvPr>
            <p:ph type="pic" idx="1"/>
          </p:nvPr>
        </p:nvPicPr>
        <p:blipFill>
          <a:blip r:embed="rId2"/>
          <a:srcRect t="5608" b="5608"/>
          <a:stretch>
            <a:fillRect/>
          </a:stretch>
        </p:blipFill>
        <p:spPr bwMode="auto">
          <a:xfrm>
            <a:off x="304800" y="228600"/>
            <a:ext cx="8382000" cy="44989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Components in Angular Architecture</a:t>
            </a:r>
            <a:endParaRPr lang="en-US" sz="3600" dirty="0"/>
          </a:p>
        </p:txBody>
      </p:sp>
      <p:sp>
        <p:nvSpPr>
          <p:cNvPr id="3" name="Content Placeholder 2"/>
          <p:cNvSpPr>
            <a:spLocks noGrp="1"/>
          </p:cNvSpPr>
          <p:nvPr>
            <p:ph idx="1"/>
          </p:nvPr>
        </p:nvSpPr>
        <p:spPr/>
        <p:txBody>
          <a:bodyPr>
            <a:normAutofit fontScale="92500" lnSpcReduction="10000"/>
          </a:bodyPr>
          <a:lstStyle/>
          <a:p>
            <a:r>
              <a:rPr lang="en-US" sz="2400" dirty="0" err="1" smtClean="0"/>
              <a:t>Main.ts</a:t>
            </a:r>
            <a:r>
              <a:rPr lang="en-US" sz="2400" dirty="0" smtClean="0"/>
              <a:t> / </a:t>
            </a:r>
            <a:r>
              <a:rPr lang="en-US" sz="2400" dirty="0" err="1" smtClean="0"/>
              <a:t>Bootstraping:Start</a:t>
            </a:r>
            <a:r>
              <a:rPr lang="en-US" sz="2400" dirty="0" smtClean="0"/>
              <a:t> the angular application by bootstrapping  root module(App Module).</a:t>
            </a:r>
          </a:p>
          <a:p>
            <a:r>
              <a:rPr lang="en-US" sz="2400" dirty="0" err="1" smtClean="0"/>
              <a:t>NgModule:An</a:t>
            </a:r>
            <a:r>
              <a:rPr lang="en-US" sz="2400" dirty="0" smtClean="0"/>
              <a:t> </a:t>
            </a:r>
            <a:r>
              <a:rPr lang="en-US" sz="2400" dirty="0" err="1" smtClean="0"/>
              <a:t>NgModule</a:t>
            </a:r>
            <a:r>
              <a:rPr lang="en-US" sz="2400" dirty="0" smtClean="0"/>
              <a:t> is a class marked by the @</a:t>
            </a:r>
            <a:r>
              <a:rPr lang="en-US" sz="2400" dirty="0" err="1" smtClean="0"/>
              <a:t>NgModule</a:t>
            </a:r>
            <a:r>
              <a:rPr lang="en-US" sz="2400" dirty="0" smtClean="0"/>
              <a:t>  decorator. @</a:t>
            </a:r>
            <a:r>
              <a:rPr lang="en-US" sz="2400" dirty="0" err="1" smtClean="0"/>
              <a:t>NgModule</a:t>
            </a:r>
            <a:r>
              <a:rPr lang="en-US" sz="2400" dirty="0" smtClean="0"/>
              <a:t> takes a metadata object that describes how to compile a component's template and how to create an injector at runtime. It identifies the module's own components, directives, and pipes, making some of them public, through the exports property, so that external components can use them. @</a:t>
            </a:r>
            <a:r>
              <a:rPr lang="en-US" sz="2400" dirty="0" err="1" smtClean="0"/>
              <a:t>NgModule</a:t>
            </a:r>
            <a:r>
              <a:rPr lang="en-US" sz="2400" dirty="0" smtClean="0"/>
              <a:t> can also add service providers to the application dependency injectors.  </a:t>
            </a:r>
          </a:p>
          <a:p>
            <a:r>
              <a:rPr lang="en-US" sz="2400" dirty="0" err="1" smtClean="0"/>
              <a:t>Imports:When</a:t>
            </a:r>
            <a:r>
              <a:rPr lang="en-US" sz="2400" dirty="0" smtClean="0"/>
              <a:t> we need some features we will import from other modules.</a:t>
            </a:r>
          </a:p>
          <a:p>
            <a:r>
              <a:rPr lang="en-US" sz="2400" dirty="0" err="1" smtClean="0"/>
              <a:t>Exports:When</a:t>
            </a:r>
            <a:r>
              <a:rPr lang="en-US" sz="2400" dirty="0" smtClean="0"/>
              <a:t> we  want to share some features will </a:t>
            </a:r>
            <a:r>
              <a:rPr lang="en-US" sz="2400" dirty="0" err="1" smtClean="0"/>
              <a:t>will</a:t>
            </a:r>
            <a:r>
              <a:rPr lang="en-US" sz="2400" dirty="0" smtClean="0"/>
              <a:t> exports to other module.</a:t>
            </a:r>
          </a:p>
          <a:p>
            <a:endParaRPr lang="en-US" sz="2400" dirty="0" smtClean="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For declaring </a:t>
            </a:r>
            <a:r>
              <a:rPr lang="en-US" dirty="0" err="1" smtClean="0"/>
              <a:t>NgModule</a:t>
            </a:r>
            <a:r>
              <a:rPr lang="en-US" dirty="0" smtClean="0"/>
              <a:t> we will use:</a:t>
            </a:r>
          </a:p>
          <a:p>
            <a:r>
              <a:rPr lang="en-US" dirty="0" err="1" smtClean="0"/>
              <a:t>Eventbinding:Data</a:t>
            </a:r>
            <a:r>
              <a:rPr lang="en-US" dirty="0" smtClean="0"/>
              <a:t> will send or share from template (UI) to component(controller). Handling to user input events using component class is called event handling. One way  </a:t>
            </a:r>
            <a:r>
              <a:rPr lang="en-US" dirty="0" err="1" smtClean="0"/>
              <a:t>Envents</a:t>
            </a:r>
            <a:r>
              <a:rPr lang="en-US" dirty="0" smtClean="0"/>
              <a:t> supported in angular are enclosed in parenthesis ().Two way events supported in angular are enclosed in banana in the box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Property Binding: Data will send from component to template.{{}}.</a:t>
            </a:r>
          </a:p>
          <a:p>
            <a:r>
              <a:rPr lang="en-US" dirty="0" smtClean="0"/>
              <a:t>Providers:</a:t>
            </a:r>
            <a:r>
              <a:rPr lang="en-US" b="1" dirty="0" smtClean="0"/>
              <a:t> Providers</a:t>
            </a:r>
            <a:r>
              <a:rPr lang="en-US" dirty="0" smtClean="0"/>
              <a:t> are used to make services. Providers are like a blue print or class.</a:t>
            </a:r>
          </a:p>
          <a:p>
            <a:r>
              <a:rPr lang="en-US" dirty="0" smtClean="0"/>
              <a:t>Injectors: Injectors are service instance like an object. Create service instance from the blueprint provided from the provider.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Service</a:t>
            </a:r>
            <a:endParaRPr lang="en-US" dirty="0"/>
          </a:p>
        </p:txBody>
      </p:sp>
      <p:sp>
        <p:nvSpPr>
          <p:cNvPr id="3" name="Content Placeholder 2"/>
          <p:cNvSpPr>
            <a:spLocks noGrp="1"/>
          </p:cNvSpPr>
          <p:nvPr>
            <p:ph idx="1"/>
          </p:nvPr>
        </p:nvSpPr>
        <p:spPr/>
        <p:txBody>
          <a:bodyPr/>
          <a:lstStyle/>
          <a:p>
            <a:r>
              <a:rPr lang="en-US" dirty="0" smtClean="0"/>
              <a:t>Http Service will help us fetch external data, post to it, etc. We need to import the http module to make use of the http service.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399</Words>
  <Application>Microsoft Office PowerPoint</Application>
  <PresentationFormat>On-screen Show (4:3)</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Agenda</vt:lpstr>
      <vt:lpstr>Angular</vt:lpstr>
      <vt:lpstr>Angular vs Angular JS</vt:lpstr>
      <vt:lpstr>Why Angular</vt:lpstr>
      <vt:lpstr>                   Fig : Angular Architecture</vt:lpstr>
      <vt:lpstr>Components in Angular Architecture</vt:lpstr>
      <vt:lpstr>Slide 7</vt:lpstr>
      <vt:lpstr>Slide 8</vt:lpstr>
      <vt:lpstr>HTTP Service</vt:lpstr>
      <vt:lpstr>                     Fig:HTTP Mechanism</vt:lpstr>
      <vt:lpstr>Why Obserable</vt:lpstr>
      <vt:lpstr>HTTP,Obserable,RXJS</vt:lpstr>
      <vt:lpstr>AJAX</vt:lpstr>
      <vt:lpstr>Why AJAX</vt:lpstr>
      <vt:lpstr>Ajax usage in Google </vt:lpstr>
      <vt:lpstr>Advantages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Angular</dc:title>
  <dc:creator>Anil Kumar</dc:creator>
  <cp:lastModifiedBy>Anil Kumar</cp:lastModifiedBy>
  <cp:revision>20</cp:revision>
  <dcterms:created xsi:type="dcterms:W3CDTF">2020-12-21T15:50:05Z</dcterms:created>
  <dcterms:modified xsi:type="dcterms:W3CDTF">2020-12-22T03:31:27Z</dcterms:modified>
</cp:coreProperties>
</file>