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70" r:id="rId9"/>
    <p:sldId id="265" r:id="rId10"/>
    <p:sldId id="266" r:id="rId11"/>
    <p:sldId id="267" r:id="rId12"/>
    <p:sldId id="269" r:id="rId13"/>
    <p:sldId id="273" r:id="rId14"/>
    <p:sldId id="271" r:id="rId15"/>
    <p:sldId id="272" r:id="rId16"/>
    <p:sldId id="274" r:id="rId17"/>
    <p:sldId id="268" r:id="rId18"/>
    <p:sldId id="275" r:id="rId19"/>
    <p:sldId id="276" r:id="rId20"/>
    <p:sldId id="280" r:id="rId21"/>
    <p:sldId id="277" r:id="rId22"/>
    <p:sldId id="278" r:id="rId23"/>
    <p:sldId id="279" r:id="rId24"/>
    <p:sldId id="258" r:id="rId25"/>
    <p:sldId id="281" r:id="rId26"/>
    <p:sldId id="259" r:id="rId27"/>
  </p:sldIdLst>
  <p:sldSz cx="12192000" cy="6858000"/>
  <p:notesSz cx="6858000" cy="9144000"/>
  <p:embeddedFontLst>
    <p:embeddedFont>
      <p:font typeface="Lato Black" panose="020F0502020204030203" pitchFamily="34" charset="0"/>
      <p:bold r:id="rId29"/>
      <p:boldItalic r:id="rId30"/>
    </p:embeddedFont>
    <p:embeddedFont>
      <p:font typeface="Libre Baskerville" panose="02000000000000000000" pitchFamily="2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39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havi98-sys" TargetMode="External"/><Relationship Id="rId3" Type="http://schemas.openxmlformats.org/officeDocument/2006/relationships/hyperlink" Target="https://www.linkedin.com/in/shravya-kasarla/" TargetMode="External"/><Relationship Id="rId7" Type="http://schemas.openxmlformats.org/officeDocument/2006/relationships/hyperlink" Target="https://www.linkedin.com/in/madhavi-sri-ram-8a0b2524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hanindraamouli" TargetMode="External"/><Relationship Id="rId5" Type="http://schemas.openxmlformats.org/officeDocument/2006/relationships/hyperlink" Target="http://www.linkedin.com/in/vellaturi-phanindraamouli" TargetMode="External"/><Relationship Id="rId4" Type="http://schemas.openxmlformats.org/officeDocument/2006/relationships/hyperlink" Target="https://github.com/ShravyaKasarl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trade.com/buy-used-cars/bangalore/c/page-2/#so=-1&amp;sc=-1&amp;city=2" TargetMode="External"/><Relationship Id="rId2" Type="http://schemas.openxmlformats.org/officeDocument/2006/relationships/hyperlink" Target="https://www.cartrad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078069" y="3782155"/>
            <a:ext cx="803467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Bengaluru Used Cars Price Analysis</a:t>
            </a:r>
            <a:endParaRPr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130DB-B002-81B2-3B3D-23C842A8751B}"/>
              </a:ext>
            </a:extLst>
          </p:cNvPr>
          <p:cNvSpPr txBox="1"/>
          <p:nvPr/>
        </p:nvSpPr>
        <p:spPr>
          <a:xfrm>
            <a:off x="7459579" y="4733005"/>
            <a:ext cx="425115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Kasarla Shravya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Vellaturi Phanindraamouli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Madhavi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0091-E718-A710-F687-A533B6C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11209-E6A7-B494-90B7-E5154EC0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9" y="1161633"/>
            <a:ext cx="7707058" cy="4534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3C35E-32E8-841D-8957-BB1CD5310099}"/>
              </a:ext>
            </a:extLst>
          </p:cNvPr>
          <p:cNvSpPr txBox="1"/>
          <p:nvPr/>
        </p:nvSpPr>
        <p:spPr>
          <a:xfrm>
            <a:off x="3681415" y="566241"/>
            <a:ext cx="117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Brand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4A7F5C-0836-1492-ADCA-04D77B59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671" y="3429000"/>
            <a:ext cx="3162430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Mahindra, Ford, 	Renault, Kia, Jeep, 	Skoda, MINI, Audi, 	Mitsubishi, Land Rover, 	Volvo, Nissan, MG, 	Jaguar, Porsche, Datsun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A235-64F5-B7A6-32A1-7A68E6797713}"/>
              </a:ext>
            </a:extLst>
          </p:cNvPr>
          <p:cNvSpPr txBox="1"/>
          <p:nvPr/>
        </p:nvSpPr>
        <p:spPr>
          <a:xfrm>
            <a:off x="8479671" y="1343692"/>
            <a:ext cx="3162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Hyundai Cars are more in number followed by Toyota and Maruti Suzuki.</a:t>
            </a:r>
          </a:p>
        </p:txBody>
      </p:sp>
    </p:spTree>
    <p:extLst>
      <p:ext uri="{BB962C8B-B14F-4D97-AF65-F5344CB8AC3E}">
        <p14:creationId xmlns:p14="http://schemas.microsoft.com/office/powerpoint/2010/main" val="307069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2870-4838-CB04-9BFB-286BF38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3B28-7235-3133-2E51-75796B99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43" t="1764" r="4293"/>
          <a:stretch/>
        </p:blipFill>
        <p:spPr>
          <a:xfrm>
            <a:off x="7645138" y="867168"/>
            <a:ext cx="3271856" cy="368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1BC9F-DF04-0C2D-7545-CE181832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2" r="3304"/>
          <a:stretch/>
        </p:blipFill>
        <p:spPr>
          <a:xfrm>
            <a:off x="577516" y="867168"/>
            <a:ext cx="6417173" cy="36674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350D3-9559-D6EB-2072-7DDE409D6EB4}"/>
              </a:ext>
            </a:extLst>
          </p:cNvPr>
          <p:cNvSpPr txBox="1"/>
          <p:nvPr/>
        </p:nvSpPr>
        <p:spPr>
          <a:xfrm>
            <a:off x="2684751" y="38531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Fuel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B2C0A-A537-911D-9C76-31113A706630}"/>
              </a:ext>
            </a:extLst>
          </p:cNvPr>
          <p:cNvSpPr txBox="1"/>
          <p:nvPr/>
        </p:nvSpPr>
        <p:spPr>
          <a:xfrm>
            <a:off x="7887896" y="385314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Car Age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A0166-302E-2027-A2F9-639518681575}"/>
              </a:ext>
            </a:extLst>
          </p:cNvPr>
          <p:cNvSpPr txBox="1"/>
          <p:nvPr/>
        </p:nvSpPr>
        <p:spPr>
          <a:xfrm>
            <a:off x="336885" y="4828401"/>
            <a:ext cx="665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n-lt"/>
              </a:rPr>
              <a:t>Most of the cars are of Petrol and Diesel.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Other fuel types occupying a share of 2.01%, have fewer listings, indicating fewer models available in the used car market</a:t>
            </a:r>
            <a:endParaRPr lang="en-IN" sz="20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74D48-71E7-8884-3525-02A4D11641F0}"/>
              </a:ext>
            </a:extLst>
          </p:cNvPr>
          <p:cNvSpPr txBox="1"/>
          <p:nvPr/>
        </p:nvSpPr>
        <p:spPr>
          <a:xfrm>
            <a:off x="7202905" y="4828401"/>
            <a:ext cx="45078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Moderate (i.e., Cars aged 3-8 years) are listed more with 332 cars occupying 55.61% followed by Old (&gt; 8 years) and new(&lt; 3 years).</a:t>
            </a:r>
          </a:p>
        </p:txBody>
      </p:sp>
    </p:spTree>
    <p:extLst>
      <p:ext uri="{BB962C8B-B14F-4D97-AF65-F5344CB8AC3E}">
        <p14:creationId xmlns:p14="http://schemas.microsoft.com/office/powerpoint/2010/main" val="324876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DE4-4E36-9E8C-A164-B0E795F9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39353"/>
            <a:ext cx="10515600" cy="907131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0000"/>
                </a:solidFill>
              </a:rPr>
              <a:t>Bivariate Analysis </a:t>
            </a:r>
            <a:r>
              <a:rPr lang="en-IN" sz="3500" dirty="0"/>
              <a:t>-</a:t>
            </a:r>
            <a:r>
              <a:rPr lang="en-IN" sz="3500" b="1" dirty="0"/>
              <a:t> </a:t>
            </a:r>
            <a:r>
              <a:rPr lang="en-IN" sz="2000" dirty="0"/>
              <a:t>analysing a single variable in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4EA7-0B5A-EF40-72F8-314F88B4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2709" y="3014385"/>
            <a:ext cx="3421117" cy="129384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</a:rPr>
              <a:t>C</a:t>
            </a:r>
            <a:r>
              <a:rPr lang="en-US" b="0" i="0" dirty="0">
                <a:effectLst/>
                <a:latin typeface="+mn-lt"/>
              </a:rPr>
              <a:t>ars with more KMs driven tend to have lower prices.</a:t>
            </a:r>
            <a:endParaRPr lang="en-IN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4722-A449-0996-0572-C767A6CB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8" y="946484"/>
            <a:ext cx="7121907" cy="5587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BD527-7247-9EF5-EC2A-54A18EBACD7B}"/>
              </a:ext>
            </a:extLst>
          </p:cNvPr>
          <p:cNvSpPr txBox="1"/>
          <p:nvPr/>
        </p:nvSpPr>
        <p:spPr>
          <a:xfrm>
            <a:off x="7788304" y="1346456"/>
            <a:ext cx="37299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+mn-lt"/>
              </a:rPr>
              <a:t>KMs Driven </a:t>
            </a:r>
          </a:p>
          <a:p>
            <a:pPr algn="ctr"/>
            <a:r>
              <a:rPr lang="en-US" sz="2800" b="1" i="0" dirty="0">
                <a:effectLst/>
                <a:latin typeface="+mn-lt"/>
              </a:rPr>
              <a:t>vs </a:t>
            </a:r>
          </a:p>
          <a:p>
            <a:pPr algn="ctr"/>
            <a:r>
              <a:rPr lang="en-US" sz="2800" b="1" i="0" dirty="0">
                <a:effectLst/>
                <a:latin typeface="+mn-lt"/>
              </a:rPr>
              <a:t>Price(in Lakhs)</a:t>
            </a:r>
          </a:p>
        </p:txBody>
      </p:sp>
    </p:spTree>
    <p:extLst>
      <p:ext uri="{BB962C8B-B14F-4D97-AF65-F5344CB8AC3E}">
        <p14:creationId xmlns:p14="http://schemas.microsoft.com/office/powerpoint/2010/main" val="21777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2A08-53E4-3588-517A-FEA7DBF0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15" y="375068"/>
            <a:ext cx="4359442" cy="645528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+mn-lt"/>
              </a:rPr>
              <a:t>Brand vs Price(in Lakhs)</a:t>
            </a:r>
            <a:endParaRPr lang="en-IN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8933-E06C-4762-D55C-059EE6CB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2106" y="1171075"/>
            <a:ext cx="3043989" cy="443079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High end brands like Porsche Land Rover, Mercedes-Benz, BMW has high prices</a:t>
            </a:r>
          </a:p>
          <a:p>
            <a:r>
              <a:rPr lang="en-IN" dirty="0"/>
              <a:t>And Cars like Hyundai, Tata Maruti Suzuki has affordable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A06-1B6F-F8CB-635E-9752BCC6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5" y="1171075"/>
            <a:ext cx="7792296" cy="49890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920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8257-E5BE-CF90-0AEC-41D58BB7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477419"/>
            <a:ext cx="5049253" cy="549275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+mn-lt"/>
              </a:rPr>
              <a:t>Fuel Type vs Price(in Lakhs)</a:t>
            </a:r>
            <a:endParaRPr lang="en-IN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D165-352B-5789-4FE0-A5DED817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485" y="1253330"/>
            <a:ext cx="3140242" cy="4725059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+mn-lt"/>
              </a:rPr>
              <a:t>Diesel cars are more expensive than Petrol ones</a:t>
            </a:r>
          </a:p>
          <a:p>
            <a:r>
              <a:rPr lang="en-IN" dirty="0">
                <a:latin typeface="+mn-lt"/>
              </a:rPr>
              <a:t>Petrol </a:t>
            </a:r>
            <a:r>
              <a:rPr lang="en-US" b="0" i="0" dirty="0">
                <a:effectLst/>
                <a:latin typeface="+mn-lt"/>
              </a:rPr>
              <a:t>cars come in a variety of prices</a:t>
            </a:r>
            <a:endParaRPr lang="en-IN" dirty="0">
              <a:latin typeface="+mn-lt"/>
            </a:endParaRPr>
          </a:p>
          <a:p>
            <a:r>
              <a:rPr lang="en-US" b="0" i="0" dirty="0">
                <a:effectLst/>
                <a:latin typeface="+mn-lt"/>
              </a:rPr>
              <a:t>CNG cars are the cheapest option, but they not be able to find everywhere</a:t>
            </a:r>
            <a:endParaRPr lang="en-IN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9799B-FBA0-A1C9-F412-6752387C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4" y="1243346"/>
            <a:ext cx="7925906" cy="47250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898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297E-2057-968E-7DCA-474A5B18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445336"/>
            <a:ext cx="5434263" cy="661570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+mn-lt"/>
              </a:rPr>
              <a:t>Car Age Category vs KMs Driven</a:t>
            </a:r>
            <a:endParaRPr lang="en-IN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D078-2A9C-4A3E-CC27-61D59490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2505" y="1253330"/>
            <a:ext cx="3720980" cy="4794543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+mn-lt"/>
              </a:rPr>
              <a:t>Moderately aged cars have a wider range, suggesting more variability in usage, with outliers while older cars also having wider range and more kilometers driven, but have a few high outliers.</a:t>
            </a:r>
          </a:p>
          <a:p>
            <a:r>
              <a:rPr lang="en-US" dirty="0">
                <a:latin typeface="+mn-lt"/>
              </a:rPr>
              <a:t>We can see , older the car, more KMs driven.</a:t>
            </a:r>
            <a:endParaRPr lang="en-IN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3122-E004-576F-C0C6-7C533CB2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5" y="1219201"/>
            <a:ext cx="6849189" cy="5041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301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25C2B-0AB0-470F-7000-405D0CB4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81" y="74954"/>
            <a:ext cx="5890703" cy="28319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E92874-7E36-254B-C250-D8AFAAC8FCB0}"/>
              </a:ext>
            </a:extLst>
          </p:cNvPr>
          <p:cNvGrpSpPr/>
          <p:nvPr/>
        </p:nvGrpSpPr>
        <p:grpSpPr>
          <a:xfrm>
            <a:off x="577516" y="2906938"/>
            <a:ext cx="7975714" cy="3831497"/>
            <a:chOff x="216179" y="2912883"/>
            <a:chExt cx="7975714" cy="3831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41360B-B88C-3D1A-51A2-99C5DBB6D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6820"/>
            <a:stretch/>
          </p:blipFill>
          <p:spPr>
            <a:xfrm>
              <a:off x="216180" y="2912883"/>
              <a:ext cx="7975713" cy="351267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86E4A82-88E6-211D-E92B-11D1102A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620" t="4857" b="1"/>
            <a:stretch/>
          </p:blipFill>
          <p:spPr>
            <a:xfrm>
              <a:off x="216179" y="6334811"/>
              <a:ext cx="7975713" cy="4095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948DA4-FB69-6CDB-9EEB-780942AF70BA}"/>
              </a:ext>
            </a:extLst>
          </p:cNvPr>
          <p:cNvSpPr txBox="1"/>
          <p:nvPr/>
        </p:nvSpPr>
        <p:spPr>
          <a:xfrm>
            <a:off x="208545" y="1112502"/>
            <a:ext cx="56307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n-lt"/>
              </a:rPr>
              <a:t>The most common fuel types appears to be Petrol and Diesel, with Maruti Suzuki, Hyundai having a significant number of Petrol cars and BMW, Mercedez-Benz having significant Diesel cars in this category.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515A2-9549-0BB5-E04D-194E31C282C9}"/>
              </a:ext>
            </a:extLst>
          </p:cNvPr>
          <p:cNvSpPr txBox="1"/>
          <p:nvPr/>
        </p:nvSpPr>
        <p:spPr>
          <a:xfrm>
            <a:off x="8553229" y="3032852"/>
            <a:ext cx="33464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Other fuel types such as Hybrid and Electric have fewer occurrences, with only a few brands like Toyota having notable counts for Hybrid.</a:t>
            </a:r>
            <a:endParaRPr lang="en-US" sz="2000" b="0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n-lt"/>
              </a:rPr>
              <a:t>The graph highlights clear distinctions in fuel preferences among different car brands.</a:t>
            </a:r>
            <a:endParaRPr lang="en-IN" sz="2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7C593-903D-9C03-D2AA-944DAE56B6A3}"/>
              </a:ext>
            </a:extLst>
          </p:cNvPr>
          <p:cNvSpPr txBox="1"/>
          <p:nvPr/>
        </p:nvSpPr>
        <p:spPr>
          <a:xfrm>
            <a:off x="577516" y="438386"/>
            <a:ext cx="3593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effectLst/>
                <a:latin typeface="+mn-lt"/>
              </a:rPr>
              <a:t>Brand vs Fuel Type</a:t>
            </a:r>
          </a:p>
        </p:txBody>
      </p:sp>
    </p:spTree>
    <p:extLst>
      <p:ext uri="{BB962C8B-B14F-4D97-AF65-F5344CB8AC3E}">
        <p14:creationId xmlns:p14="http://schemas.microsoft.com/office/powerpoint/2010/main" val="425164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7C9C-DB17-2394-DD53-948244AB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F65D-3F1B-EE65-A2A9-2916C8C11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2008B-57B0-409D-C88F-BDAC6D51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5" y="1291391"/>
            <a:ext cx="6027185" cy="4677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33164-4A03-7546-1564-8A7B48605411}"/>
              </a:ext>
            </a:extLst>
          </p:cNvPr>
          <p:cNvSpPr txBox="1"/>
          <p:nvPr/>
        </p:nvSpPr>
        <p:spPr>
          <a:xfrm>
            <a:off x="645695" y="504686"/>
            <a:ext cx="4150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effectLst/>
                <a:latin typeface="+mn-lt"/>
              </a:rPr>
              <a:t>Multi-Variant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A8E23-EBB2-5BD2-C341-358134E53F1A}"/>
              </a:ext>
            </a:extLst>
          </p:cNvPr>
          <p:cNvSpPr txBox="1"/>
          <p:nvPr/>
        </p:nvSpPr>
        <p:spPr>
          <a:xfrm>
            <a:off x="6865385" y="860564"/>
            <a:ext cx="50071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There is a </a:t>
            </a:r>
            <a:r>
              <a:rPr lang="en-US" sz="2400" b="1" i="0" dirty="0">
                <a:effectLst/>
                <a:latin typeface="+mn-lt"/>
              </a:rPr>
              <a:t>strong negative correlation</a:t>
            </a:r>
            <a:r>
              <a:rPr lang="en-US" sz="2400" b="0" i="0" dirty="0">
                <a:effectLst/>
                <a:latin typeface="+mn-lt"/>
              </a:rPr>
              <a:t> between </a:t>
            </a:r>
            <a:r>
              <a:rPr lang="en-US" sz="2400" b="0" i="0" u="sng" dirty="0">
                <a:effectLst/>
                <a:latin typeface="+mn-lt"/>
              </a:rPr>
              <a:t>Year of Manufacture</a:t>
            </a:r>
            <a:r>
              <a:rPr lang="en-US" sz="2400" b="0" i="0" dirty="0">
                <a:effectLst/>
                <a:latin typeface="+mn-lt"/>
              </a:rPr>
              <a:t> and </a:t>
            </a:r>
            <a:r>
              <a:rPr lang="en-US" sz="2400" b="0" i="0" u="sng" dirty="0">
                <a:effectLst/>
                <a:latin typeface="+mn-lt"/>
              </a:rPr>
              <a:t>KMs Driven</a:t>
            </a:r>
            <a:r>
              <a:rPr lang="en-US" sz="2400" b="0" i="0" dirty="0">
                <a:effectLst/>
                <a:latin typeface="+mn-lt"/>
              </a:rPr>
              <a:t> indicating ‘Older cars has driven more’.</a:t>
            </a:r>
            <a:endParaRPr lang="en-US" sz="2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A </a:t>
            </a:r>
            <a:r>
              <a:rPr lang="en-US" sz="2400" b="1" i="0" dirty="0">
                <a:effectLst/>
                <a:latin typeface="+mn-lt"/>
              </a:rPr>
              <a:t>positive correlation </a:t>
            </a:r>
            <a:r>
              <a:rPr lang="en-US" sz="2400" b="0" i="0" dirty="0">
                <a:effectLst/>
                <a:latin typeface="+mn-lt"/>
              </a:rPr>
              <a:t>between </a:t>
            </a:r>
            <a:r>
              <a:rPr lang="en-US" sz="2400" b="0" i="0" u="sng" dirty="0">
                <a:effectLst/>
                <a:latin typeface="+mn-lt"/>
              </a:rPr>
              <a:t>Price</a:t>
            </a:r>
            <a:r>
              <a:rPr lang="en-US" sz="2400" b="0" i="0" dirty="0">
                <a:effectLst/>
                <a:latin typeface="+mn-lt"/>
              </a:rPr>
              <a:t> and </a:t>
            </a:r>
            <a:r>
              <a:rPr lang="en-US" sz="2400" b="0" i="0" u="sng" dirty="0">
                <a:effectLst/>
                <a:latin typeface="+mn-lt"/>
              </a:rPr>
              <a:t>Year of Manufacture</a:t>
            </a:r>
            <a:r>
              <a:rPr lang="en-US" sz="2400" b="0" i="0" dirty="0">
                <a:effectLst/>
                <a:latin typeface="+mn-lt"/>
              </a:rPr>
              <a:t> would show that ‘newer cars tend to have higher prices’.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There is </a:t>
            </a:r>
            <a:r>
              <a:rPr lang="en-US" sz="2400" b="1" i="0" dirty="0">
                <a:effectLst/>
                <a:latin typeface="+mn-lt"/>
              </a:rPr>
              <a:t>slight negative correlation</a:t>
            </a:r>
            <a:r>
              <a:rPr lang="en-US" sz="2400" b="0" i="0" dirty="0">
                <a:effectLst/>
                <a:latin typeface="+mn-lt"/>
              </a:rPr>
              <a:t> between </a:t>
            </a:r>
            <a:r>
              <a:rPr lang="en-US" sz="2400" b="0" i="0" u="sng" dirty="0">
                <a:effectLst/>
                <a:latin typeface="+mn-lt"/>
              </a:rPr>
              <a:t>Price</a:t>
            </a:r>
            <a:r>
              <a:rPr lang="en-US" sz="2400" b="0" i="0" dirty="0">
                <a:effectLst/>
                <a:latin typeface="+mn-lt"/>
              </a:rPr>
              <a:t> and </a:t>
            </a:r>
            <a:r>
              <a:rPr lang="en-US" sz="2400" b="0" i="0" u="sng" dirty="0">
                <a:effectLst/>
                <a:latin typeface="+mn-lt"/>
              </a:rPr>
              <a:t>KMs Driven</a:t>
            </a:r>
            <a:r>
              <a:rPr lang="en-US" sz="2400" b="0" i="0" dirty="0">
                <a:effectLst/>
                <a:latin typeface="+mn-lt"/>
              </a:rPr>
              <a:t> might indicate that ‘cars more KMs Driven tend to have lower prices’.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93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57C59-EA9F-4001-BB63-680EE14E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94" y="216333"/>
            <a:ext cx="10803459" cy="6041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8F49A-AB2D-1D6E-1D02-D642B1DAAB2B}"/>
              </a:ext>
            </a:extLst>
          </p:cNvPr>
          <p:cNvSpPr txBox="1"/>
          <p:nvPr/>
        </p:nvSpPr>
        <p:spPr>
          <a:xfrm>
            <a:off x="208546" y="1425515"/>
            <a:ext cx="9946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Brand </a:t>
            </a:r>
          </a:p>
          <a:p>
            <a:r>
              <a:rPr lang="en-IN" sz="2000" b="1" dirty="0"/>
              <a:t>vs </a:t>
            </a:r>
          </a:p>
          <a:p>
            <a:r>
              <a:rPr lang="en-IN" sz="2000" b="1" dirty="0"/>
              <a:t>Year </a:t>
            </a:r>
          </a:p>
          <a:p>
            <a:r>
              <a:rPr lang="en-IN" sz="2000" b="1" dirty="0"/>
              <a:t>vs </a:t>
            </a:r>
          </a:p>
          <a:p>
            <a:r>
              <a:rPr lang="en-IN" sz="20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73975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15D6-5837-E626-4BAB-FEF0A865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397209"/>
            <a:ext cx="10515600" cy="80594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Brand vs Year of Manufacture vs Price(in_Lakhs)</a:t>
            </a:r>
            <a:endParaRPr lang="en-IN" sz="28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F983-9B1A-8D75-84FC-8BBA5FE2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47" y="1122947"/>
            <a:ext cx="11241505" cy="5181599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Brands like </a:t>
            </a:r>
            <a:r>
              <a:rPr lang="en-IN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BMW, Mercedes Benz, Audi, and Land Rover 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a gradual steep increase in price over the years and brands like </a:t>
            </a:r>
            <a:r>
              <a:rPr lang="en-IN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Mahindra, Tata, Maruti Suzuki, Volkswagen and Hyundai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prices remain relatively stable over time.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Honda, Hyundai, Maruti Suzuki and Renault show little variation in price across different years. This might suggest that older used models from these brands have a consistent demand in the used car market, and prices stabilize after the initial depreciation period.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brands like BMW, Mercedes Benz, Audi, Jaguar and Land Rover exhibit a slower depreciation rate in the used car market. These brands often maintain higher resale values due to their brand reputation, reliability, and desirability, even after several years.</a:t>
            </a:r>
          </a:p>
        </p:txBody>
      </p:sp>
    </p:spTree>
    <p:extLst>
      <p:ext uri="{BB962C8B-B14F-4D97-AF65-F5344CB8AC3E}">
        <p14:creationId xmlns:p14="http://schemas.microsoft.com/office/powerpoint/2010/main" val="62129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65216" y="569465"/>
            <a:ext cx="10863213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KASARLA SHRAVYA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I’m a 2022 B.Tech graduate in Electrical and Electronics stream from GNITS.</a:t>
            </a:r>
          </a:p>
          <a:p>
            <a:pPr marL="342900" indent="-342900"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IN" sz="20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I’m an data enthusiast.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 enjoy the challenge of diving into datasets, transforming raw data into valuable insights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data patterns, uncovering trends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and making data-driven decisions.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LinkedIn: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https://www.linkedin.com/in/shravya-kasarla/</a:t>
            </a:r>
            <a:endParaRPr lang="en-IN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GitHub: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https://github.com/ShravyaKasarla</a:t>
            </a:r>
            <a:endParaRPr lang="en-IN"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IN"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VELLATURI PHANINDRAAMOULI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 have my Bachelors Degree in Computer Science And Engineer(2023) from VVIT.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I’m interested in data science because it combines my passion for problem-solving with the power of data to drive meaningful insights and decisions</a:t>
            </a:r>
            <a:endParaRPr lang="en-IN"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LinkedIn: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www.linkedin.com/in/vellaturi-phanindraamouli </a:t>
            </a:r>
            <a:endParaRPr lang="en-IN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GitHub: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https://github.com/phanindraamouli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MADHAVI SRIRAM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 hold a Master’s degree in Computer Applications (MCA), completed in 2022.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 am passionate about data analysis and enjoy transforming complex datasets into actionable insights to drive business decisions.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LinkedIn: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https://www.linkedin.com/in/madhavi-sri-ram-8a0b25241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GitHub: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https://github.com/Madhavi98-sys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5216" y="164382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About</a:t>
            </a:r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us</a:t>
            </a:r>
            <a:endParaRPr sz="18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2EE1-25E5-E419-4621-1B8526889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610" y="1396832"/>
            <a:ext cx="4088465" cy="4351338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Q. A person wants to buy a second hand car with in a budget of 5 lakhs.</a:t>
            </a:r>
          </a:p>
          <a:p>
            <a:pPr marL="114300" indent="0" algn="l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cars whose prices are under 5 lakhs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98E4F1-209B-5261-BC13-3C2DA0C3A76F}"/>
              </a:ext>
            </a:extLst>
          </p:cNvPr>
          <p:cNvSpPr txBox="1">
            <a:spLocks/>
          </p:cNvSpPr>
          <p:nvPr/>
        </p:nvSpPr>
        <p:spPr>
          <a:xfrm>
            <a:off x="688303" y="467612"/>
            <a:ext cx="2835443" cy="75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</a:t>
            </a:r>
            <a:endParaRPr lang="en-IN" sz="4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F4059-A737-5591-B8CF-E0206B14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11" r="8316"/>
          <a:stretch/>
        </p:blipFill>
        <p:spPr>
          <a:xfrm>
            <a:off x="4999119" y="467612"/>
            <a:ext cx="7006389" cy="411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2BEA5-4FF8-51E9-A181-2412D5F4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8193"/>
          <a:stretch/>
        </p:blipFill>
        <p:spPr>
          <a:xfrm>
            <a:off x="773661" y="4532789"/>
            <a:ext cx="8313924" cy="16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05727-0529-953E-E81B-B933BB2D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720" y="1158278"/>
            <a:ext cx="5167564" cy="1681175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Q. A person wants to know which brands offer Hybrid Cars</a:t>
            </a:r>
          </a:p>
          <a:p>
            <a:pPr marL="114300" indent="0" algn="l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(Hybrid includes Hybrid, Mild Hybrid (Electric + Diesel), Mild Hybrid(Electric + Petrol)</a:t>
            </a:r>
            <a:r>
              <a:rPr lang="en-IN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B2465-CEA9-6EC0-1CDE-5D91E4D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21"/>
          <a:stretch/>
        </p:blipFill>
        <p:spPr>
          <a:xfrm>
            <a:off x="6571466" y="1026086"/>
            <a:ext cx="5620534" cy="480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5D9D2-8FDE-996F-5FEA-C1D90206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1926"/>
          <a:stretch/>
        </p:blipFill>
        <p:spPr>
          <a:xfrm>
            <a:off x="589996" y="3165703"/>
            <a:ext cx="5981470" cy="19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DDC3-D898-AD0E-98A5-232A58B1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573" y="558299"/>
            <a:ext cx="11754852" cy="6770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Q. Based on User preferences Brand, Year, Fuel. Suggest average price of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35AC6-DDC9-86CE-CFC2-946EE2A9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81"/>
          <a:stretch/>
        </p:blipFill>
        <p:spPr>
          <a:xfrm>
            <a:off x="480395" y="1235346"/>
            <a:ext cx="11231208" cy="49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7EE72-AD13-BA5F-2F3F-ED85ADE4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3" y="394744"/>
            <a:ext cx="11125573" cy="58118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255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84880" y="587632"/>
            <a:ext cx="10515600" cy="79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b="1" dirty="0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9721" y="15890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ct val="1000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Hyundai cars are available in affordable range and more in number followed by Maruti Suzuki, in used cars market</a:t>
            </a:r>
          </a:p>
          <a:p>
            <a:pPr indent="-457200">
              <a:buSzPct val="1000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95% cars are Petrol and Diesel, while others fuel types are very less in used cars market</a:t>
            </a:r>
          </a:p>
          <a:p>
            <a:pPr indent="-457200">
              <a:buSzPct val="1000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Petrol cars are in spread wide range price, where as diesel are costlier than petrol ones</a:t>
            </a:r>
          </a:p>
          <a:p>
            <a:pPr indent="-457200">
              <a:buSzPct val="100000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Overall, Year of Manufacture, KMs Driven, Fuel Type , Brand has influenced has Price of used cars.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808F-DE48-B24B-9B31-733E4A7F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91852"/>
            <a:ext cx="10515600" cy="5385111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IN" sz="4800" b="1" dirty="0"/>
              <a:t>Q&amp;A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2702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9586-EF5A-E828-B463-3FB2DA4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347"/>
            <a:ext cx="10515600" cy="117734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Problem Statement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C5F4-96EF-CFB5-98CB-1C2E21A6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958"/>
            <a:ext cx="10515600" cy="4534068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Bengaluru used car market and understand the factors that influence car prices.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of the Project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historical data of used cars in Bengaluru, this project aims to: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key factors (such as brand,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 of Manufacture,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uel type) that most strongly affect the resale value of cars.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insights into trends in car demand and pricing patterns to assist buyers, sellers, and dealers in making informed decisions.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FAD-2013-46AE-E0B4-24A1A5C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0000"/>
                </a:solidFill>
              </a:rPr>
              <a:t>Data Collection - Web Scraping</a:t>
            </a:r>
            <a:endParaRPr lang="en-IN" sz="35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5D26-0682-6837-9DD4-3DDE33BC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36921"/>
          </a:xfrm>
        </p:spPr>
        <p:txBody>
          <a:bodyPr/>
          <a:lstStyle/>
          <a:p>
            <a:r>
              <a:rPr lang="en-US" sz="2400" dirty="0"/>
              <a:t>Website:</a:t>
            </a:r>
            <a:r>
              <a:rPr lang="en-US" sz="2400" b="1" dirty="0"/>
              <a:t> </a:t>
            </a:r>
            <a:r>
              <a:rPr lang="en-US" sz="2400" dirty="0"/>
              <a:t>CarTrade </a:t>
            </a:r>
          </a:p>
          <a:p>
            <a:r>
              <a:rPr lang="en-US" sz="2400" dirty="0"/>
              <a:t>Website URL: </a:t>
            </a:r>
            <a:r>
              <a:rPr lang="en-US" sz="2400" dirty="0">
                <a:hlinkClick r:id="rId2"/>
              </a:rPr>
              <a:t>https://www.cartrade.com/</a:t>
            </a:r>
            <a:endParaRPr lang="en-US" sz="2400" dirty="0"/>
          </a:p>
          <a:p>
            <a:r>
              <a:rPr lang="en-US" sz="2400" dirty="0"/>
              <a:t>We chose data analyze of Used Cars from </a:t>
            </a:r>
            <a:r>
              <a:rPr lang="en-US" sz="2400" dirty="0" err="1"/>
              <a:t>Benguluru</a:t>
            </a:r>
            <a:r>
              <a:rPr lang="en-US" sz="2400" dirty="0"/>
              <a:t> City</a:t>
            </a:r>
          </a:p>
          <a:p>
            <a:r>
              <a:rPr lang="en-US" sz="2400" dirty="0"/>
              <a:t>URL: </a:t>
            </a:r>
            <a:r>
              <a:rPr lang="en-US" sz="2400" dirty="0">
                <a:hlinkClick r:id="rId3"/>
              </a:rPr>
              <a:t>https://www.cartrade.com/buy-used-cars/bangalore/c/page-2/#so=-1&amp;sc=-1&amp;city=2</a:t>
            </a:r>
            <a:endParaRPr lang="en-US" sz="2400" dirty="0"/>
          </a:p>
          <a:p>
            <a:r>
              <a:rPr lang="en-US" sz="2400" dirty="0"/>
              <a:t>Above URL is 2</a:t>
            </a:r>
            <a:r>
              <a:rPr lang="en-US" sz="2400" baseline="30000" dirty="0"/>
              <a:t>nd</a:t>
            </a:r>
            <a:r>
              <a:rPr lang="en-US" sz="2400" dirty="0"/>
              <a:t> Page URL, we scraped data from 30 pages </a:t>
            </a:r>
          </a:p>
          <a:p>
            <a:r>
              <a:rPr lang="en-US" sz="2400" dirty="0"/>
              <a:t>We used ‘BeautifulSoup’, ‘requests’ Libraries for scraping data from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781C5-FF14-947D-E2CD-FF601C28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008" y="1690688"/>
            <a:ext cx="175284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2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236-F769-ED0F-8618-A13E689B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8" y="2047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/>
              <a:t>Website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468B5-856B-C04B-F328-C3787F96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1" t="9824" r="1118" b="8365"/>
          <a:stretch/>
        </p:blipFill>
        <p:spPr>
          <a:xfrm>
            <a:off x="838199" y="1181691"/>
            <a:ext cx="10515601" cy="49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6DE-B7AD-7AF0-C231-3AE83A2A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32"/>
            <a:ext cx="10515600" cy="902201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Summary of the Data</a:t>
            </a:r>
            <a:endParaRPr lang="en-IN" sz="35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CA97-6B9E-E40A-6802-59EB77CB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2737"/>
            <a:ext cx="10515600" cy="551848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 we scrapped Car Name(Year, Brand Name, Model), Price, Info(KMs Driven, Fuel Type, Location) and saved into a data frame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extracted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of Manufacture, Brand, Model from Car Name.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KMs Driven, Fuel Type, Location from Info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furtherly cleaned the Price, KMs Driven, Location,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converted numerical columns(Year of Manufacture, KMs Driven) to int type.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we defined a column </a:t>
            </a: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'car age category’ </a:t>
            </a:r>
            <a:r>
              <a:rPr lang="en-IN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its age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: &lt;= 3 years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Moderate: 3 – 8 years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 :  &gt; 8 years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Reordered the columns based on requirement and saved to csv file.</a:t>
            </a:r>
          </a:p>
          <a:p>
            <a:pPr marL="114300" indent="0">
              <a:buNone/>
            </a:pPr>
            <a:endParaRPr lang="en-IN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7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EAFC-FB80-BC17-F4ED-8DE4C84C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55"/>
            <a:ext cx="10515600" cy="88615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3EDF-0778-E68C-7B36-941F6367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950" y="1928117"/>
            <a:ext cx="9578730" cy="4155658"/>
          </a:xfrm>
        </p:spPr>
        <p:txBody>
          <a:bodyPr>
            <a:normAutofit/>
          </a:bodyPr>
          <a:lstStyle/>
          <a:p>
            <a:pPr>
              <a:buSzPct val="64000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Values : No null values</a:t>
            </a:r>
          </a:p>
          <a:p>
            <a:pPr>
              <a:buSzPct val="64000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rows : 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123 duplicate rows identified and dropped.</a:t>
            </a:r>
          </a:p>
          <a:p>
            <a:pPr>
              <a:buSzPct val="64000"/>
            </a:pP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DEB9E93-9CAB-2EC0-80B2-5C641D36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968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B9936-F26E-2767-5E09-FD63AD88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25" y="3067015"/>
            <a:ext cx="4753638" cy="31436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9111B2-3155-E70F-5DFC-FD385A916E91}"/>
              </a:ext>
            </a:extLst>
          </p:cNvPr>
          <p:cNvSpPr txBox="1"/>
          <p:nvPr/>
        </p:nvSpPr>
        <p:spPr>
          <a:xfrm>
            <a:off x="639097" y="1227519"/>
            <a:ext cx="9909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64000"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Initially, data has 720 rows and 8 columns</a:t>
            </a:r>
          </a:p>
          <a:p>
            <a:pPr marL="285750" indent="-285750">
              <a:buSzPct val="64000"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conversion: Changed datatypes from object to respective datatypes.</a:t>
            </a:r>
          </a:p>
        </p:txBody>
      </p:sp>
    </p:spTree>
    <p:extLst>
      <p:ext uri="{BB962C8B-B14F-4D97-AF65-F5344CB8AC3E}">
        <p14:creationId xmlns:p14="http://schemas.microsoft.com/office/powerpoint/2010/main" val="4520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869D-10DC-9CA1-00F9-AA62A8E4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BD373-C7E2-D5E4-11CB-B5398488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814" b="18548"/>
          <a:stretch/>
        </p:blipFill>
        <p:spPr>
          <a:xfrm>
            <a:off x="925491" y="1470967"/>
            <a:ext cx="4454072" cy="3546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A21358-7887-D12A-5C72-73482C50941E}"/>
              </a:ext>
            </a:extLst>
          </p:cNvPr>
          <p:cNvSpPr txBox="1"/>
          <p:nvPr/>
        </p:nvSpPr>
        <p:spPr>
          <a:xfrm>
            <a:off x="838200" y="641047"/>
            <a:ext cx="3239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Data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F1ACE-4075-EC66-A537-86F4F271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1286"/>
            <a:ext cx="5087060" cy="230537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06B799-42CE-9915-E9EF-05B9749C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10" y="5068313"/>
            <a:ext cx="5713429" cy="115998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KMs Driven : Max &gt;&gt;&gt; Q3, hence it may have outliers and is  		            right-skewed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Price(in Lakhs) : Max &gt;&gt;&gt; Q3, hence it may have outliers and is 	                   right-skewed</a:t>
            </a:r>
          </a:p>
        </p:txBody>
      </p:sp>
    </p:spTree>
    <p:extLst>
      <p:ext uri="{BB962C8B-B14F-4D97-AF65-F5344CB8AC3E}">
        <p14:creationId xmlns:p14="http://schemas.microsoft.com/office/powerpoint/2010/main" val="148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69E6-D723-ADDC-F434-9BC56ACC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88" y="324527"/>
            <a:ext cx="10515600" cy="544477"/>
          </a:xfrm>
        </p:spPr>
        <p:txBody>
          <a:bodyPr>
            <a:normAutofit fontScale="90000"/>
          </a:bodyPr>
          <a:lstStyle/>
          <a:p>
            <a:r>
              <a:rPr lang="en-IN" sz="3900" b="1" dirty="0">
                <a:solidFill>
                  <a:srgbClr val="FF0000"/>
                </a:solidFill>
                <a:latin typeface="+mn-lt"/>
              </a:rPr>
              <a:t>Univariate Analysis</a:t>
            </a:r>
            <a:r>
              <a:rPr lang="en-IN" sz="35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3500" dirty="0">
                <a:latin typeface="+mn-lt"/>
              </a:rPr>
              <a:t>-</a:t>
            </a:r>
            <a:r>
              <a:rPr lang="en-IN" sz="3500" b="1" dirty="0">
                <a:latin typeface="+mn-lt"/>
              </a:rPr>
              <a:t> </a:t>
            </a:r>
            <a:r>
              <a:rPr lang="en-IN" sz="2200" dirty="0">
                <a:latin typeface="+mn-lt"/>
              </a:rPr>
              <a:t>analysing a single variable in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E9D9-D1AD-0D62-7E9B-4E82B604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46" y="4992897"/>
            <a:ext cx="5560242" cy="1518414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i="0" dirty="0">
                <a:effectLst/>
                <a:latin typeface="+mn-lt"/>
              </a:rPr>
              <a:t>The majority(50%) of car prices are concentrated between 10 and 30 lakhs, and a small but significant portion are priced much higher, reaching up to 140+ L</a:t>
            </a:r>
          </a:p>
          <a:p>
            <a:r>
              <a:rPr lang="en-US" sz="1800" b="0" i="0" dirty="0">
                <a:effectLst/>
                <a:latin typeface="+mn-lt"/>
              </a:rPr>
              <a:t>Most cars are moderately priced, a small segment of high-end cars drives the overall average price up.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0310B-F238-33E4-1D6D-DC5355D7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2" y="1294791"/>
            <a:ext cx="5025270" cy="3536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8BCDC-01D3-D94E-75E4-64F10DD3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0"/>
          <a:stretch/>
        </p:blipFill>
        <p:spPr>
          <a:xfrm>
            <a:off x="5936530" y="1294792"/>
            <a:ext cx="5290794" cy="3536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AFB0A-FF6F-5BF1-0365-B012B68AB819}"/>
              </a:ext>
            </a:extLst>
          </p:cNvPr>
          <p:cNvSpPr txBox="1"/>
          <p:nvPr/>
        </p:nvSpPr>
        <p:spPr>
          <a:xfrm>
            <a:off x="5937417" y="5051912"/>
            <a:ext cx="5919537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Most of the cars have been driven between (10,000 - 60,000) kms, this indicates that the majority of cars in this dataset are relatively lightly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This distribution suggests most that most of  the cars are mostly moderately used</a:t>
            </a:r>
            <a:endParaRPr lang="en-IN" sz="17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B869-F1AB-0708-D0A8-F68C29909BFA}"/>
              </a:ext>
            </a:extLst>
          </p:cNvPr>
          <p:cNvSpPr txBox="1"/>
          <p:nvPr/>
        </p:nvSpPr>
        <p:spPr>
          <a:xfrm>
            <a:off x="2497546" y="880418"/>
            <a:ext cx="1235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n-lt"/>
              </a:rPr>
              <a:t>Prices</a:t>
            </a:r>
            <a:endParaRPr lang="en-IN" sz="1400" b="1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1580B-CF4D-1915-93EC-33E5C11912D9}"/>
              </a:ext>
            </a:extLst>
          </p:cNvPr>
          <p:cNvSpPr txBox="1"/>
          <p:nvPr/>
        </p:nvSpPr>
        <p:spPr>
          <a:xfrm>
            <a:off x="7769400" y="880418"/>
            <a:ext cx="1925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n-lt"/>
              </a:rPr>
              <a:t>KMs</a:t>
            </a:r>
            <a:r>
              <a:rPr lang="en-IN" sz="1400" dirty="0">
                <a:latin typeface="+mn-lt"/>
              </a:rPr>
              <a:t> </a:t>
            </a:r>
            <a:r>
              <a:rPr lang="en-IN" sz="2400" b="1" dirty="0">
                <a:latin typeface="+mn-lt"/>
              </a:rPr>
              <a:t>Driven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8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1438</Words>
  <Application>Microsoft Office PowerPoint</Application>
  <PresentationFormat>Widescreen</PresentationFormat>
  <Paragraphs>124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Lato Black</vt:lpstr>
      <vt:lpstr>Arial</vt:lpstr>
      <vt:lpstr>Libre Baskerville</vt:lpstr>
      <vt:lpstr>Calibri</vt:lpstr>
      <vt:lpstr>Office Theme</vt:lpstr>
      <vt:lpstr>PowerPoint Presentation</vt:lpstr>
      <vt:lpstr>PowerPoint Presentation</vt:lpstr>
      <vt:lpstr>Problem Statement</vt:lpstr>
      <vt:lpstr>Data Collection - Web Scraping</vt:lpstr>
      <vt:lpstr>Website Interface</vt:lpstr>
      <vt:lpstr>Summary of the Data</vt:lpstr>
      <vt:lpstr>Data Cleaning</vt:lpstr>
      <vt:lpstr> </vt:lpstr>
      <vt:lpstr>Univariate Analysis - analysing a single variable in the dataset</vt:lpstr>
      <vt:lpstr>  </vt:lpstr>
      <vt:lpstr> </vt:lpstr>
      <vt:lpstr>Bivariate Analysis - analysing a single variable in the dataset</vt:lpstr>
      <vt:lpstr>Brand vs Price(in Lakhs)</vt:lpstr>
      <vt:lpstr>Fuel Type vs Price(in Lakhs)</vt:lpstr>
      <vt:lpstr>Car Age Category vs KMs Driven</vt:lpstr>
      <vt:lpstr>PowerPoint Presentation</vt:lpstr>
      <vt:lpstr> </vt:lpstr>
      <vt:lpstr>PowerPoint Presentation</vt:lpstr>
      <vt:lpstr>Brand vs Year of Manufacture vs Price(in_Lakhs)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E_TS24_M10 - Kasarla Harshith Reddy</cp:lastModifiedBy>
  <cp:revision>8</cp:revision>
  <dcterms:created xsi:type="dcterms:W3CDTF">2021-02-16T05:19:01Z</dcterms:created>
  <dcterms:modified xsi:type="dcterms:W3CDTF">2024-10-19T03:14:48Z</dcterms:modified>
</cp:coreProperties>
</file>