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400798"/>
            <a:ext cx="12192000" cy="45719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60507" y="0"/>
            <a:ext cx="2031492" cy="50749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98194" y="2117293"/>
            <a:ext cx="9511665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E87922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20"/>
              </a:lnSpc>
            </a:pPr>
            <a:r>
              <a:rPr dirty="0" spc="-10"/>
              <a:t>SLIIT</a:t>
            </a:r>
            <a:r>
              <a:rPr dirty="0" spc="375"/>
              <a:t> </a:t>
            </a:r>
            <a:r>
              <a:rPr dirty="0" spc="-5"/>
              <a:t>-</a:t>
            </a:r>
            <a:r>
              <a:rPr dirty="0" spc="-15"/>
              <a:t> </a:t>
            </a:r>
            <a:r>
              <a:rPr dirty="0" spc="-10"/>
              <a:t>Faculty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10"/>
              <a:t> </a:t>
            </a:r>
            <a:r>
              <a:rPr dirty="0" spc="-10"/>
              <a:t>Computing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 marL="508634">
              <a:lnSpc>
                <a:spcPts val="1100"/>
              </a:lnSpc>
            </a:pPr>
            <a:fld id="{81D60167-4931-47E6-BA6A-407CBD079E47}" type="slidenum">
              <a:rPr dirty="0"/>
              <a:t>#</a:t>
            </a:fld>
          </a:p>
          <a:p>
            <a:pPr marL="12700">
              <a:lnSpc>
                <a:spcPts val="1780"/>
              </a:lnSpc>
            </a:pPr>
            <a:r>
              <a:rPr dirty="0" sz="1600" spc="-10" b="1">
                <a:solidFill>
                  <a:srgbClr val="E87922"/>
                </a:solidFill>
                <a:latin typeface="Calibri"/>
                <a:cs typeface="Calibri"/>
              </a:rPr>
              <a:t>SLIIT</a:t>
            </a:r>
            <a:r>
              <a:rPr dirty="0" sz="1600" spc="35" b="1">
                <a:solidFill>
                  <a:srgbClr val="E87922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E87922"/>
                </a:solidFill>
                <a:latin typeface="Calibri"/>
                <a:cs typeface="Calibri"/>
              </a:rPr>
              <a:t>-</a:t>
            </a:r>
            <a:r>
              <a:rPr dirty="0" sz="1600" spc="-20" b="1">
                <a:solidFill>
                  <a:srgbClr val="E87922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E87922"/>
                </a:solidFill>
                <a:latin typeface="Calibri"/>
                <a:cs typeface="Calibri"/>
              </a:rPr>
              <a:t>Faculty</a:t>
            </a:r>
            <a:r>
              <a:rPr dirty="0" sz="1600" spc="20" b="1">
                <a:solidFill>
                  <a:srgbClr val="E87922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E87922"/>
                </a:solidFill>
                <a:latin typeface="Calibri"/>
                <a:cs typeface="Calibri"/>
              </a:rPr>
              <a:t>of</a:t>
            </a:r>
            <a:r>
              <a:rPr dirty="0" sz="1600" spc="5" b="1">
                <a:solidFill>
                  <a:srgbClr val="E87922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E87922"/>
                </a:solidFill>
                <a:latin typeface="Calibri"/>
                <a:cs typeface="Calibri"/>
              </a:rPr>
              <a:t>Computing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E87922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20"/>
              </a:lnSpc>
            </a:pPr>
            <a:r>
              <a:rPr dirty="0" spc="-10"/>
              <a:t>SLIIT</a:t>
            </a:r>
            <a:r>
              <a:rPr dirty="0" spc="375"/>
              <a:t> </a:t>
            </a:r>
            <a:r>
              <a:rPr dirty="0" spc="-5"/>
              <a:t>-</a:t>
            </a:r>
            <a:r>
              <a:rPr dirty="0" spc="-15"/>
              <a:t> </a:t>
            </a:r>
            <a:r>
              <a:rPr dirty="0" spc="-10"/>
              <a:t>Faculty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10"/>
              <a:t> </a:t>
            </a:r>
            <a:r>
              <a:rPr dirty="0" spc="-10"/>
              <a:t>Computing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 marL="508634">
              <a:lnSpc>
                <a:spcPts val="1100"/>
              </a:lnSpc>
            </a:pPr>
            <a:fld id="{81D60167-4931-47E6-BA6A-407CBD079E47}" type="slidenum">
              <a:rPr dirty="0"/>
              <a:t>#</a:t>
            </a:fld>
          </a:p>
          <a:p>
            <a:pPr marL="12700">
              <a:lnSpc>
                <a:spcPts val="1780"/>
              </a:lnSpc>
            </a:pPr>
            <a:r>
              <a:rPr dirty="0" sz="1600" spc="-10" b="1">
                <a:solidFill>
                  <a:srgbClr val="E87922"/>
                </a:solidFill>
                <a:latin typeface="Calibri"/>
                <a:cs typeface="Calibri"/>
              </a:rPr>
              <a:t>SLIIT</a:t>
            </a:r>
            <a:r>
              <a:rPr dirty="0" sz="1600" spc="35" b="1">
                <a:solidFill>
                  <a:srgbClr val="E87922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E87922"/>
                </a:solidFill>
                <a:latin typeface="Calibri"/>
                <a:cs typeface="Calibri"/>
              </a:rPr>
              <a:t>-</a:t>
            </a:r>
            <a:r>
              <a:rPr dirty="0" sz="1600" spc="-20" b="1">
                <a:solidFill>
                  <a:srgbClr val="E87922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E87922"/>
                </a:solidFill>
                <a:latin typeface="Calibri"/>
                <a:cs typeface="Calibri"/>
              </a:rPr>
              <a:t>Faculty</a:t>
            </a:r>
            <a:r>
              <a:rPr dirty="0" sz="1600" spc="20" b="1">
                <a:solidFill>
                  <a:srgbClr val="E87922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E87922"/>
                </a:solidFill>
                <a:latin typeface="Calibri"/>
                <a:cs typeface="Calibri"/>
              </a:rPr>
              <a:t>of</a:t>
            </a:r>
            <a:r>
              <a:rPr dirty="0" sz="1600" spc="5" b="1">
                <a:solidFill>
                  <a:srgbClr val="E87922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E87922"/>
                </a:solidFill>
                <a:latin typeface="Calibri"/>
                <a:cs typeface="Calibri"/>
              </a:rPr>
              <a:t>Computing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E87922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20"/>
              </a:lnSpc>
            </a:pPr>
            <a:r>
              <a:rPr dirty="0" spc="-10"/>
              <a:t>SLIIT</a:t>
            </a:r>
            <a:r>
              <a:rPr dirty="0" spc="375"/>
              <a:t> </a:t>
            </a:r>
            <a:r>
              <a:rPr dirty="0" spc="-5"/>
              <a:t>-</a:t>
            </a:r>
            <a:r>
              <a:rPr dirty="0" spc="-15"/>
              <a:t> </a:t>
            </a:r>
            <a:r>
              <a:rPr dirty="0" spc="-10"/>
              <a:t>Faculty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10"/>
              <a:t> </a:t>
            </a:r>
            <a:r>
              <a:rPr dirty="0" spc="-10"/>
              <a:t>Computing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 marL="508634">
              <a:lnSpc>
                <a:spcPts val="1100"/>
              </a:lnSpc>
            </a:pPr>
            <a:fld id="{81D60167-4931-47E6-BA6A-407CBD079E47}" type="slidenum">
              <a:rPr dirty="0"/>
              <a:t>#</a:t>
            </a:fld>
          </a:p>
          <a:p>
            <a:pPr marL="12700">
              <a:lnSpc>
                <a:spcPts val="1780"/>
              </a:lnSpc>
            </a:pPr>
            <a:r>
              <a:rPr dirty="0" sz="1600" spc="-10" b="1">
                <a:solidFill>
                  <a:srgbClr val="E87922"/>
                </a:solidFill>
                <a:latin typeface="Calibri"/>
                <a:cs typeface="Calibri"/>
              </a:rPr>
              <a:t>SLIIT</a:t>
            </a:r>
            <a:r>
              <a:rPr dirty="0" sz="1600" spc="35" b="1">
                <a:solidFill>
                  <a:srgbClr val="E87922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E87922"/>
                </a:solidFill>
                <a:latin typeface="Calibri"/>
                <a:cs typeface="Calibri"/>
              </a:rPr>
              <a:t>-</a:t>
            </a:r>
            <a:r>
              <a:rPr dirty="0" sz="1600" spc="-20" b="1">
                <a:solidFill>
                  <a:srgbClr val="E87922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E87922"/>
                </a:solidFill>
                <a:latin typeface="Calibri"/>
                <a:cs typeface="Calibri"/>
              </a:rPr>
              <a:t>Faculty</a:t>
            </a:r>
            <a:r>
              <a:rPr dirty="0" sz="1600" spc="20" b="1">
                <a:solidFill>
                  <a:srgbClr val="E87922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E87922"/>
                </a:solidFill>
                <a:latin typeface="Calibri"/>
                <a:cs typeface="Calibri"/>
              </a:rPr>
              <a:t>of</a:t>
            </a:r>
            <a:r>
              <a:rPr dirty="0" sz="1600" spc="5" b="1">
                <a:solidFill>
                  <a:srgbClr val="E87922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E87922"/>
                </a:solidFill>
                <a:latin typeface="Calibri"/>
                <a:cs typeface="Calibri"/>
              </a:rPr>
              <a:t>Computing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E87922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20"/>
              </a:lnSpc>
            </a:pPr>
            <a:r>
              <a:rPr dirty="0" spc="-10"/>
              <a:t>SLIIT</a:t>
            </a:r>
            <a:r>
              <a:rPr dirty="0" spc="375"/>
              <a:t> </a:t>
            </a:r>
            <a:r>
              <a:rPr dirty="0" spc="-5"/>
              <a:t>-</a:t>
            </a:r>
            <a:r>
              <a:rPr dirty="0" spc="-15"/>
              <a:t> </a:t>
            </a:r>
            <a:r>
              <a:rPr dirty="0" spc="-10"/>
              <a:t>Faculty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10"/>
              <a:t> </a:t>
            </a:r>
            <a:r>
              <a:rPr dirty="0" spc="-10"/>
              <a:t>Computing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 marL="508634">
              <a:lnSpc>
                <a:spcPts val="1100"/>
              </a:lnSpc>
            </a:pPr>
            <a:fld id="{81D60167-4931-47E6-BA6A-407CBD079E47}" type="slidenum">
              <a:rPr dirty="0"/>
              <a:t>#</a:t>
            </a:fld>
          </a:p>
          <a:p>
            <a:pPr marL="12700">
              <a:lnSpc>
                <a:spcPts val="1780"/>
              </a:lnSpc>
            </a:pPr>
            <a:r>
              <a:rPr dirty="0" sz="1600" spc="-10" b="1">
                <a:solidFill>
                  <a:srgbClr val="E87922"/>
                </a:solidFill>
                <a:latin typeface="Calibri"/>
                <a:cs typeface="Calibri"/>
              </a:rPr>
              <a:t>SLIIT</a:t>
            </a:r>
            <a:r>
              <a:rPr dirty="0" sz="1600" spc="35" b="1">
                <a:solidFill>
                  <a:srgbClr val="E87922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E87922"/>
                </a:solidFill>
                <a:latin typeface="Calibri"/>
                <a:cs typeface="Calibri"/>
              </a:rPr>
              <a:t>-</a:t>
            </a:r>
            <a:r>
              <a:rPr dirty="0" sz="1600" spc="-20" b="1">
                <a:solidFill>
                  <a:srgbClr val="E87922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E87922"/>
                </a:solidFill>
                <a:latin typeface="Calibri"/>
                <a:cs typeface="Calibri"/>
              </a:rPr>
              <a:t>Faculty</a:t>
            </a:r>
            <a:r>
              <a:rPr dirty="0" sz="1600" spc="20" b="1">
                <a:solidFill>
                  <a:srgbClr val="E87922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E87922"/>
                </a:solidFill>
                <a:latin typeface="Calibri"/>
                <a:cs typeface="Calibri"/>
              </a:rPr>
              <a:t>of</a:t>
            </a:r>
            <a:r>
              <a:rPr dirty="0" sz="1600" spc="5" b="1">
                <a:solidFill>
                  <a:srgbClr val="E87922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E87922"/>
                </a:solidFill>
                <a:latin typeface="Calibri"/>
                <a:cs typeface="Calibri"/>
              </a:rPr>
              <a:t>Computing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E87922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20"/>
              </a:lnSpc>
            </a:pPr>
            <a:r>
              <a:rPr dirty="0" spc="-10"/>
              <a:t>SLIIT</a:t>
            </a:r>
            <a:r>
              <a:rPr dirty="0" spc="375"/>
              <a:t> </a:t>
            </a:r>
            <a:r>
              <a:rPr dirty="0" spc="-5"/>
              <a:t>-</a:t>
            </a:r>
            <a:r>
              <a:rPr dirty="0" spc="-15"/>
              <a:t> </a:t>
            </a:r>
            <a:r>
              <a:rPr dirty="0" spc="-10"/>
              <a:t>Faculty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10"/>
              <a:t> </a:t>
            </a:r>
            <a:r>
              <a:rPr dirty="0" spc="-10"/>
              <a:t>Computing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 marL="508634">
              <a:lnSpc>
                <a:spcPts val="1100"/>
              </a:lnSpc>
            </a:pPr>
            <a:fld id="{81D60167-4931-47E6-BA6A-407CBD079E47}" type="slidenum">
              <a:rPr dirty="0"/>
              <a:t>#</a:t>
            </a:fld>
          </a:p>
          <a:p>
            <a:pPr marL="12700">
              <a:lnSpc>
                <a:spcPts val="1780"/>
              </a:lnSpc>
            </a:pPr>
            <a:r>
              <a:rPr dirty="0" sz="1600" spc="-10" b="1">
                <a:solidFill>
                  <a:srgbClr val="E87922"/>
                </a:solidFill>
                <a:latin typeface="Calibri"/>
                <a:cs typeface="Calibri"/>
              </a:rPr>
              <a:t>SLIIT</a:t>
            </a:r>
            <a:r>
              <a:rPr dirty="0" sz="1600" spc="35" b="1">
                <a:solidFill>
                  <a:srgbClr val="E87922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E87922"/>
                </a:solidFill>
                <a:latin typeface="Calibri"/>
                <a:cs typeface="Calibri"/>
              </a:rPr>
              <a:t>-</a:t>
            </a:r>
            <a:r>
              <a:rPr dirty="0" sz="1600" spc="-20" b="1">
                <a:solidFill>
                  <a:srgbClr val="E87922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E87922"/>
                </a:solidFill>
                <a:latin typeface="Calibri"/>
                <a:cs typeface="Calibri"/>
              </a:rPr>
              <a:t>Faculty</a:t>
            </a:r>
            <a:r>
              <a:rPr dirty="0" sz="1600" spc="20" b="1">
                <a:solidFill>
                  <a:srgbClr val="E87922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E87922"/>
                </a:solidFill>
                <a:latin typeface="Calibri"/>
                <a:cs typeface="Calibri"/>
              </a:rPr>
              <a:t>of</a:t>
            </a:r>
            <a:r>
              <a:rPr dirty="0" sz="1600" spc="5" b="1">
                <a:solidFill>
                  <a:srgbClr val="E87922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E87922"/>
                </a:solidFill>
                <a:latin typeface="Calibri"/>
                <a:cs typeface="Calibri"/>
              </a:rPr>
              <a:t>Computing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400798"/>
            <a:ext cx="12192000" cy="45719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160507" y="0"/>
            <a:ext cx="2031492" cy="50749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10160508" cy="4572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97045" y="440512"/>
            <a:ext cx="3597909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45994" y="2608141"/>
            <a:ext cx="5143500" cy="1561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9708642" y="6625996"/>
            <a:ext cx="2405379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E87922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20"/>
              </a:lnSpc>
            </a:pPr>
            <a:r>
              <a:rPr dirty="0" spc="-10"/>
              <a:t>SLIIT</a:t>
            </a:r>
            <a:r>
              <a:rPr dirty="0" spc="375"/>
              <a:t> </a:t>
            </a:r>
            <a:r>
              <a:rPr dirty="0" spc="-5"/>
              <a:t>-</a:t>
            </a:r>
            <a:r>
              <a:rPr dirty="0" spc="-15"/>
              <a:t> </a:t>
            </a:r>
            <a:r>
              <a:rPr dirty="0" spc="-10"/>
              <a:t>Faculty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10"/>
              <a:t> </a:t>
            </a:r>
            <a:r>
              <a:rPr dirty="0" spc="-10"/>
              <a:t>Computing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708642" y="6465214"/>
            <a:ext cx="2443479" cy="389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 marL="508634">
              <a:lnSpc>
                <a:spcPts val="1100"/>
              </a:lnSpc>
            </a:pPr>
            <a:fld id="{81D60167-4931-47E6-BA6A-407CBD079E47}" type="slidenum">
              <a:rPr dirty="0"/>
              <a:t>#</a:t>
            </a:fld>
          </a:p>
          <a:p>
            <a:pPr marL="12700">
              <a:lnSpc>
                <a:spcPts val="1780"/>
              </a:lnSpc>
            </a:pPr>
            <a:r>
              <a:rPr dirty="0" sz="1600" spc="-10" b="1">
                <a:solidFill>
                  <a:srgbClr val="E87922"/>
                </a:solidFill>
                <a:latin typeface="Calibri"/>
                <a:cs typeface="Calibri"/>
              </a:rPr>
              <a:t>SLIIT</a:t>
            </a:r>
            <a:r>
              <a:rPr dirty="0" sz="1600" spc="35" b="1">
                <a:solidFill>
                  <a:srgbClr val="E87922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E87922"/>
                </a:solidFill>
                <a:latin typeface="Calibri"/>
                <a:cs typeface="Calibri"/>
              </a:rPr>
              <a:t>-</a:t>
            </a:r>
            <a:r>
              <a:rPr dirty="0" sz="1600" spc="-20" b="1">
                <a:solidFill>
                  <a:srgbClr val="E87922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E87922"/>
                </a:solidFill>
                <a:latin typeface="Calibri"/>
                <a:cs typeface="Calibri"/>
              </a:rPr>
              <a:t>Faculty</a:t>
            </a:r>
            <a:r>
              <a:rPr dirty="0" sz="1600" spc="20" b="1">
                <a:solidFill>
                  <a:srgbClr val="E87922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E87922"/>
                </a:solidFill>
                <a:latin typeface="Calibri"/>
                <a:cs typeface="Calibri"/>
              </a:rPr>
              <a:t>of</a:t>
            </a:r>
            <a:r>
              <a:rPr dirty="0" sz="1600" spc="5" b="1">
                <a:solidFill>
                  <a:srgbClr val="E87922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E87922"/>
                </a:solidFill>
                <a:latin typeface="Calibri"/>
                <a:cs typeface="Calibri"/>
              </a:rPr>
              <a:t>Computing</a:t>
            </a:r>
            <a:endParaRPr sz="1600">
              <a:latin typeface="Calibri"/>
              <a:cs typeface="Calibri"/>
            </a:endParaRP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5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0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1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2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8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5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5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28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9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0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3.jpg"/><Relationship Id="rId6" Type="http://schemas.openxmlformats.org/officeDocument/2006/relationships/image" Target="../media/image14.jpg"/><Relationship Id="rId7" Type="http://schemas.openxmlformats.org/officeDocument/2006/relationships/image" Target="../media/image15.jpg"/><Relationship Id="rId8" Type="http://schemas.openxmlformats.org/officeDocument/2006/relationships/image" Target="../media/image16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7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39" y="8000"/>
            <a:ext cx="12009755" cy="6833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15"/>
              </a:lnSpc>
            </a:pP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dirty="0" sz="1600" spc="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50">
              <a:latin typeface="Calibri"/>
              <a:cs typeface="Calibri"/>
            </a:endParaRPr>
          </a:p>
          <a:p>
            <a:pPr algn="r">
              <a:lnSpc>
                <a:spcPct val="100000"/>
              </a:lnSpc>
            </a:pPr>
            <a:r>
              <a:rPr dirty="0" sz="1600" spc="-10" b="1">
                <a:solidFill>
                  <a:srgbClr val="E87922"/>
                </a:solidFill>
                <a:latin typeface="Calibri"/>
                <a:cs typeface="Calibri"/>
              </a:rPr>
              <a:t>SLIIT</a:t>
            </a:r>
            <a:r>
              <a:rPr dirty="0" sz="1600" spc="35" b="1">
                <a:solidFill>
                  <a:srgbClr val="E87922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E87922"/>
                </a:solidFill>
                <a:latin typeface="Calibri"/>
                <a:cs typeface="Calibri"/>
              </a:rPr>
              <a:t>-</a:t>
            </a:r>
            <a:r>
              <a:rPr dirty="0" sz="1600" spc="-20" b="1">
                <a:solidFill>
                  <a:srgbClr val="E87922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E87922"/>
                </a:solidFill>
                <a:latin typeface="Calibri"/>
                <a:cs typeface="Calibri"/>
              </a:rPr>
              <a:t>Faculty</a:t>
            </a:r>
            <a:r>
              <a:rPr dirty="0" sz="1600" spc="20" b="1">
                <a:solidFill>
                  <a:srgbClr val="E87922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E87922"/>
                </a:solidFill>
                <a:latin typeface="Calibri"/>
                <a:cs typeface="Calibri"/>
              </a:rPr>
              <a:t>of</a:t>
            </a:r>
            <a:r>
              <a:rPr dirty="0" sz="1600" spc="5" b="1">
                <a:solidFill>
                  <a:srgbClr val="E87922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E87922"/>
                </a:solidFill>
                <a:latin typeface="Calibri"/>
                <a:cs typeface="Calibri"/>
              </a:rPr>
              <a:t>Computing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160508" cy="4572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627" y="1434083"/>
              <a:ext cx="10533888" cy="274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6888" y="303275"/>
              <a:ext cx="3406140" cy="113537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IT1010</a:t>
            </a:r>
            <a:r>
              <a:rPr dirty="0" spc="-5"/>
              <a:t> </a:t>
            </a:r>
            <a:r>
              <a:rPr dirty="0"/>
              <a:t>–</a:t>
            </a:r>
            <a:r>
              <a:rPr dirty="0" spc="-5"/>
              <a:t> </a:t>
            </a:r>
            <a:r>
              <a:rPr dirty="0" spc="-15"/>
              <a:t>Introduction</a:t>
            </a:r>
            <a:r>
              <a:rPr dirty="0" spc="5"/>
              <a:t> </a:t>
            </a:r>
            <a:r>
              <a:rPr dirty="0" spc="-25"/>
              <a:t>to</a:t>
            </a:r>
            <a:r>
              <a:rPr dirty="0" spc="5"/>
              <a:t> </a:t>
            </a:r>
            <a:r>
              <a:rPr dirty="0" spc="-20"/>
              <a:t>Programming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99413" y="3095977"/>
            <a:ext cx="4973955" cy="1266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95"/>
              </a:spcBef>
            </a:pPr>
            <a:r>
              <a:rPr dirty="0" sz="3600" spc="-15">
                <a:latin typeface="Calibri"/>
                <a:cs typeface="Calibri"/>
              </a:rPr>
              <a:t>Lecture </a:t>
            </a:r>
            <a:r>
              <a:rPr dirty="0" sz="3600">
                <a:latin typeface="Calibri"/>
                <a:cs typeface="Calibri"/>
              </a:rPr>
              <a:t>1 – </a:t>
            </a:r>
            <a:r>
              <a:rPr dirty="0" sz="3600" spc="-20">
                <a:latin typeface="Calibri"/>
                <a:cs typeface="Calibri"/>
              </a:rPr>
              <a:t>Part </a:t>
            </a:r>
            <a:r>
              <a:rPr dirty="0" sz="3600">
                <a:latin typeface="Calibri"/>
                <a:cs typeface="Calibri"/>
              </a:rPr>
              <a:t>1 </a:t>
            </a:r>
            <a:r>
              <a:rPr dirty="0" sz="3600" spc="5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Algorithms</a:t>
            </a:r>
            <a:r>
              <a:rPr dirty="0" sz="3600" spc="-5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and</a:t>
            </a:r>
            <a:r>
              <a:rPr dirty="0" sz="3600" spc="-40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Flowcharts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24834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dirty="0" sz="16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627" y="1434083"/>
            <a:ext cx="10533888" cy="2743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780034"/>
            <a:ext cx="63233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" b="0">
                <a:solidFill>
                  <a:srgbClr val="6F2F9F"/>
                </a:solidFill>
                <a:latin typeface="Calibri Light"/>
                <a:cs typeface="Calibri Light"/>
              </a:rPr>
              <a:t>Analyze</a:t>
            </a:r>
            <a:r>
              <a:rPr dirty="0" sz="3600" b="0">
                <a:solidFill>
                  <a:srgbClr val="6F2F9F"/>
                </a:solidFill>
                <a:latin typeface="Calibri Light"/>
                <a:cs typeface="Calibri Light"/>
              </a:rPr>
              <a:t> /</a:t>
            </a:r>
            <a:r>
              <a:rPr dirty="0" sz="3600" spc="-15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600" spc="-20" b="0">
                <a:solidFill>
                  <a:srgbClr val="6F2F9F"/>
                </a:solidFill>
                <a:latin typeface="Calibri Light"/>
                <a:cs typeface="Calibri Light"/>
              </a:rPr>
              <a:t>Understand</a:t>
            </a:r>
            <a:r>
              <a:rPr dirty="0" sz="3600" spc="-5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6F2F9F"/>
                </a:solidFill>
                <a:latin typeface="Calibri Light"/>
                <a:cs typeface="Calibri Light"/>
              </a:rPr>
              <a:t>the</a:t>
            </a:r>
            <a:r>
              <a:rPr dirty="0" sz="3600" spc="-10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600" spc="-15" b="0">
                <a:solidFill>
                  <a:srgbClr val="6F2F9F"/>
                </a:solidFill>
                <a:latin typeface="Calibri Light"/>
                <a:cs typeface="Calibri Light"/>
              </a:rPr>
              <a:t>problem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20"/>
              </a:lnSpc>
            </a:pPr>
            <a:r>
              <a:rPr dirty="0" spc="-10"/>
              <a:t>SLIIT</a:t>
            </a:r>
            <a:r>
              <a:rPr dirty="0" spc="375"/>
              <a:t> </a:t>
            </a:r>
            <a:r>
              <a:rPr dirty="0" spc="-5"/>
              <a:t>-</a:t>
            </a:r>
            <a:r>
              <a:rPr dirty="0" spc="-15"/>
              <a:t> </a:t>
            </a:r>
            <a:r>
              <a:rPr dirty="0" spc="-10"/>
              <a:t>Faculty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10"/>
              <a:t> </a:t>
            </a:r>
            <a:r>
              <a:rPr dirty="0" spc="-10"/>
              <a:t>Computing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793189"/>
            <a:ext cx="9698355" cy="836294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5"/>
              </a:spcBef>
              <a:tabLst>
                <a:tab pos="1343025" algn="l"/>
              </a:tabLst>
            </a:pPr>
            <a:r>
              <a:rPr dirty="0" sz="2400" spc="-10">
                <a:latin typeface="Calibri"/>
                <a:cs typeface="Calibri"/>
              </a:rPr>
              <a:t>Problem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:	</a:t>
            </a:r>
            <a:r>
              <a:rPr dirty="0" u="heavy" sz="2800" spc="-1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Calibri"/>
                <a:cs typeface="Calibri"/>
              </a:rPr>
              <a:t>Given</a:t>
            </a:r>
            <a:r>
              <a:rPr dirty="0" sz="2800" spc="-1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4536A"/>
                </a:solidFill>
                <a:latin typeface="Calibri"/>
                <a:cs typeface="Calibri"/>
              </a:rPr>
              <a:t>2</a:t>
            </a:r>
            <a:r>
              <a:rPr dirty="0" sz="2800" spc="1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4536A"/>
                </a:solidFill>
                <a:latin typeface="Calibri"/>
                <a:cs typeface="Calibri"/>
              </a:rPr>
              <a:t>numbers</a:t>
            </a:r>
            <a:r>
              <a:rPr dirty="0" sz="2800" spc="4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4536A"/>
                </a:solidFill>
                <a:latin typeface="Calibri"/>
                <a:cs typeface="Calibri"/>
              </a:rPr>
              <a:t>(say</a:t>
            </a:r>
            <a:r>
              <a:rPr dirty="0" sz="280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4536A"/>
                </a:solidFill>
                <a:latin typeface="Calibri"/>
                <a:cs typeface="Calibri"/>
              </a:rPr>
              <a:t>a and</a:t>
            </a:r>
            <a:r>
              <a:rPr dirty="0" sz="2800" spc="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4536A"/>
                </a:solidFill>
                <a:latin typeface="Calibri"/>
                <a:cs typeface="Calibri"/>
              </a:rPr>
              <a:t>b)</a:t>
            </a:r>
            <a:r>
              <a:rPr dirty="0" sz="2800" spc="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4536A"/>
                </a:solidFill>
                <a:latin typeface="Calibri"/>
                <a:cs typeface="Calibri"/>
              </a:rPr>
              <a:t>where</a:t>
            </a:r>
            <a:r>
              <a:rPr dirty="0" sz="280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4536A"/>
                </a:solidFill>
                <a:latin typeface="Calibri"/>
                <a:cs typeface="Calibri"/>
              </a:rPr>
              <a:t>a</a:t>
            </a:r>
            <a:r>
              <a:rPr dirty="0" sz="2800" spc="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4536A"/>
                </a:solidFill>
                <a:latin typeface="Calibri"/>
                <a:cs typeface="Calibri"/>
              </a:rPr>
              <a:t>&lt;</a:t>
            </a:r>
            <a:r>
              <a:rPr dirty="0" sz="2800" spc="1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4536A"/>
                </a:solidFill>
                <a:latin typeface="Calibri"/>
                <a:cs typeface="Calibri"/>
              </a:rPr>
              <a:t>(is</a:t>
            </a:r>
            <a:r>
              <a:rPr dirty="0" sz="280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4536A"/>
                </a:solidFill>
                <a:latin typeface="Calibri"/>
                <a:cs typeface="Calibri"/>
              </a:rPr>
              <a:t>less</a:t>
            </a:r>
            <a:r>
              <a:rPr dirty="0" sz="2800" spc="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4536A"/>
                </a:solidFill>
                <a:latin typeface="Calibri"/>
                <a:cs typeface="Calibri"/>
              </a:rPr>
              <a:t>than)</a:t>
            </a:r>
            <a:r>
              <a:rPr dirty="0" sz="2800" spc="1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4536A"/>
                </a:solidFill>
                <a:latin typeface="Calibri"/>
                <a:cs typeface="Calibri"/>
              </a:rPr>
              <a:t>b</a:t>
            </a:r>
            <a:r>
              <a:rPr dirty="0" sz="2800" spc="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4536A"/>
                </a:solidFill>
                <a:latin typeface="Calibri"/>
                <a:cs typeface="Calibri"/>
              </a:rPr>
              <a:t>,</a:t>
            </a:r>
            <a:r>
              <a:rPr dirty="0" sz="280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4536A"/>
                </a:solidFill>
                <a:latin typeface="Calibri"/>
                <a:cs typeface="Calibri"/>
              </a:rPr>
              <a:t>I </a:t>
            </a:r>
            <a:r>
              <a:rPr dirty="0" sz="2800" spc="-62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44536A"/>
                </a:solidFill>
                <a:latin typeface="Calibri"/>
                <a:cs typeface="Calibri"/>
              </a:rPr>
              <a:t>want</a:t>
            </a:r>
            <a:r>
              <a:rPr dirty="0" sz="2800" spc="-1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4536A"/>
                </a:solidFill>
                <a:latin typeface="Calibri"/>
                <a:cs typeface="Calibri"/>
              </a:rPr>
              <a:t>to</a:t>
            </a:r>
            <a:r>
              <a:rPr dirty="0" sz="280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u="heavy" sz="2800" spc="-1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Calibri"/>
                <a:cs typeface="Calibri"/>
              </a:rPr>
              <a:t>find</a:t>
            </a:r>
            <a:r>
              <a:rPr dirty="0" sz="2800" spc="2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4536A"/>
                </a:solidFill>
                <a:latin typeface="Calibri"/>
                <a:cs typeface="Calibri"/>
              </a:rPr>
              <a:t>the</a:t>
            </a:r>
            <a:r>
              <a:rPr dirty="0" sz="2800" spc="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4536A"/>
                </a:solidFill>
                <a:latin typeface="Calibri"/>
                <a:cs typeface="Calibri"/>
              </a:rPr>
              <a:t>sum</a:t>
            </a:r>
            <a:r>
              <a:rPr dirty="0" sz="2800" spc="1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4536A"/>
                </a:solidFill>
                <a:latin typeface="Calibri"/>
                <a:cs typeface="Calibri"/>
              </a:rPr>
              <a:t>of </a:t>
            </a:r>
            <a:r>
              <a:rPr dirty="0" sz="2800" spc="-15">
                <a:solidFill>
                  <a:srgbClr val="44536A"/>
                </a:solidFill>
                <a:latin typeface="Calibri"/>
                <a:cs typeface="Calibri"/>
              </a:rPr>
              <a:t>numbers</a:t>
            </a:r>
            <a:r>
              <a:rPr dirty="0" sz="2800" spc="4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4536A"/>
                </a:solidFill>
                <a:latin typeface="Calibri"/>
                <a:cs typeface="Calibri"/>
              </a:rPr>
              <a:t>between</a:t>
            </a:r>
            <a:r>
              <a:rPr dirty="0" sz="280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4536A"/>
                </a:solidFill>
                <a:latin typeface="Calibri"/>
                <a:cs typeface="Calibri"/>
              </a:rPr>
              <a:t>a and 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4394" y="2608141"/>
            <a:ext cx="1140460" cy="1561465"/>
          </a:xfrm>
          <a:prstGeom prst="rect">
            <a:avLst/>
          </a:prstGeom>
        </p:spPr>
        <p:txBody>
          <a:bodyPr wrap="square" lIns="0" tIns="1581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45"/>
              </a:spcBef>
              <a:buClr>
                <a:srgbClr val="001F5F"/>
              </a:buClr>
              <a:buFont typeface="Wingdings"/>
              <a:buChar char=""/>
              <a:tabLst>
                <a:tab pos="241300" algn="l"/>
              </a:tabLst>
            </a:pP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Input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Clr>
                <a:srgbClr val="001F5F"/>
              </a:buClr>
              <a:buFont typeface="Wingdings"/>
              <a:buChar char=""/>
              <a:tabLst>
                <a:tab pos="241300" algn="l"/>
              </a:tabLst>
            </a:pPr>
            <a:r>
              <a:rPr dirty="0" sz="2400" spc="-50">
                <a:solidFill>
                  <a:srgbClr val="006FC0"/>
                </a:solidFill>
                <a:latin typeface="Calibri"/>
                <a:cs typeface="Calibri"/>
              </a:rPr>
              <a:t>Task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Clr>
                <a:srgbClr val="001F5F"/>
              </a:buClr>
              <a:buFont typeface="Wingdings"/>
              <a:buChar char=""/>
              <a:tabLst>
                <a:tab pos="241300" algn="l"/>
              </a:tabLst>
            </a:pPr>
            <a:r>
              <a:rPr dirty="0" sz="2400" spc="-5">
                <a:solidFill>
                  <a:srgbClr val="006FC0"/>
                </a:solidFill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81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dirty="0"/>
              <a:t>:</a:t>
            </a:r>
            <a:r>
              <a:rPr dirty="0" spc="-20"/>
              <a:t> </a:t>
            </a:r>
            <a:r>
              <a:rPr dirty="0" spc="-15"/>
              <a:t>Integers</a:t>
            </a:r>
            <a:r>
              <a:rPr dirty="0" spc="-30"/>
              <a:t> </a:t>
            </a:r>
            <a:r>
              <a:rPr dirty="0"/>
              <a:t>a</a:t>
            </a:r>
            <a:r>
              <a:rPr dirty="0" spc="-15"/>
              <a:t> </a:t>
            </a:r>
            <a:r>
              <a:rPr dirty="0"/>
              <a:t>&amp;</a:t>
            </a:r>
            <a:r>
              <a:rPr dirty="0" spc="-15"/>
              <a:t> </a:t>
            </a:r>
            <a:r>
              <a:rPr dirty="0"/>
              <a:t>b</a:t>
            </a:r>
            <a:r>
              <a:rPr dirty="0" spc="-20"/>
              <a:t> </a:t>
            </a:r>
            <a:r>
              <a:rPr dirty="0" spc="-10"/>
              <a:t>(where</a:t>
            </a:r>
            <a:r>
              <a:rPr dirty="0" spc="-20"/>
              <a:t> </a:t>
            </a:r>
            <a:r>
              <a:rPr dirty="0" spc="-5"/>
              <a:t>a&lt;b)</a:t>
            </a: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/>
              <a:t>:</a:t>
            </a:r>
            <a:r>
              <a:rPr dirty="0" spc="-15"/>
              <a:t> </a:t>
            </a:r>
            <a:r>
              <a:rPr dirty="0" spc="-5"/>
              <a:t>Find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 spc="-5"/>
              <a:t>sum </a:t>
            </a:r>
            <a:r>
              <a:rPr dirty="0" spc="-10"/>
              <a:t>of numbers</a:t>
            </a:r>
            <a:r>
              <a:rPr dirty="0" spc="-5"/>
              <a:t> </a:t>
            </a:r>
            <a:r>
              <a:rPr dirty="0" spc="-10"/>
              <a:t>between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 </a:t>
            </a:r>
            <a:r>
              <a:rPr dirty="0"/>
              <a:t>&amp;</a:t>
            </a:r>
            <a:r>
              <a:rPr dirty="0" spc="-10"/>
              <a:t> </a:t>
            </a:r>
            <a:r>
              <a:rPr dirty="0"/>
              <a:t>b</a:t>
            </a: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/>
              <a:t>:</a:t>
            </a:r>
            <a:r>
              <a:rPr dirty="0" spc="-40"/>
              <a:t> </a:t>
            </a:r>
            <a:r>
              <a:rPr dirty="0" spc="-5"/>
              <a:t>The</a:t>
            </a:r>
            <a:r>
              <a:rPr dirty="0" spc="-20"/>
              <a:t> </a:t>
            </a:r>
            <a:r>
              <a:rPr dirty="0" spc="-5"/>
              <a:t>sum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24834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dirty="0" sz="16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627" y="1434083"/>
            <a:ext cx="10533888" cy="2743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780034"/>
            <a:ext cx="38455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" b="0">
                <a:solidFill>
                  <a:srgbClr val="6F2F9F"/>
                </a:solidFill>
                <a:latin typeface="Calibri Light"/>
                <a:cs typeface="Calibri Light"/>
              </a:rPr>
              <a:t>Planning</a:t>
            </a:r>
            <a:r>
              <a:rPr dirty="0" sz="3600" spc="-130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600" spc="-10" b="0">
                <a:solidFill>
                  <a:srgbClr val="6F2F9F"/>
                </a:solidFill>
                <a:latin typeface="Calibri Light"/>
                <a:cs typeface="Calibri Light"/>
              </a:rPr>
              <a:t>the</a:t>
            </a:r>
            <a:r>
              <a:rPr dirty="0" sz="3600" spc="-105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600" spc="-20" b="0">
                <a:solidFill>
                  <a:srgbClr val="6F2F9F"/>
                </a:solidFill>
                <a:latin typeface="Calibri Light"/>
                <a:cs typeface="Calibri Light"/>
              </a:rPr>
              <a:t>solution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1802333"/>
            <a:ext cx="10172065" cy="2075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9235">
              <a:lnSpc>
                <a:spcPts val="2740"/>
              </a:lnSpc>
              <a:spcBef>
                <a:spcPts val="100"/>
              </a:spcBef>
              <a:buClr>
                <a:srgbClr val="001F5F"/>
              </a:buClr>
              <a:buFont typeface="Wingdings"/>
              <a:buChar char=""/>
              <a:tabLst>
                <a:tab pos="241935" algn="l"/>
              </a:tabLst>
            </a:pPr>
            <a:r>
              <a:rPr dirty="0" sz="2400">
                <a:solidFill>
                  <a:srgbClr val="44536A"/>
                </a:solidFill>
                <a:latin typeface="Calibri"/>
                <a:cs typeface="Calibri"/>
              </a:rPr>
              <a:t>It</a:t>
            </a:r>
            <a:r>
              <a:rPr dirty="0" sz="2400" spc="-2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4536A"/>
                </a:solidFill>
                <a:latin typeface="Calibri"/>
                <a:cs typeface="Calibri"/>
              </a:rPr>
              <a:t>is</a:t>
            </a:r>
            <a:r>
              <a:rPr dirty="0" sz="2400" spc="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4536A"/>
                </a:solidFill>
                <a:latin typeface="Calibri"/>
                <a:cs typeface="Calibri"/>
              </a:rPr>
              <a:t>important</a:t>
            </a:r>
            <a:r>
              <a:rPr dirty="0" sz="2400" spc="-2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44536A"/>
                </a:solidFill>
                <a:latin typeface="Calibri"/>
                <a:cs typeface="Calibri"/>
              </a:rPr>
              <a:t>to</a:t>
            </a:r>
            <a:r>
              <a:rPr dirty="0" sz="2400" spc="-1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4536A"/>
                </a:solidFill>
                <a:latin typeface="Calibri"/>
                <a:cs typeface="Calibri"/>
              </a:rPr>
              <a:t>spend</a:t>
            </a:r>
            <a:r>
              <a:rPr dirty="0" sz="240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4536A"/>
                </a:solidFill>
                <a:latin typeface="Calibri"/>
                <a:cs typeface="Calibri"/>
              </a:rPr>
              <a:t>considerable </a:t>
            </a:r>
            <a:r>
              <a:rPr dirty="0" sz="2400">
                <a:solidFill>
                  <a:srgbClr val="44536A"/>
                </a:solidFill>
                <a:latin typeface="Calibri"/>
                <a:cs typeface="Calibri"/>
              </a:rPr>
              <a:t>time</a:t>
            </a:r>
            <a:r>
              <a:rPr dirty="0" sz="2400" spc="-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4536A"/>
                </a:solidFill>
                <a:latin typeface="Calibri"/>
                <a:cs typeface="Calibri"/>
              </a:rPr>
              <a:t>in</a:t>
            </a:r>
            <a:r>
              <a:rPr dirty="0" sz="2400" spc="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4536A"/>
                </a:solidFill>
                <a:latin typeface="Calibri"/>
                <a:cs typeface="Calibri"/>
              </a:rPr>
              <a:t>planning</a:t>
            </a:r>
            <a:r>
              <a:rPr dirty="0" sz="240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4536A"/>
                </a:solidFill>
                <a:latin typeface="Calibri"/>
                <a:cs typeface="Calibri"/>
              </a:rPr>
              <a:t>your </a:t>
            </a:r>
            <a:r>
              <a:rPr dirty="0" sz="2400" spc="-5">
                <a:solidFill>
                  <a:srgbClr val="44536A"/>
                </a:solidFill>
                <a:latin typeface="Calibri"/>
                <a:cs typeface="Calibri"/>
              </a:rPr>
              <a:t>solution</a:t>
            </a:r>
            <a:r>
              <a:rPr dirty="0" sz="240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44536A"/>
                </a:solidFill>
                <a:latin typeface="Calibri"/>
                <a:cs typeface="Calibri"/>
              </a:rPr>
              <a:t>(program)</a:t>
            </a:r>
            <a:r>
              <a:rPr dirty="0" sz="2400" spc="-3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4536A"/>
                </a:solidFill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40"/>
              </a:lnSpc>
            </a:pPr>
            <a:r>
              <a:rPr dirty="0" sz="2400" spc="-15">
                <a:solidFill>
                  <a:srgbClr val="44536A"/>
                </a:solidFill>
                <a:latin typeface="Calibri"/>
                <a:cs typeface="Calibri"/>
              </a:rPr>
              <a:t>order</a:t>
            </a:r>
            <a:r>
              <a:rPr dirty="0" sz="240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44536A"/>
                </a:solidFill>
                <a:latin typeface="Calibri"/>
                <a:cs typeface="Calibri"/>
              </a:rPr>
              <a:t>to</a:t>
            </a:r>
            <a:r>
              <a:rPr dirty="0" sz="2400" spc="-10">
                <a:solidFill>
                  <a:srgbClr val="44536A"/>
                </a:solidFill>
                <a:latin typeface="Calibri"/>
                <a:cs typeface="Calibri"/>
              </a:rPr>
              <a:t> ensure</a:t>
            </a:r>
            <a:r>
              <a:rPr dirty="0" sz="2400">
                <a:solidFill>
                  <a:srgbClr val="44536A"/>
                </a:solidFill>
                <a:latin typeface="Calibri"/>
                <a:cs typeface="Calibri"/>
              </a:rPr>
              <a:t> it is</a:t>
            </a:r>
            <a:r>
              <a:rPr dirty="0" sz="2400" spc="-1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4536A"/>
                </a:solidFill>
                <a:latin typeface="Calibri"/>
                <a:cs typeface="Calibri"/>
              </a:rPr>
              <a:t>properly</a:t>
            </a:r>
            <a:r>
              <a:rPr dirty="0" sz="2400" spc="-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4536A"/>
                </a:solidFill>
                <a:latin typeface="Calibri"/>
                <a:cs typeface="Calibri"/>
              </a:rPr>
              <a:t>structured</a:t>
            </a:r>
            <a:endParaRPr sz="2400">
              <a:latin typeface="Calibri"/>
              <a:cs typeface="Calibri"/>
            </a:endParaRPr>
          </a:p>
          <a:p>
            <a:pPr marL="241300" marR="244475" indent="-229235">
              <a:lnSpc>
                <a:spcPts val="2590"/>
              </a:lnSpc>
              <a:spcBef>
                <a:spcPts val="1480"/>
              </a:spcBef>
              <a:buClr>
                <a:srgbClr val="001F5F"/>
              </a:buClr>
              <a:buFont typeface="Wingdings"/>
              <a:buChar char=""/>
              <a:tabLst>
                <a:tab pos="241935" algn="l"/>
              </a:tabLst>
            </a:pPr>
            <a:r>
              <a:rPr dirty="0" sz="2400">
                <a:solidFill>
                  <a:srgbClr val="44536A"/>
                </a:solidFill>
                <a:latin typeface="Calibri"/>
                <a:cs typeface="Calibri"/>
              </a:rPr>
              <a:t>If</a:t>
            </a:r>
            <a:r>
              <a:rPr dirty="0" sz="2400" spc="-10">
                <a:solidFill>
                  <a:srgbClr val="44536A"/>
                </a:solidFill>
                <a:latin typeface="Calibri"/>
                <a:cs typeface="Calibri"/>
              </a:rPr>
              <a:t> properly </a:t>
            </a:r>
            <a:r>
              <a:rPr dirty="0" sz="2400" spc="-5">
                <a:solidFill>
                  <a:srgbClr val="44536A"/>
                </a:solidFill>
                <a:latin typeface="Calibri"/>
                <a:cs typeface="Calibri"/>
              </a:rPr>
              <a:t>planned</a:t>
            </a:r>
            <a:r>
              <a:rPr dirty="0" sz="2400" spc="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4536A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4536A"/>
                </a:solidFill>
                <a:latin typeface="Calibri"/>
                <a:cs typeface="Calibri"/>
              </a:rPr>
              <a:t>presented,</a:t>
            </a:r>
            <a:r>
              <a:rPr dirty="0" sz="2400">
                <a:solidFill>
                  <a:srgbClr val="44536A"/>
                </a:solidFill>
                <a:latin typeface="Calibri"/>
                <a:cs typeface="Calibri"/>
              </a:rPr>
              <a:t> the time</a:t>
            </a:r>
            <a:r>
              <a:rPr dirty="0" sz="2400" spc="-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4536A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44536A"/>
                </a:solidFill>
                <a:latin typeface="Calibri"/>
                <a:cs typeface="Calibri"/>
              </a:rPr>
              <a:t>effort</a:t>
            </a:r>
            <a:r>
              <a:rPr dirty="0" sz="2400" spc="-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4536A"/>
                </a:solidFill>
                <a:latin typeface="Calibri"/>
                <a:cs typeface="Calibri"/>
              </a:rPr>
              <a:t>in</a:t>
            </a:r>
            <a:r>
              <a:rPr dirty="0" sz="2400" spc="-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4536A"/>
                </a:solidFill>
                <a:latin typeface="Calibri"/>
                <a:cs typeface="Calibri"/>
              </a:rPr>
              <a:t>‘coding’</a:t>
            </a:r>
            <a:r>
              <a:rPr dirty="0" sz="2400" spc="-1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4536A"/>
                </a:solidFill>
                <a:latin typeface="Calibri"/>
                <a:cs typeface="Calibri"/>
              </a:rPr>
              <a:t>the </a:t>
            </a:r>
            <a:r>
              <a:rPr dirty="0" sz="2400" spc="-10">
                <a:solidFill>
                  <a:srgbClr val="44536A"/>
                </a:solidFill>
                <a:latin typeface="Calibri"/>
                <a:cs typeface="Calibri"/>
              </a:rPr>
              <a:t>solution, </a:t>
            </a:r>
            <a:r>
              <a:rPr dirty="0" sz="2400" spc="-52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4536A"/>
                </a:solidFill>
                <a:latin typeface="Calibri"/>
                <a:cs typeface="Calibri"/>
              </a:rPr>
              <a:t>will</a:t>
            </a:r>
            <a:r>
              <a:rPr dirty="0" sz="2400" spc="-2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4536A"/>
                </a:solidFill>
                <a:latin typeface="Calibri"/>
                <a:cs typeface="Calibri"/>
              </a:rPr>
              <a:t>be </a:t>
            </a:r>
            <a:r>
              <a:rPr dirty="0" sz="2400">
                <a:solidFill>
                  <a:srgbClr val="44536A"/>
                </a:solidFill>
                <a:latin typeface="Calibri"/>
                <a:cs typeface="Calibri"/>
              </a:rPr>
              <a:t>minimal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120"/>
              </a:spcBef>
              <a:buClr>
                <a:srgbClr val="001F5F"/>
              </a:buClr>
              <a:buFont typeface="Wingdings"/>
              <a:buChar char=""/>
              <a:tabLst>
                <a:tab pos="241935" algn="l"/>
              </a:tabLst>
            </a:pPr>
            <a:r>
              <a:rPr dirty="0" sz="2400" spc="-5">
                <a:solidFill>
                  <a:srgbClr val="44536A"/>
                </a:solidFill>
                <a:latin typeface="Calibri"/>
                <a:cs typeface="Calibri"/>
              </a:rPr>
              <a:t>Use</a:t>
            </a:r>
            <a:r>
              <a:rPr dirty="0" sz="2400" spc="-1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6FC0"/>
                </a:solidFill>
                <a:latin typeface="Calibri"/>
                <a:cs typeface="Calibri"/>
              </a:rPr>
              <a:t>algorithms</a:t>
            </a:r>
            <a:r>
              <a:rPr dirty="0" sz="2400" spc="-4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44536A"/>
                </a:solidFill>
                <a:latin typeface="Calibri"/>
                <a:cs typeface="Calibri"/>
              </a:rPr>
              <a:t>to</a:t>
            </a:r>
            <a:r>
              <a:rPr dirty="0" sz="2400" spc="-2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4536A"/>
                </a:solidFill>
                <a:latin typeface="Calibri"/>
                <a:cs typeface="Calibri"/>
              </a:rPr>
              <a:t>prepare</a:t>
            </a:r>
            <a:r>
              <a:rPr dirty="0" sz="2400" spc="-1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4536A"/>
                </a:solidFill>
                <a:latin typeface="Calibri"/>
                <a:cs typeface="Calibri"/>
              </a:rPr>
              <a:t>a</a:t>
            </a:r>
            <a:r>
              <a:rPr dirty="0" sz="2400" spc="-2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4536A"/>
                </a:solidFill>
                <a:latin typeface="Calibri"/>
                <a:cs typeface="Calibri"/>
              </a:rPr>
              <a:t>solution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28659" y="4221479"/>
            <a:ext cx="1999488" cy="226314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20"/>
              </a:lnSpc>
            </a:pPr>
            <a:r>
              <a:rPr dirty="0" spc="-10"/>
              <a:t>SLIIT</a:t>
            </a:r>
            <a:r>
              <a:rPr dirty="0" spc="375"/>
              <a:t> </a:t>
            </a:r>
            <a:r>
              <a:rPr dirty="0" spc="-5"/>
              <a:t>-</a:t>
            </a:r>
            <a:r>
              <a:rPr dirty="0" spc="-15"/>
              <a:t> </a:t>
            </a:r>
            <a:r>
              <a:rPr dirty="0" spc="-10"/>
              <a:t>Faculty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10"/>
              <a:t> </a:t>
            </a:r>
            <a:r>
              <a:rPr dirty="0" spc="-10"/>
              <a:t>Computing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24834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dirty="0" sz="16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627" y="1434083"/>
            <a:ext cx="10533888" cy="2743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780034"/>
            <a:ext cx="19875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5" b="0">
                <a:solidFill>
                  <a:srgbClr val="6F2F9F"/>
                </a:solidFill>
                <a:latin typeface="Calibri Light"/>
                <a:cs typeface="Calibri Light"/>
              </a:rPr>
              <a:t>A</a:t>
            </a:r>
            <a:r>
              <a:rPr dirty="0" sz="3600" spc="-15" b="0">
                <a:solidFill>
                  <a:srgbClr val="6F2F9F"/>
                </a:solidFill>
                <a:latin typeface="Calibri Light"/>
                <a:cs typeface="Calibri Light"/>
              </a:rPr>
              <a:t>l</a:t>
            </a:r>
            <a:r>
              <a:rPr dirty="0" sz="3600" spc="-45" b="0">
                <a:solidFill>
                  <a:srgbClr val="6F2F9F"/>
                </a:solidFill>
                <a:latin typeface="Calibri Light"/>
                <a:cs typeface="Calibri Light"/>
              </a:rPr>
              <a:t>g</a:t>
            </a:r>
            <a:r>
              <a:rPr dirty="0" sz="3600" spc="-40" b="0">
                <a:solidFill>
                  <a:srgbClr val="6F2F9F"/>
                </a:solidFill>
                <a:latin typeface="Calibri Light"/>
                <a:cs typeface="Calibri Light"/>
              </a:rPr>
              <a:t>o</a:t>
            </a:r>
            <a:r>
              <a:rPr dirty="0" sz="3600" spc="-30" b="0">
                <a:solidFill>
                  <a:srgbClr val="6F2F9F"/>
                </a:solidFill>
                <a:latin typeface="Calibri Light"/>
                <a:cs typeface="Calibri Light"/>
              </a:rPr>
              <a:t>r</a:t>
            </a:r>
            <a:r>
              <a:rPr dirty="0" sz="3600" spc="-15" b="0">
                <a:solidFill>
                  <a:srgbClr val="6F2F9F"/>
                </a:solidFill>
                <a:latin typeface="Calibri Light"/>
                <a:cs typeface="Calibri Light"/>
              </a:rPr>
              <a:t>i</a:t>
            </a:r>
            <a:r>
              <a:rPr dirty="0" sz="3600" spc="-25" b="0">
                <a:solidFill>
                  <a:srgbClr val="6F2F9F"/>
                </a:solidFill>
                <a:latin typeface="Calibri Light"/>
                <a:cs typeface="Calibri Light"/>
              </a:rPr>
              <a:t>t</a:t>
            </a:r>
            <a:r>
              <a:rPr dirty="0" sz="3600" spc="-35" b="0">
                <a:solidFill>
                  <a:srgbClr val="6F2F9F"/>
                </a:solidFill>
                <a:latin typeface="Calibri Light"/>
                <a:cs typeface="Calibri Light"/>
              </a:rPr>
              <a:t>h</a:t>
            </a:r>
            <a:r>
              <a:rPr dirty="0" sz="3600" spc="-65" b="0">
                <a:solidFill>
                  <a:srgbClr val="6F2F9F"/>
                </a:solidFill>
                <a:latin typeface="Calibri Light"/>
                <a:cs typeface="Calibri Light"/>
              </a:rPr>
              <a:t>m</a:t>
            </a:r>
            <a:r>
              <a:rPr dirty="0" sz="3600" b="0">
                <a:solidFill>
                  <a:srgbClr val="6F2F9F"/>
                </a:solidFill>
                <a:latin typeface="Calibri Light"/>
                <a:cs typeface="Calibri Light"/>
              </a:rPr>
              <a:t>s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20"/>
              </a:lnSpc>
            </a:pPr>
            <a:r>
              <a:rPr dirty="0" spc="-10"/>
              <a:t>SLIIT</a:t>
            </a:r>
            <a:r>
              <a:rPr dirty="0" spc="375"/>
              <a:t> </a:t>
            </a:r>
            <a:r>
              <a:rPr dirty="0" spc="-5"/>
              <a:t>-</a:t>
            </a:r>
            <a:r>
              <a:rPr dirty="0" spc="-15"/>
              <a:t> </a:t>
            </a:r>
            <a:r>
              <a:rPr dirty="0" spc="-10"/>
              <a:t>Faculty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10"/>
              <a:t> </a:t>
            </a:r>
            <a:r>
              <a:rPr dirty="0" spc="-10"/>
              <a:t>Computing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802333"/>
            <a:ext cx="9504680" cy="1963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9235">
              <a:lnSpc>
                <a:spcPts val="2740"/>
              </a:lnSpc>
              <a:spcBef>
                <a:spcPts val="10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400">
                <a:latin typeface="Calibri"/>
                <a:cs typeface="Calibri"/>
              </a:rPr>
              <a:t>An</a:t>
            </a:r>
            <a:r>
              <a:rPr dirty="0" sz="2400" spc="-5">
                <a:latin typeface="Calibri"/>
                <a:cs typeface="Calibri"/>
              </a:rPr>
              <a:t> algorithm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10">
                <a:latin typeface="Calibri"/>
                <a:cs typeface="Calibri"/>
              </a:rPr>
              <a:t>complete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step-by-step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set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of</a:t>
            </a:r>
            <a:r>
              <a:rPr dirty="0" sz="2400" spc="-5">
                <a:latin typeface="Calibri"/>
                <a:cs typeface="Calibri"/>
              </a:rPr>
              <a:t> instruction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how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 </a:t>
            </a:r>
            <a:r>
              <a:rPr dirty="0" sz="2400" spc="-10">
                <a:latin typeface="Calibri"/>
                <a:cs typeface="Calibri"/>
              </a:rPr>
              <a:t>solve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40"/>
              </a:lnSpc>
            </a:pPr>
            <a:r>
              <a:rPr dirty="0" sz="2400" spc="-10">
                <a:latin typeface="Calibri"/>
                <a:cs typeface="Calibri"/>
              </a:rPr>
              <a:t>problem.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400" spc="-10">
                <a:latin typeface="Calibri"/>
                <a:cs typeface="Calibri"/>
              </a:rPr>
              <a:t>Consist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instructions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latin typeface="Calibri"/>
                <a:cs typeface="Calibri"/>
              </a:rPr>
              <a:t>The </a:t>
            </a:r>
            <a:r>
              <a:rPr dirty="0" sz="2400" spc="-15">
                <a:latin typeface="Calibri"/>
                <a:cs typeface="Calibri"/>
              </a:rPr>
              <a:t>order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instructions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24834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dirty="0" sz="16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627" y="1434083"/>
            <a:ext cx="10533888" cy="274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3184" y="3140964"/>
            <a:ext cx="5004815" cy="332841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752602"/>
            <a:ext cx="49657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" b="0">
                <a:solidFill>
                  <a:srgbClr val="6F2F9F"/>
                </a:solidFill>
                <a:latin typeface="Calibri Light"/>
                <a:cs typeface="Calibri Light"/>
              </a:rPr>
              <a:t>H</a:t>
            </a:r>
            <a:r>
              <a:rPr dirty="0" sz="3600" spc="-40" b="0">
                <a:solidFill>
                  <a:srgbClr val="6F2F9F"/>
                </a:solidFill>
                <a:latin typeface="Calibri Light"/>
                <a:cs typeface="Calibri Light"/>
              </a:rPr>
              <a:t>o</a:t>
            </a:r>
            <a:r>
              <a:rPr dirty="0" sz="3600" b="0">
                <a:solidFill>
                  <a:srgbClr val="6F2F9F"/>
                </a:solidFill>
                <a:latin typeface="Calibri Light"/>
                <a:cs typeface="Calibri Light"/>
              </a:rPr>
              <a:t>w</a:t>
            </a:r>
            <a:r>
              <a:rPr dirty="0" sz="3600" spc="-105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600" spc="-45" b="0">
                <a:solidFill>
                  <a:srgbClr val="6F2F9F"/>
                </a:solidFill>
                <a:latin typeface="Calibri Light"/>
                <a:cs typeface="Calibri Light"/>
              </a:rPr>
              <a:t>t</a:t>
            </a:r>
            <a:r>
              <a:rPr dirty="0" sz="3600" b="0">
                <a:solidFill>
                  <a:srgbClr val="6F2F9F"/>
                </a:solidFill>
                <a:latin typeface="Calibri Light"/>
                <a:cs typeface="Calibri Light"/>
              </a:rPr>
              <a:t>o</a:t>
            </a:r>
            <a:r>
              <a:rPr dirty="0" sz="3600" spc="-65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600" spc="-40" b="0">
                <a:solidFill>
                  <a:srgbClr val="6F2F9F"/>
                </a:solidFill>
                <a:latin typeface="Calibri Light"/>
                <a:cs typeface="Calibri Light"/>
              </a:rPr>
              <a:t>m</a:t>
            </a:r>
            <a:r>
              <a:rPr dirty="0" sz="3600" spc="-30" b="0">
                <a:solidFill>
                  <a:srgbClr val="6F2F9F"/>
                </a:solidFill>
                <a:latin typeface="Calibri Light"/>
                <a:cs typeface="Calibri Light"/>
              </a:rPr>
              <a:t>a</a:t>
            </a:r>
            <a:r>
              <a:rPr dirty="0" sz="3600" spc="-150" b="0">
                <a:solidFill>
                  <a:srgbClr val="6F2F9F"/>
                </a:solidFill>
                <a:latin typeface="Calibri Light"/>
                <a:cs typeface="Calibri Light"/>
              </a:rPr>
              <a:t>k</a:t>
            </a:r>
            <a:r>
              <a:rPr dirty="0" sz="3600" b="0">
                <a:solidFill>
                  <a:srgbClr val="6F2F9F"/>
                </a:solidFill>
                <a:latin typeface="Calibri Light"/>
                <a:cs typeface="Calibri Light"/>
              </a:rPr>
              <a:t>e</a:t>
            </a:r>
            <a:r>
              <a:rPr dirty="0" sz="3600" spc="-75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6F2F9F"/>
                </a:solidFill>
                <a:latin typeface="Calibri Light"/>
                <a:cs typeface="Calibri Light"/>
              </a:rPr>
              <a:t>a</a:t>
            </a:r>
            <a:r>
              <a:rPr dirty="0" sz="3600" spc="-50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600" spc="-20" b="0">
                <a:solidFill>
                  <a:srgbClr val="6F2F9F"/>
                </a:solidFill>
                <a:latin typeface="Calibri Light"/>
                <a:cs typeface="Calibri Light"/>
              </a:rPr>
              <a:t>cu</a:t>
            </a:r>
            <a:r>
              <a:rPr dirty="0" sz="3600" b="0">
                <a:solidFill>
                  <a:srgbClr val="6F2F9F"/>
                </a:solidFill>
                <a:latin typeface="Calibri Light"/>
                <a:cs typeface="Calibri Light"/>
              </a:rPr>
              <a:t>p</a:t>
            </a:r>
            <a:r>
              <a:rPr dirty="0" sz="3600" spc="-70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600" spc="-20" b="0">
                <a:solidFill>
                  <a:srgbClr val="6F2F9F"/>
                </a:solidFill>
                <a:latin typeface="Calibri Light"/>
                <a:cs typeface="Calibri Light"/>
              </a:rPr>
              <a:t>o</a:t>
            </a:r>
            <a:r>
              <a:rPr dirty="0" sz="3600" b="0">
                <a:solidFill>
                  <a:srgbClr val="6F2F9F"/>
                </a:solidFill>
                <a:latin typeface="Calibri Light"/>
                <a:cs typeface="Calibri Light"/>
              </a:rPr>
              <a:t>f</a:t>
            </a:r>
            <a:r>
              <a:rPr dirty="0" sz="3600" spc="-55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600" spc="-340" b="0">
                <a:solidFill>
                  <a:srgbClr val="6F2F9F"/>
                </a:solidFill>
                <a:latin typeface="Calibri Light"/>
                <a:cs typeface="Calibri Light"/>
              </a:rPr>
              <a:t>T</a:t>
            </a:r>
            <a:r>
              <a:rPr dirty="0" sz="3600" spc="-15" b="0">
                <a:solidFill>
                  <a:srgbClr val="6F2F9F"/>
                </a:solidFill>
                <a:latin typeface="Calibri Light"/>
                <a:cs typeface="Calibri Light"/>
              </a:rPr>
              <a:t>e</a:t>
            </a:r>
            <a:r>
              <a:rPr dirty="0" sz="3600" b="0">
                <a:solidFill>
                  <a:srgbClr val="6F2F9F"/>
                </a:solidFill>
                <a:latin typeface="Calibri Light"/>
                <a:cs typeface="Calibri Light"/>
              </a:rPr>
              <a:t>a</a:t>
            </a:r>
            <a:r>
              <a:rPr dirty="0" sz="3600" spc="-75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6F2F9F"/>
                </a:solidFill>
                <a:latin typeface="Calibri Light"/>
                <a:cs typeface="Calibri Light"/>
              </a:rPr>
              <a:t>?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20"/>
              </a:lnSpc>
            </a:pPr>
            <a:r>
              <a:rPr dirty="0" spc="-10"/>
              <a:t>SLIIT</a:t>
            </a:r>
            <a:r>
              <a:rPr dirty="0" spc="375"/>
              <a:t> </a:t>
            </a:r>
            <a:r>
              <a:rPr dirty="0" spc="-5"/>
              <a:t>-</a:t>
            </a:r>
            <a:r>
              <a:rPr dirty="0" spc="-15"/>
              <a:t> </a:t>
            </a:r>
            <a:r>
              <a:rPr dirty="0" spc="-10"/>
              <a:t>Faculty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10"/>
              <a:t> </a:t>
            </a:r>
            <a:r>
              <a:rPr dirty="0" spc="-10"/>
              <a:t>Computing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93139" y="1442974"/>
            <a:ext cx="2921000" cy="276479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2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400" spc="-5">
                <a:latin typeface="Calibri"/>
                <a:cs typeface="Calibri"/>
              </a:rPr>
              <a:t>Fill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electric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tea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kettle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400">
                <a:latin typeface="Calibri"/>
                <a:cs typeface="Calibri"/>
              </a:rPr>
              <a:t>Bring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boil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400" spc="-20">
                <a:latin typeface="Calibri"/>
                <a:cs typeface="Calibri"/>
              </a:rPr>
              <a:t>Pour </a:t>
            </a:r>
            <a:r>
              <a:rPr dirty="0" sz="2400" spc="-10">
                <a:latin typeface="Calibri"/>
                <a:cs typeface="Calibri"/>
              </a:rPr>
              <a:t>hot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water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cup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400">
                <a:latin typeface="Calibri"/>
                <a:cs typeface="Calibri"/>
              </a:rPr>
              <a:t>Put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teabag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cup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400" spc="-5">
                <a:latin typeface="Calibri"/>
                <a:cs typeface="Calibri"/>
              </a:rPr>
              <a:t>Steep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for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4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minutes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400" spc="-15">
                <a:latin typeface="Calibri"/>
                <a:cs typeface="Calibri"/>
              </a:rPr>
              <a:t>Remove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teabag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24834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dirty="0" sz="16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627" y="1434083"/>
            <a:ext cx="10533888" cy="2743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9339" y="780034"/>
            <a:ext cx="19881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5" b="0">
                <a:solidFill>
                  <a:srgbClr val="6F2F9F"/>
                </a:solidFill>
                <a:latin typeface="Calibri Light"/>
                <a:cs typeface="Calibri Light"/>
              </a:rPr>
              <a:t>A</a:t>
            </a:r>
            <a:r>
              <a:rPr dirty="0" sz="3600" spc="-15" b="0">
                <a:solidFill>
                  <a:srgbClr val="6F2F9F"/>
                </a:solidFill>
                <a:latin typeface="Calibri Light"/>
                <a:cs typeface="Calibri Light"/>
              </a:rPr>
              <a:t>l</a:t>
            </a:r>
            <a:r>
              <a:rPr dirty="0" sz="3600" spc="-45" b="0">
                <a:solidFill>
                  <a:srgbClr val="6F2F9F"/>
                </a:solidFill>
                <a:latin typeface="Calibri Light"/>
                <a:cs typeface="Calibri Light"/>
              </a:rPr>
              <a:t>g</a:t>
            </a:r>
            <a:r>
              <a:rPr dirty="0" sz="3600" spc="-40" b="0">
                <a:solidFill>
                  <a:srgbClr val="6F2F9F"/>
                </a:solidFill>
                <a:latin typeface="Calibri Light"/>
                <a:cs typeface="Calibri Light"/>
              </a:rPr>
              <a:t>o</a:t>
            </a:r>
            <a:r>
              <a:rPr dirty="0" sz="3600" spc="-30" b="0">
                <a:solidFill>
                  <a:srgbClr val="6F2F9F"/>
                </a:solidFill>
                <a:latin typeface="Calibri Light"/>
                <a:cs typeface="Calibri Light"/>
              </a:rPr>
              <a:t>r</a:t>
            </a:r>
            <a:r>
              <a:rPr dirty="0" sz="3600" spc="-15" b="0">
                <a:solidFill>
                  <a:srgbClr val="6F2F9F"/>
                </a:solidFill>
                <a:latin typeface="Calibri Light"/>
                <a:cs typeface="Calibri Light"/>
              </a:rPr>
              <a:t>i</a:t>
            </a:r>
            <a:r>
              <a:rPr dirty="0" sz="3600" spc="-20" b="0">
                <a:solidFill>
                  <a:srgbClr val="6F2F9F"/>
                </a:solidFill>
                <a:latin typeface="Calibri Light"/>
                <a:cs typeface="Calibri Light"/>
              </a:rPr>
              <a:t>t</a:t>
            </a:r>
            <a:r>
              <a:rPr dirty="0" sz="3600" spc="-35" b="0">
                <a:solidFill>
                  <a:srgbClr val="6F2F9F"/>
                </a:solidFill>
                <a:latin typeface="Calibri Light"/>
                <a:cs typeface="Calibri Light"/>
              </a:rPr>
              <a:t>h</a:t>
            </a:r>
            <a:r>
              <a:rPr dirty="0" sz="3600" spc="-65" b="0">
                <a:solidFill>
                  <a:srgbClr val="6F2F9F"/>
                </a:solidFill>
                <a:latin typeface="Calibri Light"/>
                <a:cs typeface="Calibri Light"/>
              </a:rPr>
              <a:t>m</a:t>
            </a:r>
            <a:r>
              <a:rPr dirty="0" sz="3600" b="0">
                <a:solidFill>
                  <a:srgbClr val="6F2F9F"/>
                </a:solidFill>
                <a:latin typeface="Calibri Light"/>
                <a:cs typeface="Calibri Light"/>
              </a:rPr>
              <a:t>s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1774553"/>
            <a:ext cx="6006465" cy="120650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400" spc="-5">
                <a:latin typeface="Calibri"/>
                <a:cs typeface="Calibri"/>
              </a:rPr>
              <a:t>Algorithms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10">
                <a:latin typeface="Calibri"/>
                <a:cs typeface="Calibri"/>
              </a:rPr>
              <a:t> Programming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are</a:t>
            </a:r>
            <a:r>
              <a:rPr dirty="0" sz="2400" spc="-10">
                <a:latin typeface="Calibri"/>
                <a:cs typeface="Calibri"/>
              </a:rPr>
              <a:t> represented by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latin typeface="Calibri"/>
                <a:cs typeface="Calibri"/>
              </a:rPr>
              <a:t>Flowcharts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0">
                <a:latin typeface="Calibri"/>
                <a:cs typeface="Calibri"/>
              </a:rPr>
              <a:t>Pseudo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codes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456688" y="2205227"/>
            <a:ext cx="8045450" cy="4328160"/>
            <a:chOff x="2456688" y="2205227"/>
            <a:chExt cx="8045450" cy="43281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1800" y="2205227"/>
              <a:ext cx="3720084" cy="431901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638171" y="3720083"/>
              <a:ext cx="4197350" cy="2807335"/>
            </a:xfrm>
            <a:custGeom>
              <a:avLst/>
              <a:gdLst/>
              <a:ahLst/>
              <a:cxnLst/>
              <a:rect l="l" t="t" r="r" b="b"/>
              <a:pathLst>
                <a:path w="4197350" h="2807334">
                  <a:moveTo>
                    <a:pt x="4021581" y="0"/>
                  </a:moveTo>
                  <a:lnTo>
                    <a:pt x="350901" y="0"/>
                  </a:lnTo>
                  <a:lnTo>
                    <a:pt x="304307" y="6271"/>
                  </a:lnTo>
                  <a:lnTo>
                    <a:pt x="262419" y="23965"/>
                  </a:lnTo>
                  <a:lnTo>
                    <a:pt x="226917" y="51403"/>
                  </a:lnTo>
                  <a:lnTo>
                    <a:pt x="199479" y="86905"/>
                  </a:lnTo>
                  <a:lnTo>
                    <a:pt x="181785" y="128793"/>
                  </a:lnTo>
                  <a:lnTo>
                    <a:pt x="175514" y="175387"/>
                  </a:lnTo>
                  <a:lnTo>
                    <a:pt x="175514" y="2456307"/>
                  </a:lnTo>
                  <a:lnTo>
                    <a:pt x="0" y="2456307"/>
                  </a:lnTo>
                  <a:lnTo>
                    <a:pt x="34178" y="2463201"/>
                  </a:lnTo>
                  <a:lnTo>
                    <a:pt x="62071" y="2482003"/>
                  </a:lnTo>
                  <a:lnTo>
                    <a:pt x="80867" y="2509890"/>
                  </a:lnTo>
                  <a:lnTo>
                    <a:pt x="87756" y="2544038"/>
                  </a:lnTo>
                  <a:lnTo>
                    <a:pt x="80867" y="2578179"/>
                  </a:lnTo>
                  <a:lnTo>
                    <a:pt x="62071" y="2606062"/>
                  </a:lnTo>
                  <a:lnTo>
                    <a:pt x="34178" y="2624862"/>
                  </a:lnTo>
                  <a:lnTo>
                    <a:pt x="0" y="2631757"/>
                  </a:lnTo>
                  <a:lnTo>
                    <a:pt x="175514" y="2631757"/>
                  </a:lnTo>
                  <a:lnTo>
                    <a:pt x="169242" y="2678400"/>
                  </a:lnTo>
                  <a:lnTo>
                    <a:pt x="151543" y="2720311"/>
                  </a:lnTo>
                  <a:lnTo>
                    <a:pt x="124094" y="2755820"/>
                  </a:lnTo>
                  <a:lnTo>
                    <a:pt x="88570" y="2783254"/>
                  </a:lnTo>
                  <a:lnTo>
                    <a:pt x="46647" y="2800940"/>
                  </a:lnTo>
                  <a:lnTo>
                    <a:pt x="0" y="2807208"/>
                  </a:lnTo>
                  <a:lnTo>
                    <a:pt x="3670554" y="2807208"/>
                  </a:lnTo>
                  <a:lnTo>
                    <a:pt x="3717201" y="2800940"/>
                  </a:lnTo>
                  <a:lnTo>
                    <a:pt x="3759124" y="2783254"/>
                  </a:lnTo>
                  <a:lnTo>
                    <a:pt x="3794648" y="2755820"/>
                  </a:lnTo>
                  <a:lnTo>
                    <a:pt x="3822097" y="2720311"/>
                  </a:lnTo>
                  <a:lnTo>
                    <a:pt x="3839796" y="2678400"/>
                  </a:lnTo>
                  <a:lnTo>
                    <a:pt x="3846068" y="2631757"/>
                  </a:lnTo>
                  <a:lnTo>
                    <a:pt x="3846068" y="350901"/>
                  </a:lnTo>
                  <a:lnTo>
                    <a:pt x="350901" y="350901"/>
                  </a:lnTo>
                  <a:lnTo>
                    <a:pt x="316795" y="344011"/>
                  </a:lnTo>
                  <a:lnTo>
                    <a:pt x="288940" y="325215"/>
                  </a:lnTo>
                  <a:lnTo>
                    <a:pt x="270158" y="297322"/>
                  </a:lnTo>
                  <a:lnTo>
                    <a:pt x="263271" y="263144"/>
                  </a:lnTo>
                  <a:lnTo>
                    <a:pt x="270158" y="229018"/>
                  </a:lnTo>
                  <a:lnTo>
                    <a:pt x="288940" y="201120"/>
                  </a:lnTo>
                  <a:lnTo>
                    <a:pt x="316795" y="182294"/>
                  </a:lnTo>
                  <a:lnTo>
                    <a:pt x="350901" y="175387"/>
                  </a:lnTo>
                  <a:lnTo>
                    <a:pt x="4196969" y="175387"/>
                  </a:lnTo>
                  <a:lnTo>
                    <a:pt x="4190697" y="128793"/>
                  </a:lnTo>
                  <a:lnTo>
                    <a:pt x="4173003" y="86905"/>
                  </a:lnTo>
                  <a:lnTo>
                    <a:pt x="4145565" y="51403"/>
                  </a:lnTo>
                  <a:lnTo>
                    <a:pt x="4110063" y="23965"/>
                  </a:lnTo>
                  <a:lnTo>
                    <a:pt x="4068175" y="6271"/>
                  </a:lnTo>
                  <a:lnTo>
                    <a:pt x="4021581" y="0"/>
                  </a:lnTo>
                  <a:close/>
                </a:path>
                <a:path w="4197350" h="2807334">
                  <a:moveTo>
                    <a:pt x="4196969" y="175387"/>
                  </a:moveTo>
                  <a:lnTo>
                    <a:pt x="526415" y="175387"/>
                  </a:lnTo>
                  <a:lnTo>
                    <a:pt x="520143" y="222034"/>
                  </a:lnTo>
                  <a:lnTo>
                    <a:pt x="502444" y="263957"/>
                  </a:lnTo>
                  <a:lnTo>
                    <a:pt x="474995" y="299481"/>
                  </a:lnTo>
                  <a:lnTo>
                    <a:pt x="439471" y="326930"/>
                  </a:lnTo>
                  <a:lnTo>
                    <a:pt x="397548" y="344629"/>
                  </a:lnTo>
                  <a:lnTo>
                    <a:pt x="350901" y="350901"/>
                  </a:lnTo>
                  <a:lnTo>
                    <a:pt x="4021581" y="350901"/>
                  </a:lnTo>
                  <a:lnTo>
                    <a:pt x="4068175" y="344629"/>
                  </a:lnTo>
                  <a:lnTo>
                    <a:pt x="4110063" y="326930"/>
                  </a:lnTo>
                  <a:lnTo>
                    <a:pt x="4145565" y="299481"/>
                  </a:lnTo>
                  <a:lnTo>
                    <a:pt x="4173003" y="263957"/>
                  </a:lnTo>
                  <a:lnTo>
                    <a:pt x="4190697" y="222034"/>
                  </a:lnTo>
                  <a:lnTo>
                    <a:pt x="4196969" y="175387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462784" y="3895470"/>
              <a:ext cx="702310" cy="2632075"/>
            </a:xfrm>
            <a:custGeom>
              <a:avLst/>
              <a:gdLst/>
              <a:ahLst/>
              <a:cxnLst/>
              <a:rect l="l" t="t" r="r" b="b"/>
              <a:pathLst>
                <a:path w="702310" h="2632075">
                  <a:moveTo>
                    <a:pt x="701802" y="0"/>
                  </a:moveTo>
                  <a:lnTo>
                    <a:pt x="526288" y="0"/>
                  </a:lnTo>
                  <a:lnTo>
                    <a:pt x="492182" y="6907"/>
                  </a:lnTo>
                  <a:lnTo>
                    <a:pt x="464327" y="25733"/>
                  </a:lnTo>
                  <a:lnTo>
                    <a:pt x="445545" y="53631"/>
                  </a:lnTo>
                  <a:lnTo>
                    <a:pt x="438658" y="87756"/>
                  </a:lnTo>
                  <a:lnTo>
                    <a:pt x="445545" y="121935"/>
                  </a:lnTo>
                  <a:lnTo>
                    <a:pt x="464327" y="149828"/>
                  </a:lnTo>
                  <a:lnTo>
                    <a:pt x="492182" y="168624"/>
                  </a:lnTo>
                  <a:lnTo>
                    <a:pt x="526288" y="175513"/>
                  </a:lnTo>
                  <a:lnTo>
                    <a:pt x="572935" y="169242"/>
                  </a:lnTo>
                  <a:lnTo>
                    <a:pt x="614858" y="151543"/>
                  </a:lnTo>
                  <a:lnTo>
                    <a:pt x="650382" y="124094"/>
                  </a:lnTo>
                  <a:lnTo>
                    <a:pt x="677831" y="88570"/>
                  </a:lnTo>
                  <a:lnTo>
                    <a:pt x="695530" y="46647"/>
                  </a:lnTo>
                  <a:lnTo>
                    <a:pt x="701802" y="0"/>
                  </a:lnTo>
                  <a:close/>
                </a:path>
                <a:path w="702310" h="2632075">
                  <a:moveTo>
                    <a:pt x="175514" y="2280919"/>
                  </a:moveTo>
                  <a:lnTo>
                    <a:pt x="128866" y="2287187"/>
                  </a:lnTo>
                  <a:lnTo>
                    <a:pt x="86943" y="2304873"/>
                  </a:lnTo>
                  <a:lnTo>
                    <a:pt x="51419" y="2332307"/>
                  </a:lnTo>
                  <a:lnTo>
                    <a:pt x="23970" y="2367816"/>
                  </a:lnTo>
                  <a:lnTo>
                    <a:pt x="6271" y="2409727"/>
                  </a:lnTo>
                  <a:lnTo>
                    <a:pt x="0" y="2456370"/>
                  </a:lnTo>
                  <a:lnTo>
                    <a:pt x="6271" y="2503013"/>
                  </a:lnTo>
                  <a:lnTo>
                    <a:pt x="23970" y="2544924"/>
                  </a:lnTo>
                  <a:lnTo>
                    <a:pt x="51419" y="2580433"/>
                  </a:lnTo>
                  <a:lnTo>
                    <a:pt x="86943" y="2607867"/>
                  </a:lnTo>
                  <a:lnTo>
                    <a:pt x="128866" y="2625553"/>
                  </a:lnTo>
                  <a:lnTo>
                    <a:pt x="175514" y="2631821"/>
                  </a:lnTo>
                  <a:lnTo>
                    <a:pt x="222107" y="2625553"/>
                  </a:lnTo>
                  <a:lnTo>
                    <a:pt x="263995" y="2607867"/>
                  </a:lnTo>
                  <a:lnTo>
                    <a:pt x="299497" y="2580433"/>
                  </a:lnTo>
                  <a:lnTo>
                    <a:pt x="326935" y="2544924"/>
                  </a:lnTo>
                  <a:lnTo>
                    <a:pt x="344629" y="2503013"/>
                  </a:lnTo>
                  <a:lnTo>
                    <a:pt x="350901" y="2456370"/>
                  </a:lnTo>
                  <a:lnTo>
                    <a:pt x="175514" y="2456370"/>
                  </a:lnTo>
                  <a:lnTo>
                    <a:pt x="209619" y="2449475"/>
                  </a:lnTo>
                  <a:lnTo>
                    <a:pt x="237474" y="2430675"/>
                  </a:lnTo>
                  <a:lnTo>
                    <a:pt x="256256" y="2402792"/>
                  </a:lnTo>
                  <a:lnTo>
                    <a:pt x="263144" y="2368651"/>
                  </a:lnTo>
                  <a:lnTo>
                    <a:pt x="256256" y="2334503"/>
                  </a:lnTo>
                  <a:lnTo>
                    <a:pt x="237474" y="2306616"/>
                  </a:lnTo>
                  <a:lnTo>
                    <a:pt x="209619" y="2287814"/>
                  </a:lnTo>
                  <a:lnTo>
                    <a:pt x="175514" y="2280919"/>
                  </a:lnTo>
                  <a:close/>
                </a:path>
              </a:pathLst>
            </a:custGeom>
            <a:solidFill>
              <a:srgbClr val="487C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462784" y="3720083"/>
              <a:ext cx="4372610" cy="2807335"/>
            </a:xfrm>
            <a:custGeom>
              <a:avLst/>
              <a:gdLst/>
              <a:ahLst/>
              <a:cxnLst/>
              <a:rect l="l" t="t" r="r" b="b"/>
              <a:pathLst>
                <a:path w="4372609" h="2807334">
                  <a:moveTo>
                    <a:pt x="350901" y="2456307"/>
                  </a:moveTo>
                  <a:lnTo>
                    <a:pt x="350901" y="175387"/>
                  </a:lnTo>
                  <a:lnTo>
                    <a:pt x="357172" y="128793"/>
                  </a:lnTo>
                  <a:lnTo>
                    <a:pt x="374866" y="86905"/>
                  </a:lnTo>
                  <a:lnTo>
                    <a:pt x="402304" y="51403"/>
                  </a:lnTo>
                  <a:lnTo>
                    <a:pt x="437806" y="23965"/>
                  </a:lnTo>
                  <a:lnTo>
                    <a:pt x="479694" y="6271"/>
                  </a:lnTo>
                  <a:lnTo>
                    <a:pt x="526288" y="0"/>
                  </a:lnTo>
                  <a:lnTo>
                    <a:pt x="4196969" y="0"/>
                  </a:lnTo>
                  <a:lnTo>
                    <a:pt x="4243562" y="6271"/>
                  </a:lnTo>
                  <a:lnTo>
                    <a:pt x="4285450" y="23965"/>
                  </a:lnTo>
                  <a:lnTo>
                    <a:pt x="4320952" y="51403"/>
                  </a:lnTo>
                  <a:lnTo>
                    <a:pt x="4348390" y="86905"/>
                  </a:lnTo>
                  <a:lnTo>
                    <a:pt x="4366084" y="128793"/>
                  </a:lnTo>
                  <a:lnTo>
                    <a:pt x="4372356" y="175387"/>
                  </a:lnTo>
                  <a:lnTo>
                    <a:pt x="4366084" y="222034"/>
                  </a:lnTo>
                  <a:lnTo>
                    <a:pt x="4348390" y="263957"/>
                  </a:lnTo>
                  <a:lnTo>
                    <a:pt x="4320952" y="299481"/>
                  </a:lnTo>
                  <a:lnTo>
                    <a:pt x="4285450" y="326930"/>
                  </a:lnTo>
                  <a:lnTo>
                    <a:pt x="4243562" y="344629"/>
                  </a:lnTo>
                  <a:lnTo>
                    <a:pt x="4196969" y="350901"/>
                  </a:lnTo>
                  <a:lnTo>
                    <a:pt x="4021454" y="350901"/>
                  </a:lnTo>
                  <a:lnTo>
                    <a:pt x="4021454" y="2631757"/>
                  </a:lnTo>
                  <a:lnTo>
                    <a:pt x="4015183" y="2678400"/>
                  </a:lnTo>
                  <a:lnTo>
                    <a:pt x="3997484" y="2720311"/>
                  </a:lnTo>
                  <a:lnTo>
                    <a:pt x="3970035" y="2755820"/>
                  </a:lnTo>
                  <a:lnTo>
                    <a:pt x="3934511" y="2783254"/>
                  </a:lnTo>
                  <a:lnTo>
                    <a:pt x="3892588" y="2800940"/>
                  </a:lnTo>
                  <a:lnTo>
                    <a:pt x="3845941" y="2807208"/>
                  </a:lnTo>
                  <a:lnTo>
                    <a:pt x="175387" y="2807208"/>
                  </a:lnTo>
                  <a:lnTo>
                    <a:pt x="128793" y="2800940"/>
                  </a:lnTo>
                  <a:lnTo>
                    <a:pt x="86905" y="2783254"/>
                  </a:lnTo>
                  <a:lnTo>
                    <a:pt x="51403" y="2755820"/>
                  </a:lnTo>
                  <a:lnTo>
                    <a:pt x="23965" y="2720311"/>
                  </a:lnTo>
                  <a:lnTo>
                    <a:pt x="6271" y="2678400"/>
                  </a:lnTo>
                  <a:lnTo>
                    <a:pt x="0" y="2631757"/>
                  </a:lnTo>
                  <a:lnTo>
                    <a:pt x="6271" y="2585114"/>
                  </a:lnTo>
                  <a:lnTo>
                    <a:pt x="23965" y="2543203"/>
                  </a:lnTo>
                  <a:lnTo>
                    <a:pt x="51403" y="2507694"/>
                  </a:lnTo>
                  <a:lnTo>
                    <a:pt x="86905" y="2480260"/>
                  </a:lnTo>
                  <a:lnTo>
                    <a:pt x="128793" y="2462574"/>
                  </a:lnTo>
                  <a:lnTo>
                    <a:pt x="175387" y="2456307"/>
                  </a:lnTo>
                  <a:lnTo>
                    <a:pt x="350901" y="2456307"/>
                  </a:lnTo>
                  <a:close/>
                </a:path>
                <a:path w="4372609" h="2807334">
                  <a:moveTo>
                    <a:pt x="526288" y="0"/>
                  </a:moveTo>
                  <a:lnTo>
                    <a:pt x="572935" y="6271"/>
                  </a:lnTo>
                  <a:lnTo>
                    <a:pt x="614858" y="23965"/>
                  </a:lnTo>
                  <a:lnTo>
                    <a:pt x="650382" y="51403"/>
                  </a:lnTo>
                  <a:lnTo>
                    <a:pt x="677831" y="86905"/>
                  </a:lnTo>
                  <a:lnTo>
                    <a:pt x="695530" y="128793"/>
                  </a:lnTo>
                  <a:lnTo>
                    <a:pt x="701802" y="175387"/>
                  </a:lnTo>
                  <a:lnTo>
                    <a:pt x="695530" y="222034"/>
                  </a:lnTo>
                  <a:lnTo>
                    <a:pt x="677831" y="263957"/>
                  </a:lnTo>
                  <a:lnTo>
                    <a:pt x="650382" y="299481"/>
                  </a:lnTo>
                  <a:lnTo>
                    <a:pt x="614858" y="326930"/>
                  </a:lnTo>
                  <a:lnTo>
                    <a:pt x="572935" y="344629"/>
                  </a:lnTo>
                  <a:lnTo>
                    <a:pt x="526288" y="350901"/>
                  </a:lnTo>
                  <a:lnTo>
                    <a:pt x="492182" y="344011"/>
                  </a:lnTo>
                  <a:lnTo>
                    <a:pt x="464327" y="325215"/>
                  </a:lnTo>
                  <a:lnTo>
                    <a:pt x="445545" y="297322"/>
                  </a:lnTo>
                  <a:lnTo>
                    <a:pt x="438658" y="263144"/>
                  </a:lnTo>
                  <a:lnTo>
                    <a:pt x="445545" y="229018"/>
                  </a:lnTo>
                  <a:lnTo>
                    <a:pt x="464327" y="201120"/>
                  </a:lnTo>
                  <a:lnTo>
                    <a:pt x="492182" y="182294"/>
                  </a:lnTo>
                  <a:lnTo>
                    <a:pt x="526288" y="175387"/>
                  </a:lnTo>
                  <a:lnTo>
                    <a:pt x="701802" y="175387"/>
                  </a:lnTo>
                </a:path>
                <a:path w="4372609" h="2807334">
                  <a:moveTo>
                    <a:pt x="4021454" y="350901"/>
                  </a:moveTo>
                  <a:lnTo>
                    <a:pt x="526288" y="350901"/>
                  </a:lnTo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32075" y="6170294"/>
              <a:ext cx="187706" cy="18764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638171" y="6176391"/>
              <a:ext cx="175895" cy="351155"/>
            </a:xfrm>
            <a:custGeom>
              <a:avLst/>
              <a:gdLst/>
              <a:ahLst/>
              <a:cxnLst/>
              <a:rect l="l" t="t" r="r" b="b"/>
              <a:pathLst>
                <a:path w="175894" h="351154">
                  <a:moveTo>
                    <a:pt x="0" y="350901"/>
                  </a:moveTo>
                  <a:lnTo>
                    <a:pt x="46647" y="344633"/>
                  </a:lnTo>
                  <a:lnTo>
                    <a:pt x="88570" y="326947"/>
                  </a:lnTo>
                  <a:lnTo>
                    <a:pt x="124094" y="299513"/>
                  </a:lnTo>
                  <a:lnTo>
                    <a:pt x="151543" y="264004"/>
                  </a:lnTo>
                  <a:lnTo>
                    <a:pt x="169242" y="222093"/>
                  </a:lnTo>
                  <a:lnTo>
                    <a:pt x="175514" y="175450"/>
                  </a:lnTo>
                  <a:lnTo>
                    <a:pt x="175514" y="0"/>
                  </a:lnTo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892298" y="4198061"/>
            <a:ext cx="3097530" cy="1946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5">
                <a:latin typeface="Tahoma"/>
                <a:cs typeface="Tahoma"/>
              </a:rPr>
              <a:t>Start</a:t>
            </a:r>
            <a:endParaRPr sz="1800">
              <a:latin typeface="Tahoma"/>
              <a:cs typeface="Tahoma"/>
            </a:endParaRPr>
          </a:p>
          <a:p>
            <a:pPr marL="306705" marR="829944">
              <a:lnSpc>
                <a:spcPct val="100000"/>
              </a:lnSpc>
              <a:spcBef>
                <a:spcPts val="5"/>
              </a:spcBef>
            </a:pPr>
            <a:r>
              <a:rPr dirty="0" sz="1800" spc="-40">
                <a:latin typeface="Tahoma"/>
                <a:cs typeface="Tahoma"/>
              </a:rPr>
              <a:t>I</a:t>
            </a:r>
            <a:r>
              <a:rPr dirty="0" sz="1800" spc="-60">
                <a:latin typeface="Tahoma"/>
                <a:cs typeface="Tahoma"/>
              </a:rPr>
              <a:t>n</a:t>
            </a:r>
            <a:r>
              <a:rPr dirty="0" sz="1800" spc="-90">
                <a:latin typeface="Tahoma"/>
                <a:cs typeface="Tahoma"/>
              </a:rPr>
              <a:t>p</a:t>
            </a:r>
            <a:r>
              <a:rPr dirty="0" sz="1800" spc="-100">
                <a:latin typeface="Tahoma"/>
                <a:cs typeface="Tahoma"/>
              </a:rPr>
              <a:t>u</a:t>
            </a:r>
            <a:r>
              <a:rPr dirty="0" sz="1800" spc="20">
                <a:latin typeface="Tahoma"/>
                <a:cs typeface="Tahoma"/>
              </a:rPr>
              <a:t>t</a:t>
            </a:r>
            <a:r>
              <a:rPr dirty="0" sz="1800" spc="-80">
                <a:latin typeface="Tahoma"/>
                <a:cs typeface="Tahoma"/>
              </a:rPr>
              <a:t> </a:t>
            </a:r>
            <a:r>
              <a:rPr dirty="0" sz="1800" spc="-145">
                <a:latin typeface="Tahoma"/>
                <a:cs typeface="Tahoma"/>
              </a:rPr>
              <a:t>Te</a:t>
            </a:r>
            <a:r>
              <a:rPr dirty="0" sz="1800" spc="-90">
                <a:latin typeface="Tahoma"/>
                <a:cs typeface="Tahoma"/>
              </a:rPr>
              <a:t>m</a:t>
            </a:r>
            <a:r>
              <a:rPr dirty="0" sz="1800" spc="-70">
                <a:latin typeface="Tahoma"/>
                <a:cs typeface="Tahoma"/>
              </a:rPr>
              <a:t>p</a:t>
            </a:r>
            <a:r>
              <a:rPr dirty="0" sz="1800" spc="-55">
                <a:latin typeface="Tahoma"/>
                <a:cs typeface="Tahoma"/>
              </a:rPr>
              <a:t>erat</a:t>
            </a:r>
            <a:r>
              <a:rPr dirty="0" sz="1800" spc="-80">
                <a:latin typeface="Tahoma"/>
                <a:cs typeface="Tahoma"/>
              </a:rPr>
              <a:t>u</a:t>
            </a:r>
            <a:r>
              <a:rPr dirty="0" sz="1800" spc="-125">
                <a:latin typeface="Tahoma"/>
                <a:cs typeface="Tahoma"/>
              </a:rPr>
              <a:t>re  </a:t>
            </a:r>
            <a:r>
              <a:rPr dirty="0" sz="1800" spc="-105">
                <a:latin typeface="Tahoma"/>
                <a:cs typeface="Tahoma"/>
              </a:rPr>
              <a:t> </a:t>
            </a:r>
            <a:r>
              <a:rPr dirty="0" sz="1800" spc="-40">
                <a:latin typeface="Tahoma"/>
                <a:cs typeface="Tahoma"/>
              </a:rPr>
              <a:t>I</a:t>
            </a:r>
            <a:r>
              <a:rPr dirty="0" sz="1800" spc="-30">
                <a:latin typeface="Tahoma"/>
                <a:cs typeface="Tahoma"/>
              </a:rPr>
              <a:t>f</a:t>
            </a:r>
            <a:r>
              <a:rPr dirty="0" sz="1800" spc="-105">
                <a:latin typeface="Tahoma"/>
                <a:cs typeface="Tahoma"/>
              </a:rPr>
              <a:t> </a:t>
            </a:r>
            <a:r>
              <a:rPr dirty="0" sz="1800" spc="15">
                <a:latin typeface="Tahoma"/>
                <a:cs typeface="Tahoma"/>
              </a:rPr>
              <a:t>T</a:t>
            </a:r>
            <a:r>
              <a:rPr dirty="0" sz="1800" spc="-114">
                <a:latin typeface="Tahoma"/>
                <a:cs typeface="Tahoma"/>
              </a:rPr>
              <a:t>empera</a:t>
            </a:r>
            <a:r>
              <a:rPr dirty="0" sz="1800" spc="-80">
                <a:latin typeface="Tahoma"/>
                <a:cs typeface="Tahoma"/>
              </a:rPr>
              <a:t>t</a:t>
            </a:r>
            <a:r>
              <a:rPr dirty="0" sz="1800" spc="10">
                <a:latin typeface="Tahoma"/>
                <a:cs typeface="Tahoma"/>
              </a:rPr>
              <a:t>u</a:t>
            </a:r>
            <a:r>
              <a:rPr dirty="0" sz="1800" spc="-120">
                <a:latin typeface="Tahoma"/>
                <a:cs typeface="Tahoma"/>
              </a:rPr>
              <a:t>r</a:t>
            </a:r>
            <a:r>
              <a:rPr dirty="0" sz="1800" spc="-170">
                <a:latin typeface="Tahoma"/>
                <a:cs typeface="Tahoma"/>
              </a:rPr>
              <a:t>e</a:t>
            </a:r>
            <a:r>
              <a:rPr dirty="0" sz="1800" spc="-70">
                <a:latin typeface="Tahoma"/>
                <a:cs typeface="Tahoma"/>
              </a:rPr>
              <a:t> </a:t>
            </a:r>
            <a:r>
              <a:rPr dirty="0" sz="1800" spc="185">
                <a:latin typeface="Tahoma"/>
                <a:cs typeface="Tahoma"/>
              </a:rPr>
              <a:t>&lt;</a:t>
            </a:r>
            <a:r>
              <a:rPr dirty="0" sz="1800" spc="-105">
                <a:latin typeface="Tahoma"/>
                <a:cs typeface="Tahoma"/>
              </a:rPr>
              <a:t> </a:t>
            </a:r>
            <a:r>
              <a:rPr dirty="0" sz="1800" spc="35">
                <a:latin typeface="Tahoma"/>
                <a:cs typeface="Tahoma"/>
              </a:rPr>
              <a:t>32</a:t>
            </a:r>
            <a:endParaRPr sz="1800">
              <a:latin typeface="Tahoma"/>
              <a:cs typeface="Tahoma"/>
            </a:endParaRPr>
          </a:p>
          <a:p>
            <a:pPr marL="306705" marR="5080" indent="116839">
              <a:lnSpc>
                <a:spcPct val="100000"/>
              </a:lnSpc>
            </a:pPr>
            <a:r>
              <a:rPr dirty="0" sz="1800" spc="-130">
                <a:latin typeface="Tahoma"/>
                <a:cs typeface="Tahoma"/>
              </a:rPr>
              <a:t>Th</a:t>
            </a:r>
            <a:r>
              <a:rPr dirty="0" sz="1800" spc="-114">
                <a:latin typeface="Tahoma"/>
                <a:cs typeface="Tahoma"/>
              </a:rPr>
              <a:t>e</a:t>
            </a:r>
            <a:r>
              <a:rPr dirty="0" sz="1800" spc="114">
                <a:latin typeface="Tahoma"/>
                <a:cs typeface="Tahoma"/>
              </a:rPr>
              <a:t>n</a:t>
            </a:r>
            <a:r>
              <a:rPr dirty="0" sz="1800" spc="-10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P</a:t>
            </a:r>
            <a:r>
              <a:rPr dirty="0" sz="1800" spc="90">
                <a:latin typeface="Tahoma"/>
                <a:cs typeface="Tahoma"/>
              </a:rPr>
              <a:t>r</a:t>
            </a:r>
            <a:r>
              <a:rPr dirty="0" sz="1800" spc="60">
                <a:latin typeface="Tahoma"/>
                <a:cs typeface="Tahoma"/>
              </a:rPr>
              <a:t>i</a:t>
            </a:r>
            <a:r>
              <a:rPr dirty="0" sz="1800" spc="105">
                <a:latin typeface="Tahoma"/>
                <a:cs typeface="Tahoma"/>
              </a:rPr>
              <a:t>n</a:t>
            </a:r>
            <a:r>
              <a:rPr dirty="0" sz="1800" spc="20">
                <a:latin typeface="Tahoma"/>
                <a:cs typeface="Tahoma"/>
              </a:rPr>
              <a:t>t</a:t>
            </a:r>
            <a:r>
              <a:rPr dirty="0" sz="1800" spc="-90">
                <a:latin typeface="Tahoma"/>
                <a:cs typeface="Tahoma"/>
              </a:rPr>
              <a:t> </a:t>
            </a:r>
            <a:r>
              <a:rPr dirty="0" sz="1800" spc="-130">
                <a:latin typeface="Tahoma"/>
                <a:cs typeface="Tahoma"/>
              </a:rPr>
              <a:t>“</a:t>
            </a:r>
            <a:r>
              <a:rPr dirty="0" sz="1800" spc="-85">
                <a:latin typeface="Tahoma"/>
                <a:cs typeface="Tahoma"/>
              </a:rPr>
              <a:t>Belo</a:t>
            </a:r>
            <a:r>
              <a:rPr dirty="0" sz="1800" spc="-125">
                <a:latin typeface="Tahoma"/>
                <a:cs typeface="Tahoma"/>
              </a:rPr>
              <a:t>w</a:t>
            </a:r>
            <a:r>
              <a:rPr dirty="0" sz="1800" spc="-105">
                <a:latin typeface="Tahoma"/>
                <a:cs typeface="Tahoma"/>
              </a:rPr>
              <a:t> </a:t>
            </a:r>
            <a:r>
              <a:rPr dirty="0" sz="1800" spc="-50">
                <a:latin typeface="Tahoma"/>
                <a:cs typeface="Tahoma"/>
              </a:rPr>
              <a:t>fr</a:t>
            </a:r>
            <a:r>
              <a:rPr dirty="0" sz="1800" spc="-65">
                <a:latin typeface="Tahoma"/>
                <a:cs typeface="Tahoma"/>
              </a:rPr>
              <a:t>e</a:t>
            </a:r>
            <a:r>
              <a:rPr dirty="0" sz="1800" spc="5">
                <a:latin typeface="Tahoma"/>
                <a:cs typeface="Tahoma"/>
              </a:rPr>
              <a:t>ezing”  </a:t>
            </a:r>
            <a:r>
              <a:rPr dirty="0" sz="1800" spc="-35">
                <a:latin typeface="Tahoma"/>
                <a:cs typeface="Tahoma"/>
              </a:rPr>
              <a:t>Else</a:t>
            </a:r>
            <a:endParaRPr sz="180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</a:pPr>
            <a:r>
              <a:rPr dirty="0" sz="1800" spc="-15">
                <a:latin typeface="Tahoma"/>
                <a:cs typeface="Tahoma"/>
              </a:rPr>
              <a:t>P</a:t>
            </a:r>
            <a:r>
              <a:rPr dirty="0" sz="1800" spc="70">
                <a:latin typeface="Tahoma"/>
                <a:cs typeface="Tahoma"/>
              </a:rPr>
              <a:t>rin</a:t>
            </a:r>
            <a:r>
              <a:rPr dirty="0" sz="1800" spc="65">
                <a:latin typeface="Tahoma"/>
                <a:cs typeface="Tahoma"/>
              </a:rPr>
              <a:t>t</a:t>
            </a:r>
            <a:r>
              <a:rPr dirty="0" sz="1800" spc="-95">
                <a:latin typeface="Tahoma"/>
                <a:cs typeface="Tahoma"/>
              </a:rPr>
              <a:t> </a:t>
            </a:r>
            <a:r>
              <a:rPr dirty="0" sz="1800" spc="-130">
                <a:latin typeface="Tahoma"/>
                <a:cs typeface="Tahoma"/>
              </a:rPr>
              <a:t>“</a:t>
            </a:r>
            <a:r>
              <a:rPr dirty="0" sz="1800" spc="-95">
                <a:latin typeface="Tahoma"/>
                <a:cs typeface="Tahoma"/>
              </a:rPr>
              <a:t> </a:t>
            </a:r>
            <a:r>
              <a:rPr dirty="0" sz="1800" spc="-120">
                <a:latin typeface="Tahoma"/>
                <a:cs typeface="Tahoma"/>
              </a:rPr>
              <a:t>Abov</a:t>
            </a:r>
            <a:r>
              <a:rPr dirty="0" sz="1800" spc="-110">
                <a:latin typeface="Tahoma"/>
                <a:cs typeface="Tahoma"/>
              </a:rPr>
              <a:t>e</a:t>
            </a:r>
            <a:r>
              <a:rPr dirty="0" sz="1800" spc="-105">
                <a:latin typeface="Tahoma"/>
                <a:cs typeface="Tahoma"/>
              </a:rPr>
              <a:t> </a:t>
            </a:r>
            <a:r>
              <a:rPr dirty="0" sz="1800" spc="-80">
                <a:latin typeface="Tahoma"/>
                <a:cs typeface="Tahoma"/>
              </a:rPr>
              <a:t>Free</a:t>
            </a:r>
            <a:r>
              <a:rPr dirty="0" sz="1800" spc="-80">
                <a:latin typeface="Tahoma"/>
                <a:cs typeface="Tahoma"/>
              </a:rPr>
              <a:t>z</a:t>
            </a:r>
            <a:r>
              <a:rPr dirty="0" sz="1800" spc="95">
                <a:latin typeface="Tahoma"/>
                <a:cs typeface="Tahoma"/>
              </a:rPr>
              <a:t>ing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800" spc="50">
                <a:latin typeface="Tahoma"/>
                <a:cs typeface="Tahoma"/>
              </a:rPr>
              <a:t>End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20"/>
              </a:lnSpc>
            </a:pPr>
            <a:r>
              <a:rPr dirty="0" spc="-10"/>
              <a:t>SLIIT</a:t>
            </a:r>
            <a:r>
              <a:rPr dirty="0" spc="375"/>
              <a:t> </a:t>
            </a:r>
            <a:r>
              <a:rPr dirty="0" spc="-5"/>
              <a:t>-</a:t>
            </a:r>
            <a:r>
              <a:rPr dirty="0" spc="-15"/>
              <a:t> </a:t>
            </a:r>
            <a:r>
              <a:rPr dirty="0" spc="-10"/>
              <a:t>Faculty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10"/>
              <a:t> </a:t>
            </a:r>
            <a:r>
              <a:rPr dirty="0" spc="-10"/>
              <a:t>Computing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24834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dirty="0" sz="16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627" y="1434083"/>
            <a:ext cx="10533888" cy="2743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780034"/>
            <a:ext cx="209486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" b="0">
                <a:solidFill>
                  <a:srgbClr val="6F2F9F"/>
                </a:solidFill>
                <a:latin typeface="Calibri Light"/>
                <a:cs typeface="Calibri Light"/>
              </a:rPr>
              <a:t>Flow</a:t>
            </a:r>
            <a:r>
              <a:rPr dirty="0" sz="3600" spc="-165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600" spc="-25" b="0">
                <a:solidFill>
                  <a:srgbClr val="6F2F9F"/>
                </a:solidFill>
                <a:latin typeface="Calibri Light"/>
                <a:cs typeface="Calibri Light"/>
              </a:rPr>
              <a:t>charts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20"/>
              </a:lnSpc>
            </a:pPr>
            <a:r>
              <a:rPr dirty="0" spc="-10"/>
              <a:t>SLIIT</a:t>
            </a:r>
            <a:r>
              <a:rPr dirty="0" spc="375"/>
              <a:t> </a:t>
            </a:r>
            <a:r>
              <a:rPr dirty="0" spc="-5"/>
              <a:t>-</a:t>
            </a:r>
            <a:r>
              <a:rPr dirty="0" spc="-15"/>
              <a:t> </a:t>
            </a:r>
            <a:r>
              <a:rPr dirty="0" spc="-10"/>
              <a:t>Faculty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10"/>
              <a:t> </a:t>
            </a:r>
            <a:r>
              <a:rPr dirty="0" spc="-10"/>
              <a:t>Computing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710481"/>
            <a:ext cx="8052434" cy="1397000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 a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step</a:t>
            </a:r>
            <a:r>
              <a:rPr dirty="0" sz="2400" spc="-10">
                <a:latin typeface="Calibri"/>
                <a:cs typeface="Calibri"/>
              </a:rPr>
              <a:t> by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step</a:t>
            </a:r>
            <a:r>
              <a:rPr dirty="0" sz="2400" spc="-10">
                <a:latin typeface="Calibri"/>
                <a:cs typeface="Calibri"/>
              </a:rPr>
              <a:t> diagrammatic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representation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of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20">
                <a:latin typeface="Calibri"/>
                <a:cs typeface="Calibri"/>
              </a:rPr>
              <a:t>program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400" spc="-10">
                <a:latin typeface="Calibri"/>
                <a:cs typeface="Calibri"/>
              </a:rPr>
              <a:t>Each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libri"/>
                <a:cs typeface="Calibri"/>
              </a:rPr>
              <a:t>instruction</a:t>
            </a:r>
            <a:r>
              <a:rPr dirty="0" sz="24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 </a:t>
            </a:r>
            <a:r>
              <a:rPr dirty="0" sz="2400" spc="-15">
                <a:latin typeface="Calibri"/>
                <a:cs typeface="Calibri"/>
              </a:rPr>
              <a:t>represented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by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 Symbol.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400" spc="-10">
                <a:latin typeface="Calibri"/>
                <a:cs typeface="Calibri"/>
              </a:rPr>
              <a:t>Arrow</a:t>
            </a:r>
            <a:r>
              <a:rPr dirty="0" sz="2400" spc="-15">
                <a:latin typeface="Calibri"/>
                <a:cs typeface="Calibri"/>
              </a:rPr>
              <a:t> shows</a:t>
            </a:r>
            <a:r>
              <a:rPr dirty="0" sz="2400">
                <a:latin typeface="Calibri"/>
                <a:cs typeface="Calibri"/>
              </a:rPr>
              <a:t> 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0000"/>
                </a:solidFill>
                <a:latin typeface="Calibri"/>
                <a:cs typeface="Calibri"/>
              </a:rPr>
              <a:t>order</a:t>
            </a:r>
            <a:r>
              <a:rPr dirty="0" sz="24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 which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instructions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are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executed.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24834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dirty="0" sz="16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627" y="1434083"/>
            <a:ext cx="10533888" cy="2743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780034"/>
            <a:ext cx="34829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" b="0">
                <a:solidFill>
                  <a:srgbClr val="6F2F9F"/>
                </a:solidFill>
                <a:latin typeface="Calibri Light"/>
                <a:cs typeface="Calibri Light"/>
              </a:rPr>
              <a:t>Flow</a:t>
            </a:r>
            <a:r>
              <a:rPr dirty="0" sz="3600" spc="-140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600" spc="-20" b="0">
                <a:solidFill>
                  <a:srgbClr val="6F2F9F"/>
                </a:solidFill>
                <a:latin typeface="Calibri Light"/>
                <a:cs typeface="Calibri Light"/>
              </a:rPr>
              <a:t>chart</a:t>
            </a:r>
            <a:r>
              <a:rPr dirty="0" sz="3600" spc="-100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600" spc="-35" b="0">
                <a:solidFill>
                  <a:srgbClr val="6F2F9F"/>
                </a:solidFill>
                <a:latin typeface="Calibri Light"/>
                <a:cs typeface="Calibri Light"/>
              </a:rPr>
              <a:t>symbols</a:t>
            </a:r>
            <a:endParaRPr sz="3600">
              <a:latin typeface="Calibri Light"/>
              <a:cs typeface="Calibr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1635252"/>
            <a:ext cx="9144000" cy="484174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20"/>
              </a:lnSpc>
            </a:pPr>
            <a:r>
              <a:rPr dirty="0" spc="-10"/>
              <a:t>SLIIT</a:t>
            </a:r>
            <a:r>
              <a:rPr dirty="0" spc="375"/>
              <a:t> </a:t>
            </a:r>
            <a:r>
              <a:rPr dirty="0" spc="-5"/>
              <a:t>-</a:t>
            </a:r>
            <a:r>
              <a:rPr dirty="0" spc="-15"/>
              <a:t> </a:t>
            </a:r>
            <a:r>
              <a:rPr dirty="0" spc="-10"/>
              <a:t>Faculty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10"/>
              <a:t> </a:t>
            </a:r>
            <a:r>
              <a:rPr dirty="0" spc="-10"/>
              <a:t>Computing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24834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dirty="0" sz="16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33627" y="12191"/>
            <a:ext cx="10534015" cy="6440805"/>
            <a:chOff x="833627" y="12191"/>
            <a:chExt cx="10534015" cy="64408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627" y="1434083"/>
              <a:ext cx="10533888" cy="274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60107" y="12191"/>
              <a:ext cx="3384804" cy="644042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3139" y="780034"/>
            <a:ext cx="20967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" b="0">
                <a:solidFill>
                  <a:srgbClr val="6F2F9F"/>
                </a:solidFill>
                <a:latin typeface="Calibri Light"/>
                <a:cs typeface="Calibri Light"/>
              </a:rPr>
              <a:t>Flow</a:t>
            </a:r>
            <a:r>
              <a:rPr dirty="0" sz="3600" spc="-170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600" spc="-20" b="0">
                <a:solidFill>
                  <a:srgbClr val="6F2F9F"/>
                </a:solidFill>
                <a:latin typeface="Calibri Light"/>
                <a:cs typeface="Calibri Light"/>
              </a:rPr>
              <a:t>charts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20"/>
              </a:lnSpc>
            </a:pPr>
            <a:r>
              <a:rPr dirty="0" spc="-10"/>
              <a:t>SLIIT</a:t>
            </a:r>
            <a:r>
              <a:rPr dirty="0" spc="375"/>
              <a:t> </a:t>
            </a:r>
            <a:r>
              <a:rPr dirty="0" spc="-5"/>
              <a:t>-</a:t>
            </a:r>
            <a:r>
              <a:rPr dirty="0" spc="-15"/>
              <a:t> </a:t>
            </a:r>
            <a:r>
              <a:rPr dirty="0" spc="-10"/>
              <a:t>Faculty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10"/>
              <a:t> </a:t>
            </a:r>
            <a:r>
              <a:rPr dirty="0" spc="-10"/>
              <a:t>Computing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5844" y="1577466"/>
            <a:ext cx="5313045" cy="137922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40665" marR="5080" indent="-2286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0">
                <a:latin typeface="Calibri"/>
                <a:cs typeface="Calibri"/>
              </a:rPr>
              <a:t>Most </a:t>
            </a:r>
            <a:r>
              <a:rPr dirty="0" sz="2400" spc="-5">
                <a:latin typeface="Calibri"/>
                <a:cs typeface="Calibri"/>
              </a:rPr>
              <a:t>simple algorithms </a:t>
            </a:r>
            <a:r>
              <a:rPr dirty="0" sz="2400" spc="-10">
                <a:latin typeface="Calibri"/>
                <a:cs typeface="Calibri"/>
              </a:rPr>
              <a:t>that you </a:t>
            </a:r>
            <a:r>
              <a:rPr dirty="0" sz="2400">
                <a:latin typeface="Calibri"/>
                <a:cs typeface="Calibri"/>
              </a:rPr>
              <a:t>will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develop </a:t>
            </a:r>
            <a:r>
              <a:rPr dirty="0" sz="2400">
                <a:latin typeface="Calibri"/>
                <a:cs typeface="Calibri"/>
              </a:rPr>
              <a:t>will </a:t>
            </a:r>
            <a:r>
              <a:rPr dirty="0" sz="2400" spc="-20">
                <a:latin typeface="Calibri"/>
                <a:cs typeface="Calibri"/>
              </a:rPr>
              <a:t>involve </a:t>
            </a:r>
            <a:r>
              <a:rPr dirty="0" sz="2400" spc="-5">
                <a:latin typeface="Calibri"/>
                <a:cs typeface="Calibri"/>
              </a:rPr>
              <a:t>inputting some </a:t>
            </a:r>
            <a:r>
              <a:rPr dirty="0" sz="2400" spc="-10">
                <a:latin typeface="Calibri"/>
                <a:cs typeface="Calibri"/>
              </a:rPr>
              <a:t>data,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performing </a:t>
            </a:r>
            <a:r>
              <a:rPr dirty="0" sz="2400" spc="-5">
                <a:latin typeface="Calibri"/>
                <a:cs typeface="Calibri"/>
              </a:rPr>
              <a:t>some calculation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5">
                <a:latin typeface="Calibri"/>
                <a:cs typeface="Calibri"/>
              </a:rPr>
              <a:t>finally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displaying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output.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24834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dirty="0" sz="16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627" y="1434083"/>
            <a:ext cx="10533888" cy="2743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798322"/>
            <a:ext cx="59823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" b="0">
                <a:solidFill>
                  <a:srgbClr val="6F2F9F"/>
                </a:solidFill>
                <a:latin typeface="Calibri Light"/>
                <a:cs typeface="Calibri Light"/>
              </a:rPr>
              <a:t>The</a:t>
            </a:r>
            <a:r>
              <a:rPr dirty="0" sz="2800" spc="-65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2800" spc="-20" b="0">
                <a:solidFill>
                  <a:srgbClr val="6F2F9F"/>
                </a:solidFill>
                <a:latin typeface="Calibri Light"/>
                <a:cs typeface="Calibri Light"/>
              </a:rPr>
              <a:t>Logical</a:t>
            </a:r>
            <a:r>
              <a:rPr dirty="0" sz="2800" spc="-45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2800" spc="-25" b="0">
                <a:solidFill>
                  <a:srgbClr val="6F2F9F"/>
                </a:solidFill>
                <a:latin typeface="Calibri Light"/>
                <a:cs typeface="Calibri Light"/>
              </a:rPr>
              <a:t>Constructs</a:t>
            </a:r>
            <a:r>
              <a:rPr dirty="0" sz="2800" spc="-70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2800" spc="-5" b="0">
                <a:solidFill>
                  <a:srgbClr val="6F2F9F"/>
                </a:solidFill>
                <a:latin typeface="Calibri Light"/>
                <a:cs typeface="Calibri Light"/>
              </a:rPr>
              <a:t>/</a:t>
            </a:r>
            <a:r>
              <a:rPr dirty="0" sz="2800" spc="-10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2800" spc="-30" b="0">
                <a:solidFill>
                  <a:srgbClr val="6F2F9F"/>
                </a:solidFill>
                <a:latin typeface="Calibri Light"/>
                <a:cs typeface="Calibri Light"/>
              </a:rPr>
              <a:t>Control</a:t>
            </a:r>
            <a:r>
              <a:rPr dirty="0" sz="2800" spc="-35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2800" spc="-30" b="0">
                <a:solidFill>
                  <a:srgbClr val="6F2F9F"/>
                </a:solidFill>
                <a:latin typeface="Calibri Light"/>
                <a:cs typeface="Calibri Light"/>
              </a:rPr>
              <a:t>structures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20"/>
              </a:lnSpc>
            </a:pPr>
            <a:r>
              <a:rPr dirty="0" spc="-10"/>
              <a:t>SLIIT</a:t>
            </a:r>
            <a:r>
              <a:rPr dirty="0" spc="375"/>
              <a:t> </a:t>
            </a:r>
            <a:r>
              <a:rPr dirty="0" spc="-5"/>
              <a:t>-</a:t>
            </a:r>
            <a:r>
              <a:rPr dirty="0" spc="-15"/>
              <a:t> </a:t>
            </a:r>
            <a:r>
              <a:rPr dirty="0" spc="-10"/>
              <a:t>Faculty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10"/>
              <a:t> </a:t>
            </a:r>
            <a:r>
              <a:rPr dirty="0" spc="-10"/>
              <a:t>Computing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3139" y="1396601"/>
            <a:ext cx="7787640" cy="159829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400" spc="-10">
                <a:latin typeface="Calibri"/>
                <a:cs typeface="Calibri"/>
              </a:rPr>
              <a:t>Three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basic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constructs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that</a:t>
            </a:r>
            <a:r>
              <a:rPr dirty="0" sz="2400" spc="-15">
                <a:latin typeface="Calibri"/>
                <a:cs typeface="Calibri"/>
              </a:rPr>
              <a:t> controls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flow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 </a:t>
            </a:r>
            <a:r>
              <a:rPr dirty="0" sz="2400" spc="-5">
                <a:latin typeface="Calibri"/>
                <a:cs typeface="Calibri"/>
              </a:rPr>
              <a:t>algorithm;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latin typeface="Calibri"/>
                <a:cs typeface="Calibri"/>
              </a:rPr>
              <a:t>Sequence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>
                <a:latin typeface="Calibri"/>
                <a:cs typeface="Calibri"/>
              </a:rPr>
              <a:t>Selection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5">
                <a:latin typeface="Calibri"/>
                <a:cs typeface="Calibri"/>
              </a:rPr>
              <a:t>Iteration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24834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dirty="0" sz="16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627" y="1434083"/>
            <a:ext cx="10533888" cy="2743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780034"/>
            <a:ext cx="17957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 b="0">
                <a:solidFill>
                  <a:srgbClr val="6F2F9F"/>
                </a:solidFill>
                <a:latin typeface="Calibri Light"/>
                <a:cs typeface="Calibri Light"/>
              </a:rPr>
              <a:t>S</a:t>
            </a:r>
            <a:r>
              <a:rPr dirty="0" sz="3600" spc="-15" b="0">
                <a:solidFill>
                  <a:srgbClr val="6F2F9F"/>
                </a:solidFill>
                <a:latin typeface="Calibri Light"/>
                <a:cs typeface="Calibri Light"/>
              </a:rPr>
              <a:t>e</a:t>
            </a:r>
            <a:r>
              <a:rPr dirty="0" sz="3600" spc="-35" b="0">
                <a:solidFill>
                  <a:srgbClr val="6F2F9F"/>
                </a:solidFill>
                <a:latin typeface="Calibri Light"/>
                <a:cs typeface="Calibri Light"/>
              </a:rPr>
              <a:t>qu</a:t>
            </a:r>
            <a:r>
              <a:rPr dirty="0" sz="3600" spc="-30" b="0">
                <a:solidFill>
                  <a:srgbClr val="6F2F9F"/>
                </a:solidFill>
                <a:latin typeface="Calibri Light"/>
                <a:cs typeface="Calibri Light"/>
              </a:rPr>
              <a:t>e</a:t>
            </a:r>
            <a:r>
              <a:rPr dirty="0" sz="3600" spc="-35" b="0">
                <a:solidFill>
                  <a:srgbClr val="6F2F9F"/>
                </a:solidFill>
                <a:latin typeface="Calibri Light"/>
                <a:cs typeface="Calibri Light"/>
              </a:rPr>
              <a:t>n</a:t>
            </a:r>
            <a:r>
              <a:rPr dirty="0" sz="3600" spc="-30" b="0">
                <a:solidFill>
                  <a:srgbClr val="6F2F9F"/>
                </a:solidFill>
                <a:latin typeface="Calibri Light"/>
                <a:cs typeface="Calibri Light"/>
              </a:rPr>
              <a:t>c</a:t>
            </a:r>
            <a:r>
              <a:rPr dirty="0" sz="3600" b="0">
                <a:solidFill>
                  <a:srgbClr val="6F2F9F"/>
                </a:solidFill>
                <a:latin typeface="Calibri Light"/>
                <a:cs typeface="Calibri Light"/>
              </a:rPr>
              <a:t>e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20"/>
              </a:lnSpc>
            </a:pPr>
            <a:r>
              <a:rPr dirty="0" spc="-10"/>
              <a:t>SLIIT</a:t>
            </a:r>
            <a:r>
              <a:rPr dirty="0" spc="375"/>
              <a:t> </a:t>
            </a:r>
            <a:r>
              <a:rPr dirty="0" spc="-5"/>
              <a:t>-</a:t>
            </a:r>
            <a:r>
              <a:rPr dirty="0" spc="-15"/>
              <a:t> </a:t>
            </a:r>
            <a:r>
              <a:rPr dirty="0" spc="-10"/>
              <a:t>Faculty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10"/>
              <a:t> </a:t>
            </a:r>
            <a:r>
              <a:rPr dirty="0" spc="-10"/>
              <a:t>Computing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820621"/>
            <a:ext cx="10218420" cy="1800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9235">
              <a:lnSpc>
                <a:spcPts val="2810"/>
              </a:lnSpc>
              <a:spcBef>
                <a:spcPts val="100"/>
              </a:spcBef>
              <a:buClr>
                <a:srgbClr val="001F5F"/>
              </a:buClr>
              <a:buFont typeface="Wingdings"/>
              <a:buChar char=""/>
              <a:tabLst>
                <a:tab pos="241935" algn="l"/>
              </a:tabLst>
            </a:pPr>
            <a:r>
              <a:rPr dirty="0" sz="2400" spc="-10" b="1">
                <a:solidFill>
                  <a:srgbClr val="006FC0"/>
                </a:solidFill>
                <a:latin typeface="Calibri"/>
                <a:cs typeface="Calibri"/>
              </a:rPr>
              <a:t>SEQUENCE</a:t>
            </a:r>
            <a:r>
              <a:rPr dirty="0" sz="2400" spc="-2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linear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progression</a:t>
            </a:r>
            <a:r>
              <a:rPr dirty="0" sz="2400" spc="-10">
                <a:latin typeface="Calibri"/>
                <a:cs typeface="Calibri"/>
              </a:rPr>
              <a:t> where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one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task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performed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sequentially</a:t>
            </a:r>
            <a:r>
              <a:rPr dirty="0" sz="2400" spc="-10">
                <a:latin typeface="Calibri"/>
                <a:cs typeface="Calibri"/>
              </a:rPr>
              <a:t> after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810"/>
              </a:lnSpc>
            </a:pPr>
            <a:r>
              <a:rPr dirty="0" sz="2400">
                <a:latin typeface="Calibri"/>
                <a:cs typeface="Calibri"/>
              </a:rPr>
              <a:t>another…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295"/>
              </a:spcBef>
              <a:buClr>
                <a:srgbClr val="001F5F"/>
              </a:buClr>
              <a:buFont typeface="Wingdings"/>
              <a:buChar char=""/>
              <a:tabLst>
                <a:tab pos="241935" algn="l"/>
              </a:tabLst>
            </a:pPr>
            <a:r>
              <a:rPr dirty="0" sz="2400" spc="-5">
                <a:latin typeface="Calibri"/>
                <a:cs typeface="Calibri"/>
              </a:rPr>
              <a:t>solution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steps</a:t>
            </a:r>
            <a:r>
              <a:rPr dirty="0" sz="2400" spc="-10">
                <a:latin typeface="Calibri"/>
                <a:cs typeface="Calibri"/>
              </a:rPr>
              <a:t> must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follow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each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other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logical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sequence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300"/>
              </a:spcBef>
              <a:buClr>
                <a:srgbClr val="001F5F"/>
              </a:buClr>
              <a:buFont typeface="Wingdings"/>
              <a:buChar char=""/>
              <a:tabLst>
                <a:tab pos="241935" algn="l"/>
              </a:tabLst>
            </a:pPr>
            <a:r>
              <a:rPr dirty="0" sz="2400" spc="-10">
                <a:latin typeface="Calibri"/>
                <a:cs typeface="Calibri"/>
              </a:rPr>
              <a:t>Statements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are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executed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same</a:t>
            </a:r>
            <a:r>
              <a:rPr dirty="0" sz="2400" spc="-15">
                <a:latin typeface="Calibri"/>
                <a:cs typeface="Calibri"/>
              </a:rPr>
              <a:t> order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 </a:t>
            </a:r>
            <a:r>
              <a:rPr dirty="0" sz="2400" spc="-5">
                <a:latin typeface="Calibri"/>
                <a:cs typeface="Calibri"/>
              </a:rPr>
              <a:t>they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are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written.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24834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dirty="0" sz="16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627" y="1434083"/>
            <a:ext cx="10533888" cy="2743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9339" y="874521"/>
            <a:ext cx="345376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30" b="0">
                <a:solidFill>
                  <a:srgbClr val="6F2F9F"/>
                </a:solidFill>
                <a:latin typeface="Calibri Light"/>
                <a:cs typeface="Calibri Light"/>
              </a:rPr>
              <a:t>What</a:t>
            </a:r>
            <a:r>
              <a:rPr dirty="0" sz="3200" spc="-80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6F2F9F"/>
                </a:solidFill>
                <a:latin typeface="Calibri Light"/>
                <a:cs typeface="Calibri Light"/>
              </a:rPr>
              <a:t>is</a:t>
            </a:r>
            <a:r>
              <a:rPr dirty="0" sz="3200" spc="-55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6F2F9F"/>
                </a:solidFill>
                <a:latin typeface="Calibri Light"/>
                <a:cs typeface="Calibri Light"/>
              </a:rPr>
              <a:t>a</a:t>
            </a:r>
            <a:r>
              <a:rPr dirty="0" sz="3200" spc="-60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200" spc="-30" b="0">
                <a:solidFill>
                  <a:srgbClr val="6F2F9F"/>
                </a:solidFill>
                <a:latin typeface="Calibri Light"/>
                <a:cs typeface="Calibri Light"/>
              </a:rPr>
              <a:t>computer</a:t>
            </a:r>
            <a:r>
              <a:rPr dirty="0" sz="3200" spc="-75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6F2F9F"/>
                </a:solidFill>
                <a:latin typeface="Calibri Light"/>
                <a:cs typeface="Calibri Light"/>
              </a:rPr>
              <a:t>?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1802333"/>
            <a:ext cx="875220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computer </a:t>
            </a:r>
            <a:r>
              <a:rPr dirty="0" sz="2400">
                <a:latin typeface="Calibri"/>
                <a:cs typeface="Calibri"/>
              </a:rPr>
              <a:t>is a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machine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for</a:t>
            </a:r>
            <a:r>
              <a:rPr dirty="0" sz="2400" spc="-10">
                <a:latin typeface="Calibri"/>
                <a:cs typeface="Calibri"/>
              </a:rPr>
              <a:t> processing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data to </a:t>
            </a:r>
            <a:r>
              <a:rPr dirty="0" sz="2400" spc="-10">
                <a:latin typeface="Calibri"/>
                <a:cs typeface="Calibri"/>
              </a:rPr>
              <a:t>produce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information.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48455" y="2997707"/>
            <a:ext cx="4895088" cy="270814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20"/>
              </a:lnSpc>
            </a:pPr>
            <a:r>
              <a:rPr dirty="0" spc="-10"/>
              <a:t>SLIIT</a:t>
            </a:r>
            <a:r>
              <a:rPr dirty="0" spc="375"/>
              <a:t> </a:t>
            </a:r>
            <a:r>
              <a:rPr dirty="0" spc="-5"/>
              <a:t>-</a:t>
            </a:r>
            <a:r>
              <a:rPr dirty="0" spc="-15"/>
              <a:t> </a:t>
            </a:r>
            <a:r>
              <a:rPr dirty="0" spc="-10"/>
              <a:t>Faculty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10"/>
              <a:t> </a:t>
            </a:r>
            <a:r>
              <a:rPr dirty="0" spc="-10"/>
              <a:t>Computing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24834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dirty="0" sz="16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627" y="1434083"/>
            <a:ext cx="10533888" cy="2743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563371"/>
            <a:ext cx="21062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40" b="0">
                <a:solidFill>
                  <a:srgbClr val="6F2F9F"/>
                </a:solidFill>
                <a:latin typeface="Calibri Light"/>
                <a:cs typeface="Calibri Light"/>
              </a:rPr>
              <a:t>Example</a:t>
            </a:r>
            <a:r>
              <a:rPr dirty="0" sz="3600" spc="-150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600" spc="-10" b="0">
                <a:solidFill>
                  <a:srgbClr val="6F2F9F"/>
                </a:solidFill>
                <a:latin typeface="Calibri Light"/>
                <a:cs typeface="Calibri Light"/>
              </a:rPr>
              <a:t>01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508634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</a:p>
          <a:p>
            <a:pPr marL="12700">
              <a:lnSpc>
                <a:spcPts val="1780"/>
              </a:lnSpc>
            </a:pPr>
            <a:r>
              <a:rPr dirty="0" sz="1600" spc="-10" b="1">
                <a:solidFill>
                  <a:srgbClr val="E87922"/>
                </a:solidFill>
                <a:latin typeface="Calibri"/>
                <a:cs typeface="Calibri"/>
              </a:rPr>
              <a:t>SLIIT</a:t>
            </a:r>
            <a:r>
              <a:rPr dirty="0" sz="1600" spc="35" b="1">
                <a:solidFill>
                  <a:srgbClr val="E87922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E87922"/>
                </a:solidFill>
                <a:latin typeface="Calibri"/>
                <a:cs typeface="Calibri"/>
              </a:rPr>
              <a:t>-</a:t>
            </a:r>
            <a:r>
              <a:rPr dirty="0" sz="1600" spc="-20" b="1">
                <a:solidFill>
                  <a:srgbClr val="E87922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E87922"/>
                </a:solidFill>
                <a:latin typeface="Calibri"/>
                <a:cs typeface="Calibri"/>
              </a:rPr>
              <a:t>Faculty</a:t>
            </a:r>
            <a:r>
              <a:rPr dirty="0" sz="1600" spc="20" b="1">
                <a:solidFill>
                  <a:srgbClr val="E87922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E87922"/>
                </a:solidFill>
                <a:latin typeface="Calibri"/>
                <a:cs typeface="Calibri"/>
              </a:rPr>
              <a:t>of</a:t>
            </a:r>
            <a:r>
              <a:rPr dirty="0" sz="1600" spc="5" b="1">
                <a:solidFill>
                  <a:srgbClr val="E87922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E87922"/>
                </a:solidFill>
                <a:latin typeface="Calibri"/>
                <a:cs typeface="Calibri"/>
              </a:rPr>
              <a:t>Computing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1710481"/>
            <a:ext cx="8806815" cy="3679190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400" spc="-5">
                <a:latin typeface="Calibri"/>
                <a:cs typeface="Calibri"/>
              </a:rPr>
              <a:t>Put</a:t>
            </a:r>
            <a:r>
              <a:rPr dirty="0" sz="2400">
                <a:latin typeface="Calibri"/>
                <a:cs typeface="Calibri"/>
              </a:rPr>
              <a:t> the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following </a:t>
            </a:r>
            <a:r>
              <a:rPr dirty="0" sz="2400" spc="-15">
                <a:latin typeface="Calibri"/>
                <a:cs typeface="Calibri"/>
              </a:rPr>
              <a:t>steps</a:t>
            </a:r>
            <a:r>
              <a:rPr dirty="0" sz="2400">
                <a:latin typeface="Calibri"/>
                <a:cs typeface="Calibri"/>
              </a:rPr>
              <a:t> in</a:t>
            </a:r>
            <a:r>
              <a:rPr dirty="0" sz="2400" spc="-10">
                <a:latin typeface="Calibri"/>
                <a:cs typeface="Calibri"/>
              </a:rPr>
              <a:t> correct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order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draw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flowchart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10">
                <a:latin typeface="Calibri"/>
                <a:cs typeface="Calibri"/>
              </a:rPr>
              <a:t> show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400" b="1">
                <a:latin typeface="Calibri"/>
                <a:cs typeface="Calibri"/>
              </a:rPr>
              <a:t>“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How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 spc="-15" b="1">
                <a:latin typeface="Calibri"/>
                <a:cs typeface="Calibri"/>
              </a:rPr>
              <a:t>to</a:t>
            </a:r>
            <a:r>
              <a:rPr dirty="0" sz="2400" spc="-10" b="1">
                <a:latin typeface="Calibri"/>
                <a:cs typeface="Calibri"/>
              </a:rPr>
              <a:t> arrange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</a:t>
            </a:r>
            <a:r>
              <a:rPr dirty="0" sz="2400" spc="-10" b="1">
                <a:latin typeface="Calibri"/>
                <a:cs typeface="Calibri"/>
              </a:rPr>
              <a:t> flower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 spc="-45" b="1">
                <a:latin typeface="Calibri"/>
                <a:cs typeface="Calibri"/>
              </a:rPr>
              <a:t>vase”.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5">
                <a:latin typeface="Calibri"/>
                <a:cs typeface="Calibri"/>
              </a:rPr>
              <a:t>Cut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selected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flower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>
                <a:latin typeface="Calibri"/>
                <a:cs typeface="Calibri"/>
              </a:rPr>
              <a:t>Go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garden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10">
                <a:latin typeface="Calibri"/>
                <a:cs typeface="Calibri"/>
              </a:rPr>
              <a:t>Arrange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flowers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vase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5">
                <a:latin typeface="Calibri"/>
                <a:cs typeface="Calibri"/>
              </a:rPr>
              <a:t>Get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vase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0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5">
                <a:latin typeface="Calibri"/>
                <a:cs typeface="Calibri"/>
              </a:rPr>
              <a:t>Select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some</a:t>
            </a:r>
            <a:r>
              <a:rPr dirty="0" sz="2400" spc="-15">
                <a:latin typeface="Calibri"/>
                <a:cs typeface="Calibri"/>
              </a:rPr>
              <a:t> flowers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20">
                <a:latin typeface="Calibri"/>
                <a:cs typeface="Calibri"/>
              </a:rPr>
              <a:t>Pour </a:t>
            </a:r>
            <a:r>
              <a:rPr dirty="0" sz="2400" spc="-5">
                <a:latin typeface="Calibri"/>
                <a:cs typeface="Calibri"/>
              </a:rPr>
              <a:t>some</a:t>
            </a:r>
            <a:r>
              <a:rPr dirty="0" sz="2400" spc="-15">
                <a:latin typeface="Calibri"/>
                <a:cs typeface="Calibri"/>
              </a:rPr>
              <a:t> water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into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vase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2483485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>
                <a:solidFill>
                  <a:srgbClr val="FFFFFF"/>
                </a:solidFill>
              </a:rPr>
              <a:t>Introduction</a:t>
            </a:r>
            <a:r>
              <a:rPr dirty="0" spc="15">
                <a:solidFill>
                  <a:srgbClr val="FFFFFF"/>
                </a:solidFill>
              </a:rPr>
              <a:t> </a:t>
            </a:r>
            <a:r>
              <a:rPr dirty="0" spc="-10">
                <a:solidFill>
                  <a:srgbClr val="FFFFFF"/>
                </a:solidFill>
              </a:rPr>
              <a:t>to</a:t>
            </a:r>
            <a:r>
              <a:rPr dirty="0" spc="-20">
                <a:solidFill>
                  <a:srgbClr val="FFFFFF"/>
                </a:solidFill>
              </a:rPr>
              <a:t> </a:t>
            </a:r>
            <a:r>
              <a:rPr dirty="0" spc="-10">
                <a:solidFill>
                  <a:srgbClr val="FFFFFF"/>
                </a:solidFill>
              </a:rPr>
              <a:t>Programming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3627" y="370204"/>
            <a:ext cx="10534015" cy="1091565"/>
            <a:chOff x="833627" y="370204"/>
            <a:chExt cx="10534015" cy="10915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63156" y="373379"/>
              <a:ext cx="1281684" cy="3749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63156" y="373379"/>
              <a:ext cx="1282065" cy="375285"/>
            </a:xfrm>
            <a:custGeom>
              <a:avLst/>
              <a:gdLst/>
              <a:ahLst/>
              <a:cxnLst/>
              <a:rect l="l" t="t" r="r" b="b"/>
              <a:pathLst>
                <a:path w="1282065" h="375284">
                  <a:moveTo>
                    <a:pt x="0" y="187452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1" y="0"/>
                  </a:lnTo>
                  <a:lnTo>
                    <a:pt x="1094232" y="0"/>
                  </a:lnTo>
                  <a:lnTo>
                    <a:pt x="1144056" y="6697"/>
                  </a:lnTo>
                  <a:lnTo>
                    <a:pt x="1188832" y="25597"/>
                  </a:lnTo>
                  <a:lnTo>
                    <a:pt x="1226772" y="54911"/>
                  </a:lnTo>
                  <a:lnTo>
                    <a:pt x="1256086" y="92851"/>
                  </a:lnTo>
                  <a:lnTo>
                    <a:pt x="1274986" y="137627"/>
                  </a:lnTo>
                  <a:lnTo>
                    <a:pt x="1281684" y="187452"/>
                  </a:lnTo>
                  <a:lnTo>
                    <a:pt x="1274986" y="237276"/>
                  </a:lnTo>
                  <a:lnTo>
                    <a:pt x="1256086" y="282052"/>
                  </a:lnTo>
                  <a:lnTo>
                    <a:pt x="1226772" y="319992"/>
                  </a:lnTo>
                  <a:lnTo>
                    <a:pt x="1188832" y="349306"/>
                  </a:lnTo>
                  <a:lnTo>
                    <a:pt x="1144056" y="368206"/>
                  </a:lnTo>
                  <a:lnTo>
                    <a:pt x="1094232" y="374904"/>
                  </a:lnTo>
                  <a:lnTo>
                    <a:pt x="187451" y="374904"/>
                  </a:lnTo>
                  <a:lnTo>
                    <a:pt x="137627" y="368206"/>
                  </a:lnTo>
                  <a:lnTo>
                    <a:pt x="92851" y="349306"/>
                  </a:lnTo>
                  <a:lnTo>
                    <a:pt x="54911" y="319992"/>
                  </a:lnTo>
                  <a:lnTo>
                    <a:pt x="25597" y="282052"/>
                  </a:lnTo>
                  <a:lnTo>
                    <a:pt x="6697" y="237276"/>
                  </a:lnTo>
                  <a:lnTo>
                    <a:pt x="0" y="187452"/>
                  </a:lnTo>
                  <a:close/>
                </a:path>
              </a:pathLst>
            </a:custGeom>
            <a:ln w="6095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627" y="1434083"/>
              <a:ext cx="10533888" cy="2743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16939" y="599947"/>
            <a:ext cx="359410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39620" algn="l"/>
              </a:tabLst>
            </a:pPr>
            <a:r>
              <a:rPr dirty="0" sz="3200" spc="-30">
                <a:solidFill>
                  <a:srgbClr val="6F2F9F"/>
                </a:solidFill>
                <a:latin typeface="Calibri Light"/>
                <a:cs typeface="Calibri Light"/>
              </a:rPr>
              <a:t>Example</a:t>
            </a:r>
            <a:r>
              <a:rPr dirty="0" sz="3200" spc="-75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200" spc="-10">
                <a:solidFill>
                  <a:srgbClr val="6F2F9F"/>
                </a:solidFill>
                <a:latin typeface="Calibri Light"/>
                <a:cs typeface="Calibri Light"/>
              </a:rPr>
              <a:t>01	</a:t>
            </a:r>
            <a:r>
              <a:rPr dirty="0" sz="3200">
                <a:solidFill>
                  <a:srgbClr val="6F2F9F"/>
                </a:solidFill>
                <a:latin typeface="Calibri Light"/>
                <a:cs typeface="Calibri Light"/>
              </a:rPr>
              <a:t>-</a:t>
            </a:r>
            <a:r>
              <a:rPr dirty="0" sz="3200" spc="-95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200" spc="-20">
                <a:solidFill>
                  <a:srgbClr val="6F2F9F"/>
                </a:solidFill>
                <a:latin typeface="Calibri Light"/>
                <a:cs typeface="Calibri Light"/>
              </a:rPr>
              <a:t>Solution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94211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89114" y="449072"/>
            <a:ext cx="4330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alibri"/>
                <a:cs typeface="Calibri"/>
              </a:rPr>
              <a:t>S</a:t>
            </a:r>
            <a:r>
              <a:rPr dirty="0" sz="1600" spc="-20" b="1">
                <a:latin typeface="Calibri"/>
                <a:cs typeface="Calibri"/>
              </a:rPr>
              <a:t>t</a:t>
            </a:r>
            <a:r>
              <a:rPr dirty="0" sz="1600" spc="-5" b="1">
                <a:latin typeface="Calibri"/>
                <a:cs typeface="Calibri"/>
              </a:rPr>
              <a:t>art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22847" y="1135380"/>
            <a:ext cx="3044952" cy="51053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022847" y="1135380"/>
            <a:ext cx="3045460" cy="51054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wrap="square" lIns="0" tIns="33019" rIns="0" bIns="0" rtlCol="0" vert="horz">
            <a:spAutoFit/>
          </a:bodyPr>
          <a:lstStyle/>
          <a:p>
            <a:pPr marL="813435">
              <a:lnSpc>
                <a:spcPct val="100000"/>
              </a:lnSpc>
              <a:spcBef>
                <a:spcPts val="259"/>
              </a:spcBef>
            </a:pPr>
            <a:r>
              <a:rPr dirty="0" sz="1600" spc="-5" b="1">
                <a:latin typeface="Calibri"/>
                <a:cs typeface="Calibri"/>
              </a:rPr>
              <a:t>Go</a:t>
            </a:r>
            <a:r>
              <a:rPr dirty="0" sz="1600" spc="-10" b="1">
                <a:latin typeface="Calibri"/>
                <a:cs typeface="Calibri"/>
              </a:rPr>
              <a:t> to </a:t>
            </a:r>
            <a:r>
              <a:rPr dirty="0" sz="1600" spc="-5" b="1">
                <a:latin typeface="Calibri"/>
                <a:cs typeface="Calibri"/>
              </a:rPr>
              <a:t>the </a:t>
            </a:r>
            <a:r>
              <a:rPr dirty="0" sz="1600" spc="-15" b="1">
                <a:latin typeface="Calibri"/>
                <a:cs typeface="Calibri"/>
              </a:rPr>
              <a:t>garden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22847" y="4411979"/>
            <a:ext cx="3044952" cy="3810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022847" y="4411979"/>
            <a:ext cx="3045460" cy="38100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265"/>
              </a:spcBef>
            </a:pPr>
            <a:r>
              <a:rPr dirty="0" sz="1600" spc="-10" b="1">
                <a:latin typeface="Calibri"/>
                <a:cs typeface="Calibri"/>
              </a:rPr>
              <a:t>Pour</a:t>
            </a:r>
            <a:r>
              <a:rPr dirty="0" sz="1600" spc="1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some</a:t>
            </a:r>
            <a:r>
              <a:rPr dirty="0" sz="1600" spc="-10" b="1">
                <a:latin typeface="Calibri"/>
                <a:cs typeface="Calibri"/>
              </a:rPr>
              <a:t> </a:t>
            </a:r>
            <a:r>
              <a:rPr dirty="0" sz="1600" spc="-15" b="1">
                <a:latin typeface="Calibri"/>
                <a:cs typeface="Calibri"/>
              </a:rPr>
              <a:t>water</a:t>
            </a:r>
            <a:r>
              <a:rPr dirty="0" sz="1600" spc="-10" b="1">
                <a:latin typeface="Calibri"/>
                <a:cs typeface="Calibri"/>
              </a:rPr>
              <a:t> </a:t>
            </a:r>
            <a:r>
              <a:rPr dirty="0" sz="1600" spc="-15" b="1">
                <a:latin typeface="Calibri"/>
                <a:cs typeface="Calibri"/>
              </a:rPr>
              <a:t>into </a:t>
            </a:r>
            <a:r>
              <a:rPr dirty="0" sz="1600" spc="-10" b="1">
                <a:latin typeface="Calibri"/>
                <a:cs typeface="Calibri"/>
              </a:rPr>
              <a:t>the</a:t>
            </a:r>
            <a:r>
              <a:rPr dirty="0" sz="160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vase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934072" y="6161404"/>
            <a:ext cx="1289685" cy="381635"/>
            <a:chOff x="6934072" y="6161404"/>
            <a:chExt cx="1289685" cy="38163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37247" y="6164579"/>
              <a:ext cx="1283207" cy="37490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937247" y="6164579"/>
              <a:ext cx="1283335" cy="375285"/>
            </a:xfrm>
            <a:custGeom>
              <a:avLst/>
              <a:gdLst/>
              <a:ahLst/>
              <a:cxnLst/>
              <a:rect l="l" t="t" r="r" b="b"/>
              <a:pathLst>
                <a:path w="1283334" h="375284">
                  <a:moveTo>
                    <a:pt x="0" y="187452"/>
                  </a:moveTo>
                  <a:lnTo>
                    <a:pt x="6697" y="137618"/>
                  </a:lnTo>
                  <a:lnTo>
                    <a:pt x="25597" y="92839"/>
                  </a:lnTo>
                  <a:lnTo>
                    <a:pt x="54911" y="54902"/>
                  </a:lnTo>
                  <a:lnTo>
                    <a:pt x="92851" y="25591"/>
                  </a:lnTo>
                  <a:lnTo>
                    <a:pt x="137627" y="6695"/>
                  </a:lnTo>
                  <a:lnTo>
                    <a:pt x="187451" y="0"/>
                  </a:lnTo>
                  <a:lnTo>
                    <a:pt x="1095755" y="0"/>
                  </a:lnTo>
                  <a:lnTo>
                    <a:pt x="1145580" y="6695"/>
                  </a:lnTo>
                  <a:lnTo>
                    <a:pt x="1190356" y="25591"/>
                  </a:lnTo>
                  <a:lnTo>
                    <a:pt x="1228296" y="54902"/>
                  </a:lnTo>
                  <a:lnTo>
                    <a:pt x="1257610" y="92839"/>
                  </a:lnTo>
                  <a:lnTo>
                    <a:pt x="1276510" y="137618"/>
                  </a:lnTo>
                  <a:lnTo>
                    <a:pt x="1283207" y="187452"/>
                  </a:lnTo>
                  <a:lnTo>
                    <a:pt x="1276510" y="237285"/>
                  </a:lnTo>
                  <a:lnTo>
                    <a:pt x="1257610" y="282064"/>
                  </a:lnTo>
                  <a:lnTo>
                    <a:pt x="1228296" y="320001"/>
                  </a:lnTo>
                  <a:lnTo>
                    <a:pt x="1190356" y="349312"/>
                  </a:lnTo>
                  <a:lnTo>
                    <a:pt x="1145580" y="368208"/>
                  </a:lnTo>
                  <a:lnTo>
                    <a:pt x="1095755" y="374904"/>
                  </a:lnTo>
                  <a:lnTo>
                    <a:pt x="187451" y="374904"/>
                  </a:lnTo>
                  <a:lnTo>
                    <a:pt x="137627" y="368208"/>
                  </a:lnTo>
                  <a:lnTo>
                    <a:pt x="92851" y="349312"/>
                  </a:lnTo>
                  <a:lnTo>
                    <a:pt x="54911" y="320001"/>
                  </a:lnTo>
                  <a:lnTo>
                    <a:pt x="25597" y="282064"/>
                  </a:lnTo>
                  <a:lnTo>
                    <a:pt x="6697" y="237285"/>
                  </a:lnTo>
                  <a:lnTo>
                    <a:pt x="0" y="187452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7375652" y="6241491"/>
            <a:ext cx="4083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alibri"/>
                <a:cs typeface="Calibri"/>
              </a:rPr>
              <a:t>S</a:t>
            </a:r>
            <a:r>
              <a:rPr dirty="0" sz="1600" spc="-20" b="1">
                <a:latin typeface="Calibri"/>
                <a:cs typeface="Calibri"/>
              </a:rPr>
              <a:t>t</a:t>
            </a:r>
            <a:r>
              <a:rPr dirty="0" sz="1600" spc="-5" b="1">
                <a:latin typeface="Calibri"/>
                <a:cs typeface="Calibri"/>
              </a:rPr>
              <a:t>op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87742" y="5783554"/>
            <a:ext cx="76200" cy="375285"/>
          </a:xfrm>
          <a:custGeom>
            <a:avLst/>
            <a:gdLst/>
            <a:ahLst/>
            <a:cxnLst/>
            <a:rect l="l" t="t" r="r" b="b"/>
            <a:pathLst>
              <a:path w="76200" h="375285">
                <a:moveTo>
                  <a:pt x="31698" y="298755"/>
                </a:moveTo>
                <a:lnTo>
                  <a:pt x="0" y="298881"/>
                </a:lnTo>
                <a:lnTo>
                  <a:pt x="38353" y="374929"/>
                </a:lnTo>
                <a:lnTo>
                  <a:pt x="69816" y="311454"/>
                </a:lnTo>
                <a:lnTo>
                  <a:pt x="31750" y="311454"/>
                </a:lnTo>
                <a:lnTo>
                  <a:pt x="31698" y="298755"/>
                </a:lnTo>
                <a:close/>
              </a:path>
              <a:path w="76200" h="375285">
                <a:moveTo>
                  <a:pt x="44398" y="298704"/>
                </a:moveTo>
                <a:lnTo>
                  <a:pt x="31698" y="298755"/>
                </a:lnTo>
                <a:lnTo>
                  <a:pt x="31750" y="311454"/>
                </a:lnTo>
                <a:lnTo>
                  <a:pt x="44450" y="311403"/>
                </a:lnTo>
                <a:lnTo>
                  <a:pt x="44398" y="298704"/>
                </a:lnTo>
                <a:close/>
              </a:path>
              <a:path w="76200" h="375285">
                <a:moveTo>
                  <a:pt x="76200" y="298576"/>
                </a:moveTo>
                <a:lnTo>
                  <a:pt x="44398" y="298704"/>
                </a:lnTo>
                <a:lnTo>
                  <a:pt x="44450" y="311403"/>
                </a:lnTo>
                <a:lnTo>
                  <a:pt x="31750" y="311454"/>
                </a:lnTo>
                <a:lnTo>
                  <a:pt x="69816" y="311454"/>
                </a:lnTo>
                <a:lnTo>
                  <a:pt x="76200" y="298576"/>
                </a:lnTo>
                <a:close/>
              </a:path>
              <a:path w="76200" h="375285">
                <a:moveTo>
                  <a:pt x="43179" y="0"/>
                </a:moveTo>
                <a:lnTo>
                  <a:pt x="30479" y="50"/>
                </a:lnTo>
                <a:lnTo>
                  <a:pt x="31698" y="298755"/>
                </a:lnTo>
                <a:lnTo>
                  <a:pt x="44398" y="298704"/>
                </a:lnTo>
                <a:lnTo>
                  <a:pt x="4317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567930" y="748283"/>
            <a:ext cx="76200" cy="373380"/>
          </a:xfrm>
          <a:custGeom>
            <a:avLst/>
            <a:gdLst/>
            <a:ahLst/>
            <a:cxnLst/>
            <a:rect l="l" t="t" r="r" b="b"/>
            <a:pathLst>
              <a:path w="76200" h="373380">
                <a:moveTo>
                  <a:pt x="31698" y="297201"/>
                </a:moveTo>
                <a:lnTo>
                  <a:pt x="0" y="297306"/>
                </a:lnTo>
                <a:lnTo>
                  <a:pt x="38353" y="373379"/>
                </a:lnTo>
                <a:lnTo>
                  <a:pt x="69839" y="309879"/>
                </a:lnTo>
                <a:lnTo>
                  <a:pt x="31750" y="309879"/>
                </a:lnTo>
                <a:lnTo>
                  <a:pt x="31698" y="297201"/>
                </a:lnTo>
                <a:close/>
              </a:path>
              <a:path w="76200" h="373380">
                <a:moveTo>
                  <a:pt x="76200" y="297052"/>
                </a:moveTo>
                <a:lnTo>
                  <a:pt x="31698" y="297201"/>
                </a:lnTo>
                <a:lnTo>
                  <a:pt x="31750" y="309879"/>
                </a:lnTo>
                <a:lnTo>
                  <a:pt x="44450" y="309879"/>
                </a:lnTo>
                <a:lnTo>
                  <a:pt x="44397" y="297159"/>
                </a:lnTo>
                <a:lnTo>
                  <a:pt x="76147" y="297159"/>
                </a:lnTo>
                <a:close/>
              </a:path>
              <a:path w="76200" h="373380">
                <a:moveTo>
                  <a:pt x="76147" y="297159"/>
                </a:moveTo>
                <a:lnTo>
                  <a:pt x="44397" y="297159"/>
                </a:lnTo>
                <a:lnTo>
                  <a:pt x="44450" y="309879"/>
                </a:lnTo>
                <a:lnTo>
                  <a:pt x="69839" y="309879"/>
                </a:lnTo>
                <a:lnTo>
                  <a:pt x="76147" y="297159"/>
                </a:lnTo>
                <a:close/>
              </a:path>
              <a:path w="76200" h="373380">
                <a:moveTo>
                  <a:pt x="43179" y="0"/>
                </a:moveTo>
                <a:lnTo>
                  <a:pt x="30479" y="0"/>
                </a:lnTo>
                <a:lnTo>
                  <a:pt x="31698" y="297201"/>
                </a:lnTo>
                <a:lnTo>
                  <a:pt x="44397" y="297159"/>
                </a:lnTo>
                <a:lnTo>
                  <a:pt x="4317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0" name="object 20"/>
          <p:cNvGrpSpPr/>
          <p:nvPr/>
        </p:nvGrpSpPr>
        <p:grpSpPr>
          <a:xfrm>
            <a:off x="6022847" y="1747520"/>
            <a:ext cx="3045460" cy="3420745"/>
            <a:chOff x="6022847" y="1747520"/>
            <a:chExt cx="3045460" cy="3420745"/>
          </a:xfrm>
        </p:grpSpPr>
        <p:sp>
          <p:nvSpPr>
            <p:cNvPr id="21" name="object 21"/>
            <p:cNvSpPr/>
            <p:nvPr/>
          </p:nvSpPr>
          <p:spPr>
            <a:xfrm>
              <a:off x="7586472" y="3285743"/>
              <a:ext cx="77470" cy="1882139"/>
            </a:xfrm>
            <a:custGeom>
              <a:avLst/>
              <a:gdLst/>
              <a:ahLst/>
              <a:cxnLst/>
              <a:rect l="l" t="t" r="r" b="b"/>
              <a:pathLst>
                <a:path w="77470" h="1882139">
                  <a:moveTo>
                    <a:pt x="76200" y="364236"/>
                  </a:moveTo>
                  <a:lnTo>
                    <a:pt x="44450" y="364236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364236"/>
                  </a:lnTo>
                  <a:lnTo>
                    <a:pt x="0" y="364236"/>
                  </a:lnTo>
                  <a:lnTo>
                    <a:pt x="38100" y="440436"/>
                  </a:lnTo>
                  <a:lnTo>
                    <a:pt x="69850" y="376936"/>
                  </a:lnTo>
                  <a:lnTo>
                    <a:pt x="76200" y="364236"/>
                  </a:lnTo>
                  <a:close/>
                </a:path>
                <a:path w="77470" h="1882139">
                  <a:moveTo>
                    <a:pt x="77470" y="1805813"/>
                  </a:moveTo>
                  <a:lnTo>
                    <a:pt x="45656" y="1805927"/>
                  </a:lnTo>
                  <a:lnTo>
                    <a:pt x="44450" y="1507236"/>
                  </a:lnTo>
                  <a:lnTo>
                    <a:pt x="31750" y="1507236"/>
                  </a:lnTo>
                  <a:lnTo>
                    <a:pt x="32956" y="1805965"/>
                  </a:lnTo>
                  <a:lnTo>
                    <a:pt x="1270" y="1806067"/>
                  </a:lnTo>
                  <a:lnTo>
                    <a:pt x="39624" y="1882140"/>
                  </a:lnTo>
                  <a:lnTo>
                    <a:pt x="71107" y="1818640"/>
                  </a:lnTo>
                  <a:lnTo>
                    <a:pt x="77470" y="180581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22847" y="3726180"/>
              <a:ext cx="3044952" cy="3810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586471" y="250698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31750" y="228600"/>
                  </a:moveTo>
                  <a:lnTo>
                    <a:pt x="0" y="228600"/>
                  </a:lnTo>
                  <a:lnTo>
                    <a:pt x="38100" y="304800"/>
                  </a:lnTo>
                  <a:lnTo>
                    <a:pt x="69850" y="241300"/>
                  </a:lnTo>
                  <a:lnTo>
                    <a:pt x="31750" y="241300"/>
                  </a:lnTo>
                  <a:lnTo>
                    <a:pt x="31750" y="228600"/>
                  </a:lnTo>
                  <a:close/>
                </a:path>
                <a:path w="76200" h="304800">
                  <a:moveTo>
                    <a:pt x="44450" y="0"/>
                  </a:moveTo>
                  <a:lnTo>
                    <a:pt x="31750" y="0"/>
                  </a:lnTo>
                  <a:lnTo>
                    <a:pt x="31750" y="241300"/>
                  </a:lnTo>
                  <a:lnTo>
                    <a:pt x="44450" y="241300"/>
                  </a:lnTo>
                  <a:lnTo>
                    <a:pt x="44450" y="0"/>
                  </a:lnTo>
                  <a:close/>
                </a:path>
                <a:path w="76200" h="304800">
                  <a:moveTo>
                    <a:pt x="76200" y="228600"/>
                  </a:moveTo>
                  <a:lnTo>
                    <a:pt x="44450" y="228600"/>
                  </a:lnTo>
                  <a:lnTo>
                    <a:pt x="44450" y="241300"/>
                  </a:lnTo>
                  <a:lnTo>
                    <a:pt x="69850" y="241300"/>
                  </a:lnTo>
                  <a:lnTo>
                    <a:pt x="76200" y="22860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79994" y="1747520"/>
              <a:ext cx="75819" cy="22605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6022847" y="3726179"/>
            <a:ext cx="3045460" cy="38100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998219">
              <a:lnSpc>
                <a:spcPct val="100000"/>
              </a:lnSpc>
              <a:spcBef>
                <a:spcPts val="265"/>
              </a:spcBef>
            </a:pPr>
            <a:r>
              <a:rPr dirty="0" sz="1600" spc="-10" b="1">
                <a:latin typeface="Calibri"/>
                <a:cs typeface="Calibri"/>
              </a:rPr>
              <a:t>Get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the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vase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099047" y="1979676"/>
            <a:ext cx="3045460" cy="2432685"/>
            <a:chOff x="6099047" y="1979676"/>
            <a:chExt cx="3045460" cy="2432685"/>
          </a:xfrm>
        </p:grpSpPr>
        <p:sp>
          <p:nvSpPr>
            <p:cNvPr id="27" name="object 27"/>
            <p:cNvSpPr/>
            <p:nvPr/>
          </p:nvSpPr>
          <p:spPr>
            <a:xfrm>
              <a:off x="7586471" y="410718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31750" y="228600"/>
                  </a:moveTo>
                  <a:lnTo>
                    <a:pt x="0" y="228600"/>
                  </a:lnTo>
                  <a:lnTo>
                    <a:pt x="38100" y="304800"/>
                  </a:lnTo>
                  <a:lnTo>
                    <a:pt x="69850" y="241300"/>
                  </a:lnTo>
                  <a:lnTo>
                    <a:pt x="31750" y="241300"/>
                  </a:lnTo>
                  <a:lnTo>
                    <a:pt x="31750" y="228600"/>
                  </a:lnTo>
                  <a:close/>
                </a:path>
                <a:path w="76200" h="304800">
                  <a:moveTo>
                    <a:pt x="44450" y="0"/>
                  </a:moveTo>
                  <a:lnTo>
                    <a:pt x="31750" y="0"/>
                  </a:lnTo>
                  <a:lnTo>
                    <a:pt x="31750" y="241300"/>
                  </a:lnTo>
                  <a:lnTo>
                    <a:pt x="44450" y="241300"/>
                  </a:lnTo>
                  <a:lnTo>
                    <a:pt x="44450" y="0"/>
                  </a:lnTo>
                  <a:close/>
                </a:path>
                <a:path w="76200" h="304800">
                  <a:moveTo>
                    <a:pt x="76200" y="228600"/>
                  </a:moveTo>
                  <a:lnTo>
                    <a:pt x="44450" y="228600"/>
                  </a:lnTo>
                  <a:lnTo>
                    <a:pt x="44450" y="241300"/>
                  </a:lnTo>
                  <a:lnTo>
                    <a:pt x="69850" y="241300"/>
                  </a:lnTo>
                  <a:lnTo>
                    <a:pt x="76200" y="22860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99047" y="1979676"/>
              <a:ext cx="3044952" cy="510539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6099047" y="1979676"/>
            <a:ext cx="3045460" cy="51054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682625">
              <a:lnSpc>
                <a:spcPct val="100000"/>
              </a:lnSpc>
              <a:spcBef>
                <a:spcPts val="265"/>
              </a:spcBef>
            </a:pPr>
            <a:r>
              <a:rPr dirty="0" sz="1600" b="1">
                <a:latin typeface="Calibri"/>
                <a:cs typeface="Calibri"/>
              </a:rPr>
              <a:t>Select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some</a:t>
            </a:r>
            <a:r>
              <a:rPr dirty="0" sz="1600" spc="-10" b="1">
                <a:latin typeface="Calibri"/>
                <a:cs typeface="Calibri"/>
              </a:rPr>
              <a:t> flowers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0" name="object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9047" y="2769107"/>
            <a:ext cx="3044952" cy="510539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6099047" y="2769107"/>
            <a:ext cx="3045460" cy="51054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marL="508634">
              <a:lnSpc>
                <a:spcPct val="100000"/>
              </a:lnSpc>
              <a:spcBef>
                <a:spcPts val="260"/>
              </a:spcBef>
            </a:pPr>
            <a:r>
              <a:rPr dirty="0" sz="1600" spc="-10" b="1">
                <a:latin typeface="Calibri"/>
                <a:cs typeface="Calibri"/>
              </a:rPr>
              <a:t>Cut</a:t>
            </a:r>
            <a:r>
              <a:rPr dirty="0" sz="1600" spc="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the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selected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flowers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2" name="object 3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99047" y="5128259"/>
            <a:ext cx="3044952" cy="510539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6099047" y="5128259"/>
            <a:ext cx="3045460" cy="51054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265"/>
              </a:spcBef>
            </a:pPr>
            <a:r>
              <a:rPr dirty="0" sz="1600" spc="-15" b="1">
                <a:latin typeface="Calibri"/>
                <a:cs typeface="Calibri"/>
              </a:rPr>
              <a:t>Arrange</a:t>
            </a:r>
            <a:r>
              <a:rPr dirty="0" sz="1600" spc="2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the flowers</a:t>
            </a:r>
            <a:r>
              <a:rPr dirty="0" sz="160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in </a:t>
            </a:r>
            <a:r>
              <a:rPr dirty="0" sz="1600" spc="-10" b="1">
                <a:latin typeface="Calibri"/>
                <a:cs typeface="Calibri"/>
              </a:rPr>
              <a:t>the</a:t>
            </a:r>
            <a:r>
              <a:rPr dirty="0" sz="160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vase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20"/>
              </a:lnSpc>
            </a:pPr>
            <a:r>
              <a:rPr dirty="0" spc="-10"/>
              <a:t>SLIIT</a:t>
            </a:r>
            <a:r>
              <a:rPr dirty="0" spc="375"/>
              <a:t> </a:t>
            </a:r>
            <a:r>
              <a:rPr dirty="0" spc="-5"/>
              <a:t>-</a:t>
            </a:r>
            <a:r>
              <a:rPr dirty="0" spc="-15"/>
              <a:t> </a:t>
            </a:r>
            <a:r>
              <a:rPr dirty="0" spc="-10"/>
              <a:t>Faculty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10"/>
              <a:t> </a:t>
            </a:r>
            <a:r>
              <a:rPr dirty="0" spc="-10"/>
              <a:t>Computing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24834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dirty="0" sz="16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627" y="1434083"/>
            <a:ext cx="10533888" cy="2743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780034"/>
            <a:ext cx="21043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40" b="0">
                <a:solidFill>
                  <a:srgbClr val="6F2F9F"/>
                </a:solidFill>
                <a:latin typeface="Calibri Light"/>
                <a:cs typeface="Calibri Light"/>
              </a:rPr>
              <a:t>Example</a:t>
            </a:r>
            <a:r>
              <a:rPr dirty="0" sz="3600" spc="-155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600" spc="-15" b="0">
                <a:solidFill>
                  <a:srgbClr val="6F2F9F"/>
                </a:solidFill>
                <a:latin typeface="Calibri Light"/>
                <a:cs typeface="Calibri Light"/>
              </a:rPr>
              <a:t>02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20"/>
              </a:lnSpc>
            </a:pPr>
            <a:r>
              <a:rPr dirty="0" spc="-10"/>
              <a:t>SLIIT</a:t>
            </a:r>
            <a:r>
              <a:rPr dirty="0" spc="375"/>
              <a:t> </a:t>
            </a:r>
            <a:r>
              <a:rPr dirty="0" spc="-5"/>
              <a:t>-</a:t>
            </a:r>
            <a:r>
              <a:rPr dirty="0" spc="-15"/>
              <a:t> </a:t>
            </a:r>
            <a:r>
              <a:rPr dirty="0" spc="-10"/>
              <a:t>Faculty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10"/>
              <a:t> </a:t>
            </a:r>
            <a:r>
              <a:rPr dirty="0" spc="-10"/>
              <a:t>Computing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802333"/>
            <a:ext cx="89338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400" spc="-15">
                <a:latin typeface="Calibri"/>
                <a:cs typeface="Calibri"/>
              </a:rPr>
              <a:t>Draw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0">
                <a:latin typeface="Calibri"/>
                <a:cs typeface="Calibri"/>
              </a:rPr>
              <a:t> flowchart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input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two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numbers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">
                <a:latin typeface="Calibri"/>
                <a:cs typeface="Calibri"/>
              </a:rPr>
              <a:t> find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sum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average.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24834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dirty="0" sz="16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33627" y="362584"/>
            <a:ext cx="10534015" cy="1099185"/>
            <a:chOff x="833627" y="362584"/>
            <a:chExt cx="10534015" cy="10991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6307" y="365759"/>
              <a:ext cx="1281684" cy="3733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036307" y="365759"/>
              <a:ext cx="1282065" cy="373380"/>
            </a:xfrm>
            <a:custGeom>
              <a:avLst/>
              <a:gdLst/>
              <a:ahLst/>
              <a:cxnLst/>
              <a:rect l="l" t="t" r="r" b="b"/>
              <a:pathLst>
                <a:path w="1282065" h="373380">
                  <a:moveTo>
                    <a:pt x="0" y="186689"/>
                  </a:moveTo>
                  <a:lnTo>
                    <a:pt x="6667" y="137054"/>
                  </a:lnTo>
                  <a:lnTo>
                    <a:pt x="25484" y="92455"/>
                  </a:lnTo>
                  <a:lnTo>
                    <a:pt x="54673" y="54673"/>
                  </a:lnTo>
                  <a:lnTo>
                    <a:pt x="92455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1094994" y="0"/>
                  </a:lnTo>
                  <a:lnTo>
                    <a:pt x="1144629" y="6667"/>
                  </a:lnTo>
                  <a:lnTo>
                    <a:pt x="1189227" y="25484"/>
                  </a:lnTo>
                  <a:lnTo>
                    <a:pt x="1227010" y="54673"/>
                  </a:lnTo>
                  <a:lnTo>
                    <a:pt x="1256199" y="92456"/>
                  </a:lnTo>
                  <a:lnTo>
                    <a:pt x="1275016" y="137054"/>
                  </a:lnTo>
                  <a:lnTo>
                    <a:pt x="1281684" y="186689"/>
                  </a:lnTo>
                  <a:lnTo>
                    <a:pt x="1275016" y="236325"/>
                  </a:lnTo>
                  <a:lnTo>
                    <a:pt x="1256199" y="280924"/>
                  </a:lnTo>
                  <a:lnTo>
                    <a:pt x="1227010" y="318706"/>
                  </a:lnTo>
                  <a:lnTo>
                    <a:pt x="1189228" y="347895"/>
                  </a:lnTo>
                  <a:lnTo>
                    <a:pt x="1144629" y="366712"/>
                  </a:lnTo>
                  <a:lnTo>
                    <a:pt x="1094994" y="373379"/>
                  </a:lnTo>
                  <a:lnTo>
                    <a:pt x="186690" y="373379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3"/>
                  </a:lnTo>
                  <a:lnTo>
                    <a:pt x="6667" y="236325"/>
                  </a:lnTo>
                  <a:lnTo>
                    <a:pt x="0" y="186689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627" y="1434084"/>
              <a:ext cx="10533888" cy="2743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16939" y="810259"/>
            <a:ext cx="403352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89175" algn="l"/>
              </a:tabLst>
            </a:pPr>
            <a:r>
              <a:rPr dirty="0" sz="3600" spc="-40">
                <a:solidFill>
                  <a:srgbClr val="6F2F9F"/>
                </a:solidFill>
                <a:latin typeface="Calibri Light"/>
                <a:cs typeface="Calibri Light"/>
              </a:rPr>
              <a:t>Example</a:t>
            </a:r>
            <a:r>
              <a:rPr dirty="0" sz="3600" spc="-75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600" spc="-10">
                <a:solidFill>
                  <a:srgbClr val="6F2F9F"/>
                </a:solidFill>
                <a:latin typeface="Calibri Light"/>
                <a:cs typeface="Calibri Light"/>
              </a:rPr>
              <a:t>02	</a:t>
            </a:r>
            <a:r>
              <a:rPr dirty="0" sz="3600">
                <a:solidFill>
                  <a:srgbClr val="6F2F9F"/>
                </a:solidFill>
                <a:latin typeface="Calibri Light"/>
                <a:cs typeface="Calibri Light"/>
              </a:rPr>
              <a:t>-</a:t>
            </a:r>
            <a:r>
              <a:rPr dirty="0" sz="3600" spc="-13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600" spc="-20">
                <a:solidFill>
                  <a:srgbClr val="6F2F9F"/>
                </a:solidFill>
                <a:latin typeface="Calibri Light"/>
                <a:cs typeface="Calibri Light"/>
              </a:rPr>
              <a:t>Solution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17690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S</a:t>
            </a:r>
            <a:r>
              <a:rPr dirty="0" spc="-20"/>
              <a:t>t</a:t>
            </a:r>
            <a:r>
              <a:rPr dirty="0" spc="-5"/>
              <a:t>art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6626225" y="1962785"/>
            <a:ext cx="1842770" cy="1469390"/>
            <a:chOff x="6626225" y="1962785"/>
            <a:chExt cx="1842770" cy="146939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05600" y="1965960"/>
              <a:ext cx="1760220" cy="62483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705600" y="1965960"/>
              <a:ext cx="1760220" cy="624840"/>
            </a:xfrm>
            <a:custGeom>
              <a:avLst/>
              <a:gdLst/>
              <a:ahLst/>
              <a:cxnLst/>
              <a:rect l="l" t="t" r="r" b="b"/>
              <a:pathLst>
                <a:path w="1760220" h="624839">
                  <a:moveTo>
                    <a:pt x="0" y="624839"/>
                  </a:moveTo>
                  <a:lnTo>
                    <a:pt x="211963" y="0"/>
                  </a:lnTo>
                  <a:lnTo>
                    <a:pt x="1760220" y="0"/>
                  </a:lnTo>
                  <a:lnTo>
                    <a:pt x="1548256" y="624839"/>
                  </a:lnTo>
                  <a:lnTo>
                    <a:pt x="0" y="624839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9400" y="2804160"/>
              <a:ext cx="1760220" cy="62483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629400" y="2804160"/>
              <a:ext cx="1760220" cy="624840"/>
            </a:xfrm>
            <a:custGeom>
              <a:avLst/>
              <a:gdLst/>
              <a:ahLst/>
              <a:cxnLst/>
              <a:rect l="l" t="t" r="r" b="b"/>
              <a:pathLst>
                <a:path w="1760220" h="624839">
                  <a:moveTo>
                    <a:pt x="0" y="624839"/>
                  </a:moveTo>
                  <a:lnTo>
                    <a:pt x="211963" y="0"/>
                  </a:lnTo>
                  <a:lnTo>
                    <a:pt x="1760220" y="0"/>
                  </a:lnTo>
                  <a:lnTo>
                    <a:pt x="1548256" y="624839"/>
                  </a:lnTo>
                  <a:lnTo>
                    <a:pt x="0" y="624839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101585" y="2070354"/>
            <a:ext cx="893444" cy="1351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8900" marR="5080" indent="172085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alibri"/>
                <a:cs typeface="Calibri"/>
              </a:rPr>
              <a:t>Input </a:t>
            </a:r>
            <a:r>
              <a:rPr dirty="0" sz="1600" spc="-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Num</a:t>
            </a:r>
            <a:r>
              <a:rPr dirty="0" sz="1600" spc="-15" b="1">
                <a:latin typeface="Calibri"/>
                <a:cs typeface="Calibri"/>
              </a:rPr>
              <a:t>b</a:t>
            </a:r>
            <a:r>
              <a:rPr dirty="0" sz="1600" spc="-10" b="1">
                <a:latin typeface="Calibri"/>
                <a:cs typeface="Calibri"/>
              </a:rPr>
              <a:t>er1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Calibri"/>
              <a:cs typeface="Calibri"/>
            </a:endParaRPr>
          </a:p>
          <a:p>
            <a:pPr algn="ctr" marR="67945">
              <a:lnSpc>
                <a:spcPct val="100000"/>
              </a:lnSpc>
              <a:spcBef>
                <a:spcPts val="5"/>
              </a:spcBef>
            </a:pPr>
            <a:r>
              <a:rPr dirty="0" sz="1600" spc="-15" b="1">
                <a:latin typeface="Calibri"/>
                <a:cs typeface="Calibri"/>
              </a:rPr>
              <a:t>Input</a:t>
            </a:r>
            <a:endParaRPr sz="1600">
              <a:latin typeface="Calibri"/>
              <a:cs typeface="Calibri"/>
            </a:endParaRPr>
          </a:p>
          <a:p>
            <a:pPr algn="ctr" marR="68580">
              <a:lnSpc>
                <a:spcPct val="100000"/>
              </a:lnSpc>
            </a:pPr>
            <a:r>
              <a:rPr dirty="0" sz="1600" spc="-10" b="1">
                <a:latin typeface="Calibri"/>
                <a:cs typeface="Calibri"/>
              </a:rPr>
              <a:t>Number2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81800" y="1127760"/>
            <a:ext cx="1760220" cy="62331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781800" y="1127760"/>
            <a:ext cx="1760220" cy="62357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254"/>
              </a:spcBef>
            </a:pPr>
            <a:r>
              <a:rPr dirty="0" sz="1600" spc="-5" b="1">
                <a:latin typeface="Calibri"/>
                <a:cs typeface="Calibri"/>
              </a:rPr>
              <a:t>Sum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=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  <a:p>
            <a:pPr algn="ctr" marL="1905">
              <a:lnSpc>
                <a:spcPct val="100000"/>
              </a:lnSpc>
            </a:pPr>
            <a:r>
              <a:rPr dirty="0" sz="1600" spc="-20" b="1">
                <a:latin typeface="Calibri"/>
                <a:cs typeface="Calibri"/>
              </a:rPr>
              <a:t>Average </a:t>
            </a:r>
            <a:r>
              <a:rPr dirty="0" sz="1600" spc="-5" b="1">
                <a:latin typeface="Calibri"/>
                <a:cs typeface="Calibri"/>
              </a:rPr>
              <a:t>=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96000" y="4404359"/>
            <a:ext cx="3044952" cy="38100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6096000" y="4404359"/>
            <a:ext cx="3045460" cy="38100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758825">
              <a:lnSpc>
                <a:spcPct val="100000"/>
              </a:lnSpc>
              <a:spcBef>
                <a:spcPts val="265"/>
              </a:spcBef>
            </a:pPr>
            <a:r>
              <a:rPr dirty="0" sz="1600" spc="-20" b="1">
                <a:latin typeface="Calibri"/>
                <a:cs typeface="Calibri"/>
              </a:rPr>
              <a:t>Average</a:t>
            </a:r>
            <a:r>
              <a:rPr dirty="0" sz="1600" spc="-1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=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Sum</a:t>
            </a:r>
            <a:r>
              <a:rPr dirty="0" sz="1600" spc="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/ 2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397625" y="5163184"/>
            <a:ext cx="2408555" cy="1370330"/>
            <a:chOff x="6397625" y="5163184"/>
            <a:chExt cx="2408555" cy="137033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00800" y="5166359"/>
              <a:ext cx="2401824" cy="62483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400800" y="5166359"/>
              <a:ext cx="2402205" cy="624840"/>
            </a:xfrm>
            <a:custGeom>
              <a:avLst/>
              <a:gdLst/>
              <a:ahLst/>
              <a:cxnLst/>
              <a:rect l="l" t="t" r="r" b="b"/>
              <a:pathLst>
                <a:path w="2402204" h="624839">
                  <a:moveTo>
                    <a:pt x="0" y="624839"/>
                  </a:moveTo>
                  <a:lnTo>
                    <a:pt x="289305" y="0"/>
                  </a:lnTo>
                  <a:lnTo>
                    <a:pt x="2401824" y="0"/>
                  </a:lnTo>
                  <a:lnTo>
                    <a:pt x="2112518" y="624839"/>
                  </a:lnTo>
                  <a:lnTo>
                    <a:pt x="0" y="624839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10400" y="6156959"/>
              <a:ext cx="1283207" cy="37338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010400" y="6156959"/>
              <a:ext cx="1283335" cy="373380"/>
            </a:xfrm>
            <a:custGeom>
              <a:avLst/>
              <a:gdLst/>
              <a:ahLst/>
              <a:cxnLst/>
              <a:rect l="l" t="t" r="r" b="b"/>
              <a:pathLst>
                <a:path w="1283334" h="373379">
                  <a:moveTo>
                    <a:pt x="0" y="186689"/>
                  </a:moveTo>
                  <a:lnTo>
                    <a:pt x="6667" y="137058"/>
                  </a:lnTo>
                  <a:lnTo>
                    <a:pt x="25484" y="92461"/>
                  </a:lnTo>
                  <a:lnTo>
                    <a:pt x="54673" y="54678"/>
                  </a:lnTo>
                  <a:lnTo>
                    <a:pt x="92455" y="25487"/>
                  </a:lnTo>
                  <a:lnTo>
                    <a:pt x="137054" y="6668"/>
                  </a:lnTo>
                  <a:lnTo>
                    <a:pt x="186690" y="0"/>
                  </a:lnTo>
                  <a:lnTo>
                    <a:pt x="1096518" y="0"/>
                  </a:lnTo>
                  <a:lnTo>
                    <a:pt x="1146153" y="6668"/>
                  </a:lnTo>
                  <a:lnTo>
                    <a:pt x="1190752" y="25487"/>
                  </a:lnTo>
                  <a:lnTo>
                    <a:pt x="1228534" y="54678"/>
                  </a:lnTo>
                  <a:lnTo>
                    <a:pt x="1257723" y="92461"/>
                  </a:lnTo>
                  <a:lnTo>
                    <a:pt x="1276540" y="137058"/>
                  </a:lnTo>
                  <a:lnTo>
                    <a:pt x="1283207" y="186689"/>
                  </a:lnTo>
                  <a:lnTo>
                    <a:pt x="1276540" y="236321"/>
                  </a:lnTo>
                  <a:lnTo>
                    <a:pt x="1257723" y="280918"/>
                  </a:lnTo>
                  <a:lnTo>
                    <a:pt x="1228534" y="318701"/>
                  </a:lnTo>
                  <a:lnTo>
                    <a:pt x="1190752" y="347892"/>
                  </a:lnTo>
                  <a:lnTo>
                    <a:pt x="1146153" y="366711"/>
                  </a:lnTo>
                  <a:lnTo>
                    <a:pt x="1096518" y="373379"/>
                  </a:lnTo>
                  <a:lnTo>
                    <a:pt x="186690" y="373379"/>
                  </a:lnTo>
                  <a:lnTo>
                    <a:pt x="137054" y="366711"/>
                  </a:lnTo>
                  <a:lnTo>
                    <a:pt x="92456" y="347892"/>
                  </a:lnTo>
                  <a:lnTo>
                    <a:pt x="54673" y="318701"/>
                  </a:lnTo>
                  <a:lnTo>
                    <a:pt x="25484" y="280918"/>
                  </a:lnTo>
                  <a:lnTo>
                    <a:pt x="6667" y="236321"/>
                  </a:lnTo>
                  <a:lnTo>
                    <a:pt x="0" y="186689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7015098" y="5270957"/>
            <a:ext cx="1174750" cy="12312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alibri"/>
                <a:cs typeface="Calibri"/>
              </a:rPr>
              <a:t>Display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Calibri"/>
                <a:cs typeface="Calibri"/>
              </a:rPr>
              <a:t>Sum,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spc="-20" b="1">
                <a:latin typeface="Calibri"/>
                <a:cs typeface="Calibri"/>
              </a:rPr>
              <a:t>Average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Calibri"/>
              <a:cs typeface="Calibri"/>
            </a:endParaRPr>
          </a:p>
          <a:p>
            <a:pPr marL="445770">
              <a:lnSpc>
                <a:spcPct val="100000"/>
              </a:lnSpc>
            </a:pPr>
            <a:r>
              <a:rPr dirty="0" sz="1600" spc="-10" b="1">
                <a:latin typeface="Calibri"/>
                <a:cs typeface="Calibri"/>
              </a:rPr>
              <a:t>Stop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641081" y="739140"/>
            <a:ext cx="95250" cy="2065020"/>
            <a:chOff x="7641081" y="739140"/>
            <a:chExt cx="95250" cy="2065020"/>
          </a:xfrm>
        </p:grpSpPr>
        <p:sp>
          <p:nvSpPr>
            <p:cNvPr id="26" name="object 26"/>
            <p:cNvSpPr/>
            <p:nvPr/>
          </p:nvSpPr>
          <p:spPr>
            <a:xfrm>
              <a:off x="7659623" y="249936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31750" y="228600"/>
                  </a:moveTo>
                  <a:lnTo>
                    <a:pt x="0" y="228600"/>
                  </a:lnTo>
                  <a:lnTo>
                    <a:pt x="38100" y="304800"/>
                  </a:lnTo>
                  <a:lnTo>
                    <a:pt x="69850" y="241300"/>
                  </a:lnTo>
                  <a:lnTo>
                    <a:pt x="31750" y="241300"/>
                  </a:lnTo>
                  <a:lnTo>
                    <a:pt x="31750" y="228600"/>
                  </a:lnTo>
                  <a:close/>
                </a:path>
                <a:path w="76200" h="304800">
                  <a:moveTo>
                    <a:pt x="44450" y="0"/>
                  </a:moveTo>
                  <a:lnTo>
                    <a:pt x="31750" y="0"/>
                  </a:lnTo>
                  <a:lnTo>
                    <a:pt x="31750" y="241300"/>
                  </a:lnTo>
                  <a:lnTo>
                    <a:pt x="44450" y="241300"/>
                  </a:lnTo>
                  <a:lnTo>
                    <a:pt x="44450" y="0"/>
                  </a:lnTo>
                  <a:close/>
                </a:path>
                <a:path w="76200" h="304800">
                  <a:moveTo>
                    <a:pt x="76200" y="228600"/>
                  </a:moveTo>
                  <a:lnTo>
                    <a:pt x="44450" y="228600"/>
                  </a:lnTo>
                  <a:lnTo>
                    <a:pt x="44450" y="241300"/>
                  </a:lnTo>
                  <a:lnTo>
                    <a:pt x="69850" y="241300"/>
                  </a:lnTo>
                  <a:lnTo>
                    <a:pt x="76200" y="22860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53146" y="1739900"/>
              <a:ext cx="75819" cy="22606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641081" y="739140"/>
              <a:ext cx="76200" cy="375285"/>
            </a:xfrm>
            <a:custGeom>
              <a:avLst/>
              <a:gdLst/>
              <a:ahLst/>
              <a:cxnLst/>
              <a:rect l="l" t="t" r="r" b="b"/>
              <a:pathLst>
                <a:path w="76200" h="375284">
                  <a:moveTo>
                    <a:pt x="31698" y="298725"/>
                  </a:moveTo>
                  <a:lnTo>
                    <a:pt x="0" y="298831"/>
                  </a:lnTo>
                  <a:lnTo>
                    <a:pt x="38353" y="374904"/>
                  </a:lnTo>
                  <a:lnTo>
                    <a:pt x="69839" y="311404"/>
                  </a:lnTo>
                  <a:lnTo>
                    <a:pt x="31750" y="311404"/>
                  </a:lnTo>
                  <a:lnTo>
                    <a:pt x="31698" y="298725"/>
                  </a:lnTo>
                  <a:close/>
                </a:path>
                <a:path w="76200" h="375284">
                  <a:moveTo>
                    <a:pt x="44398" y="298683"/>
                  </a:moveTo>
                  <a:lnTo>
                    <a:pt x="31698" y="298725"/>
                  </a:lnTo>
                  <a:lnTo>
                    <a:pt x="31750" y="311404"/>
                  </a:lnTo>
                  <a:lnTo>
                    <a:pt x="44450" y="311404"/>
                  </a:lnTo>
                  <a:lnTo>
                    <a:pt x="44398" y="298683"/>
                  </a:lnTo>
                  <a:close/>
                </a:path>
                <a:path w="76200" h="375284">
                  <a:moveTo>
                    <a:pt x="76200" y="298576"/>
                  </a:moveTo>
                  <a:lnTo>
                    <a:pt x="44398" y="298683"/>
                  </a:lnTo>
                  <a:lnTo>
                    <a:pt x="44450" y="311404"/>
                  </a:lnTo>
                  <a:lnTo>
                    <a:pt x="69839" y="311404"/>
                  </a:lnTo>
                  <a:lnTo>
                    <a:pt x="76200" y="298576"/>
                  </a:lnTo>
                  <a:close/>
                </a:path>
                <a:path w="76200" h="375284">
                  <a:moveTo>
                    <a:pt x="43179" y="0"/>
                  </a:moveTo>
                  <a:lnTo>
                    <a:pt x="30479" y="0"/>
                  </a:lnTo>
                  <a:lnTo>
                    <a:pt x="31698" y="298725"/>
                  </a:lnTo>
                  <a:lnTo>
                    <a:pt x="44398" y="298683"/>
                  </a:lnTo>
                  <a:lnTo>
                    <a:pt x="4317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6096000" y="3489959"/>
            <a:ext cx="3045460" cy="2659380"/>
            <a:chOff x="6096000" y="3489959"/>
            <a:chExt cx="3045460" cy="2659380"/>
          </a:xfrm>
        </p:grpSpPr>
        <p:sp>
          <p:nvSpPr>
            <p:cNvPr id="30" name="object 30"/>
            <p:cNvSpPr/>
            <p:nvPr/>
          </p:nvSpPr>
          <p:spPr>
            <a:xfrm>
              <a:off x="7660894" y="4785359"/>
              <a:ext cx="76200" cy="1363980"/>
            </a:xfrm>
            <a:custGeom>
              <a:avLst/>
              <a:gdLst/>
              <a:ahLst/>
              <a:cxnLst/>
              <a:rect l="l" t="t" r="r" b="b"/>
              <a:pathLst>
                <a:path w="76200" h="1363979">
                  <a:moveTo>
                    <a:pt x="76200" y="1287627"/>
                  </a:moveTo>
                  <a:lnTo>
                    <a:pt x="44386" y="1287767"/>
                  </a:lnTo>
                  <a:lnTo>
                    <a:pt x="43180" y="990574"/>
                  </a:lnTo>
                  <a:lnTo>
                    <a:pt x="30480" y="990625"/>
                  </a:lnTo>
                  <a:lnTo>
                    <a:pt x="31686" y="1287818"/>
                  </a:lnTo>
                  <a:lnTo>
                    <a:pt x="0" y="1287932"/>
                  </a:lnTo>
                  <a:lnTo>
                    <a:pt x="38354" y="1363980"/>
                  </a:lnTo>
                  <a:lnTo>
                    <a:pt x="69811" y="1300505"/>
                  </a:lnTo>
                  <a:lnTo>
                    <a:pt x="76200" y="1287627"/>
                  </a:lnTo>
                  <a:close/>
                </a:path>
                <a:path w="76200" h="1363979">
                  <a:moveTo>
                    <a:pt x="76200" y="297053"/>
                  </a:moveTo>
                  <a:lnTo>
                    <a:pt x="44386" y="297167"/>
                  </a:lnTo>
                  <a:lnTo>
                    <a:pt x="43180" y="0"/>
                  </a:lnTo>
                  <a:lnTo>
                    <a:pt x="30480" y="0"/>
                  </a:lnTo>
                  <a:lnTo>
                    <a:pt x="31686" y="297205"/>
                  </a:lnTo>
                  <a:lnTo>
                    <a:pt x="0" y="297307"/>
                  </a:lnTo>
                  <a:lnTo>
                    <a:pt x="38354" y="373380"/>
                  </a:lnTo>
                  <a:lnTo>
                    <a:pt x="69837" y="309880"/>
                  </a:lnTo>
                  <a:lnTo>
                    <a:pt x="76200" y="29705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59624" y="3489959"/>
              <a:ext cx="76200" cy="2286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6000" y="3718559"/>
              <a:ext cx="3044952" cy="381000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6096000" y="3718559"/>
            <a:ext cx="3045460" cy="38100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marL="386715">
              <a:lnSpc>
                <a:spcPct val="100000"/>
              </a:lnSpc>
              <a:spcBef>
                <a:spcPts val="260"/>
              </a:spcBef>
            </a:pPr>
            <a:r>
              <a:rPr dirty="0" sz="1600" spc="-5" b="1">
                <a:latin typeface="Calibri"/>
                <a:cs typeface="Calibri"/>
              </a:rPr>
              <a:t>Sum</a:t>
            </a:r>
            <a:r>
              <a:rPr dirty="0" sz="160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= Numbe1</a:t>
            </a:r>
            <a:r>
              <a:rPr dirty="0" sz="1600" spc="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+ </a:t>
            </a:r>
            <a:r>
              <a:rPr dirty="0" sz="1600" spc="-10" b="1">
                <a:latin typeface="Calibri"/>
                <a:cs typeface="Calibri"/>
              </a:rPr>
              <a:t>Number2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659623" y="4099559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1750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1750" y="241300"/>
                </a:lnTo>
                <a:lnTo>
                  <a:pt x="31750" y="228600"/>
                </a:lnTo>
                <a:close/>
              </a:path>
              <a:path w="76200" h="304800">
                <a:moveTo>
                  <a:pt x="44450" y="0"/>
                </a:moveTo>
                <a:lnTo>
                  <a:pt x="31750" y="0"/>
                </a:lnTo>
                <a:lnTo>
                  <a:pt x="31750" y="241300"/>
                </a:lnTo>
                <a:lnTo>
                  <a:pt x="44450" y="241300"/>
                </a:lnTo>
                <a:lnTo>
                  <a:pt x="44450" y="0"/>
                </a:lnTo>
                <a:close/>
              </a:path>
              <a:path w="76200" h="304800">
                <a:moveTo>
                  <a:pt x="76200" y="228600"/>
                </a:moveTo>
                <a:lnTo>
                  <a:pt x="44450" y="228600"/>
                </a:lnTo>
                <a:lnTo>
                  <a:pt x="44450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20"/>
              </a:lnSpc>
            </a:pPr>
            <a:r>
              <a:rPr dirty="0" spc="-10"/>
              <a:t>SLIIT</a:t>
            </a:r>
            <a:r>
              <a:rPr dirty="0" spc="375"/>
              <a:t> </a:t>
            </a:r>
            <a:r>
              <a:rPr dirty="0" spc="-5"/>
              <a:t>-</a:t>
            </a:r>
            <a:r>
              <a:rPr dirty="0" spc="-15"/>
              <a:t> </a:t>
            </a:r>
            <a:r>
              <a:rPr dirty="0" spc="-10"/>
              <a:t>Faculty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10"/>
              <a:t> </a:t>
            </a:r>
            <a:r>
              <a:rPr dirty="0" spc="-10"/>
              <a:t>Computing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24834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dirty="0" sz="16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627" y="1434083"/>
            <a:ext cx="10533888" cy="2743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563371"/>
            <a:ext cx="14820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45" b="0">
                <a:solidFill>
                  <a:srgbClr val="6F2F9F"/>
                </a:solidFill>
                <a:latin typeface="Calibri Light"/>
                <a:cs typeface="Calibri Light"/>
              </a:rPr>
              <a:t>Exercise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20"/>
              </a:lnSpc>
            </a:pPr>
            <a:r>
              <a:rPr dirty="0" spc="-10"/>
              <a:t>SLIIT</a:t>
            </a:r>
            <a:r>
              <a:rPr dirty="0" spc="375"/>
              <a:t> </a:t>
            </a:r>
            <a:r>
              <a:rPr dirty="0" spc="-5"/>
              <a:t>-</a:t>
            </a:r>
            <a:r>
              <a:rPr dirty="0" spc="-15"/>
              <a:t> </a:t>
            </a:r>
            <a:r>
              <a:rPr dirty="0" spc="-10"/>
              <a:t>Faculty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10"/>
              <a:t> </a:t>
            </a:r>
            <a:r>
              <a:rPr dirty="0" spc="-10"/>
              <a:t>Computing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802333"/>
            <a:ext cx="103117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400" spc="-15">
                <a:latin typeface="Calibri"/>
                <a:cs typeface="Calibri"/>
              </a:rPr>
              <a:t>Draw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0">
                <a:latin typeface="Calibri"/>
                <a:cs typeface="Calibri"/>
              </a:rPr>
              <a:t> flowchart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input the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radius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circle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calculate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display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area.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94211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24834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dirty="0" sz="16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627" y="1434083"/>
            <a:ext cx="10533888" cy="2743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789177"/>
            <a:ext cx="264731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30" b="0">
                <a:solidFill>
                  <a:srgbClr val="6F2F9F"/>
                </a:solidFill>
                <a:latin typeface="Calibri Light"/>
                <a:cs typeface="Calibri Light"/>
              </a:rPr>
              <a:t>What</a:t>
            </a:r>
            <a:r>
              <a:rPr dirty="0" sz="3200" spc="-85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200" spc="-30" b="0">
                <a:solidFill>
                  <a:srgbClr val="6F2F9F"/>
                </a:solidFill>
                <a:latin typeface="Calibri Light"/>
                <a:cs typeface="Calibri Light"/>
              </a:rPr>
              <a:t>can</a:t>
            </a:r>
            <a:r>
              <a:rPr dirty="0" sz="3200" spc="-80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6F2F9F"/>
                </a:solidFill>
                <a:latin typeface="Calibri Light"/>
                <a:cs typeface="Calibri Light"/>
              </a:rPr>
              <a:t>it</a:t>
            </a:r>
            <a:r>
              <a:rPr dirty="0" sz="3200" spc="-40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200" spc="-15" b="0">
                <a:solidFill>
                  <a:srgbClr val="6F2F9F"/>
                </a:solidFill>
                <a:latin typeface="Calibri Light"/>
                <a:cs typeface="Calibri Light"/>
              </a:rPr>
              <a:t>do</a:t>
            </a:r>
            <a:r>
              <a:rPr dirty="0" sz="3200" spc="-75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6F2F9F"/>
                </a:solidFill>
                <a:latin typeface="Calibri Light"/>
                <a:cs typeface="Calibri Light"/>
              </a:rPr>
              <a:t>?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1486026"/>
            <a:ext cx="4993005" cy="185166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2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400" spc="-15">
                <a:latin typeface="Calibri"/>
                <a:cs typeface="Calibri"/>
              </a:rPr>
              <a:t>Store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large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amounts</a:t>
            </a:r>
            <a:r>
              <a:rPr dirty="0" sz="2400" spc="-10">
                <a:latin typeface="Calibri"/>
                <a:cs typeface="Calibri"/>
              </a:rPr>
              <a:t> of</a:t>
            </a:r>
            <a:r>
              <a:rPr dirty="0" sz="2400" spc="-15">
                <a:latin typeface="Calibri"/>
                <a:cs typeface="Calibri"/>
              </a:rPr>
              <a:t> data.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400" spc="-10">
                <a:latin typeface="Calibri"/>
                <a:cs typeface="Calibri"/>
              </a:rPr>
              <a:t>Process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large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amount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data </a:t>
            </a:r>
            <a:r>
              <a:rPr dirty="0" sz="2400" spc="-25">
                <a:latin typeface="Calibri"/>
                <a:cs typeface="Calibri"/>
              </a:rPr>
              <a:t>quickly.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400" spc="-25">
                <a:latin typeface="Calibri"/>
                <a:cs typeface="Calibri"/>
              </a:rPr>
              <a:t>Fast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access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information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15">
                <a:latin typeface="Calibri"/>
                <a:cs typeface="Calibri"/>
              </a:rPr>
              <a:t> records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400" spc="-5">
                <a:latin typeface="Calibri"/>
                <a:cs typeface="Calibri"/>
              </a:rPr>
              <a:t>Increase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productivity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55664" y="3429000"/>
            <a:ext cx="4018788" cy="259232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20"/>
              </a:lnSpc>
            </a:pPr>
            <a:r>
              <a:rPr dirty="0" spc="-10"/>
              <a:t>SLIIT</a:t>
            </a:r>
            <a:r>
              <a:rPr dirty="0" spc="375"/>
              <a:t> </a:t>
            </a:r>
            <a:r>
              <a:rPr dirty="0" spc="-5"/>
              <a:t>-</a:t>
            </a:r>
            <a:r>
              <a:rPr dirty="0" spc="-15"/>
              <a:t> </a:t>
            </a:r>
            <a:r>
              <a:rPr dirty="0" spc="-10"/>
              <a:t>Faculty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10"/>
              <a:t> </a:t>
            </a:r>
            <a:r>
              <a:rPr dirty="0" spc="-10"/>
              <a:t>Computing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24834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dirty="0" sz="16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627" y="1434083"/>
            <a:ext cx="10533888" cy="2743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789177"/>
            <a:ext cx="264731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30" b="0">
                <a:solidFill>
                  <a:srgbClr val="6F2F9F"/>
                </a:solidFill>
                <a:latin typeface="Calibri Light"/>
                <a:cs typeface="Calibri Light"/>
              </a:rPr>
              <a:t>What</a:t>
            </a:r>
            <a:r>
              <a:rPr dirty="0" sz="3200" spc="-85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200" spc="-30" b="0">
                <a:solidFill>
                  <a:srgbClr val="6F2F9F"/>
                </a:solidFill>
                <a:latin typeface="Calibri Light"/>
                <a:cs typeface="Calibri Light"/>
              </a:rPr>
              <a:t>can</a:t>
            </a:r>
            <a:r>
              <a:rPr dirty="0" sz="3200" spc="-80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6F2F9F"/>
                </a:solidFill>
                <a:latin typeface="Calibri Light"/>
                <a:cs typeface="Calibri Light"/>
              </a:rPr>
              <a:t>it</a:t>
            </a:r>
            <a:r>
              <a:rPr dirty="0" sz="3200" spc="-40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200" spc="-15" b="0">
                <a:solidFill>
                  <a:srgbClr val="6F2F9F"/>
                </a:solidFill>
                <a:latin typeface="Calibri Light"/>
                <a:cs typeface="Calibri Light"/>
              </a:rPr>
              <a:t>do</a:t>
            </a:r>
            <a:r>
              <a:rPr dirty="0" sz="3200" spc="-75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6F2F9F"/>
                </a:solidFill>
                <a:latin typeface="Calibri Light"/>
                <a:cs typeface="Calibri Light"/>
              </a:rPr>
              <a:t>?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1774553"/>
            <a:ext cx="5957570" cy="277622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400" spc="-10">
                <a:latin typeface="Calibri"/>
                <a:cs typeface="Calibri"/>
              </a:rPr>
              <a:t>What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else…………..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0">
                <a:latin typeface="Calibri"/>
                <a:cs typeface="Calibri"/>
              </a:rPr>
              <a:t>Calculate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0">
                <a:latin typeface="Calibri"/>
                <a:cs typeface="Calibri"/>
              </a:rPr>
              <a:t>Process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word,</a:t>
            </a:r>
            <a:r>
              <a:rPr dirty="0" sz="2400" spc="-10">
                <a:latin typeface="Calibri"/>
                <a:cs typeface="Calibri"/>
              </a:rPr>
              <a:t> numbers,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pictures,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sound</a:t>
            </a:r>
            <a:r>
              <a:rPr dirty="0" sz="2400">
                <a:latin typeface="Calibri"/>
                <a:cs typeface="Calibri"/>
              </a:rPr>
              <a:t> )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5">
                <a:latin typeface="Calibri"/>
                <a:cs typeface="Calibri"/>
              </a:rPr>
              <a:t>Store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retrieve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0">
                <a:latin typeface="Calibri"/>
                <a:cs typeface="Calibri"/>
              </a:rPr>
              <a:t>Match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/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compare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/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sort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5">
                <a:latin typeface="Calibri"/>
                <a:cs typeface="Calibri"/>
              </a:rPr>
              <a:t>Merge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some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more…..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19800" y="3505200"/>
            <a:ext cx="4099559" cy="230276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20"/>
              </a:lnSpc>
            </a:pPr>
            <a:r>
              <a:rPr dirty="0" spc="-10"/>
              <a:t>SLIIT</a:t>
            </a:r>
            <a:r>
              <a:rPr dirty="0" spc="375"/>
              <a:t> </a:t>
            </a:r>
            <a:r>
              <a:rPr dirty="0" spc="-5"/>
              <a:t>-</a:t>
            </a:r>
            <a:r>
              <a:rPr dirty="0" spc="-15"/>
              <a:t> </a:t>
            </a:r>
            <a:r>
              <a:rPr dirty="0" spc="-10"/>
              <a:t>Faculty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10"/>
              <a:t> </a:t>
            </a:r>
            <a:r>
              <a:rPr dirty="0" spc="-10"/>
              <a:t>Computing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24834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dirty="0" sz="16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33627" y="0"/>
            <a:ext cx="10534015" cy="6858000"/>
            <a:chOff x="833627" y="0"/>
            <a:chExt cx="10534015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627" y="1434083"/>
              <a:ext cx="10533888" cy="274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0" y="0"/>
              <a:ext cx="3276600" cy="3276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00599" y="0"/>
              <a:ext cx="5824728" cy="30693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68568" y="4271771"/>
              <a:ext cx="4599432" cy="25862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68568" y="1680972"/>
              <a:ext cx="4556760" cy="25557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42616" y="2286000"/>
              <a:ext cx="3421379" cy="227380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4000" y="4267199"/>
              <a:ext cx="4608576" cy="2590799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20"/>
              </a:lnSpc>
            </a:pPr>
            <a:r>
              <a:rPr dirty="0" spc="-10"/>
              <a:t>SLIIT</a:t>
            </a:r>
            <a:r>
              <a:rPr dirty="0" spc="375"/>
              <a:t> </a:t>
            </a:r>
            <a:r>
              <a:rPr dirty="0" spc="-5"/>
              <a:t>-</a:t>
            </a:r>
            <a:r>
              <a:rPr dirty="0" spc="-15"/>
              <a:t> </a:t>
            </a:r>
            <a:r>
              <a:rPr dirty="0" spc="-10"/>
              <a:t>Faculty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10"/>
              <a:t> </a:t>
            </a:r>
            <a:r>
              <a:rPr dirty="0" spc="-10"/>
              <a:t>Computing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400798"/>
              <a:ext cx="12192000" cy="4571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60507" y="0"/>
              <a:ext cx="2031492" cy="50749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721342" y="6638696"/>
            <a:ext cx="97155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20"/>
              </a:lnSpc>
            </a:pPr>
            <a:r>
              <a:rPr dirty="0" sz="1600" spc="-10" b="1">
                <a:solidFill>
                  <a:srgbClr val="E87922"/>
                </a:solidFill>
                <a:latin typeface="Calibri"/>
                <a:cs typeface="Calibri"/>
              </a:rPr>
              <a:t>SLIIT</a:t>
            </a:r>
            <a:r>
              <a:rPr dirty="0" sz="1600" spc="345" b="1">
                <a:solidFill>
                  <a:srgbClr val="E87922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E87922"/>
                </a:solidFill>
                <a:latin typeface="Calibri"/>
                <a:cs typeface="Calibri"/>
              </a:rPr>
              <a:t>-</a:t>
            </a:r>
            <a:r>
              <a:rPr dirty="0" sz="1600" spc="-25" b="1">
                <a:solidFill>
                  <a:srgbClr val="E87922"/>
                </a:solidFill>
                <a:latin typeface="Calibri"/>
                <a:cs typeface="Calibri"/>
              </a:rPr>
              <a:t> </a:t>
            </a:r>
            <a:r>
              <a:rPr dirty="0" sz="1600" spc="-15" b="1">
                <a:solidFill>
                  <a:srgbClr val="E87922"/>
                </a:solidFill>
                <a:latin typeface="Calibri"/>
                <a:cs typeface="Calibri"/>
              </a:rPr>
              <a:t>Facu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0160508" cy="4572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8739" y="0"/>
            <a:ext cx="24834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dirty="0" sz="16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3627" y="1434083"/>
            <a:ext cx="10533888" cy="2743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02780" y="2537458"/>
            <a:ext cx="3665220" cy="432053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16939" y="780034"/>
            <a:ext cx="56305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" b="0">
                <a:solidFill>
                  <a:srgbClr val="6F2F9F"/>
                </a:solidFill>
                <a:latin typeface="Calibri Light"/>
                <a:cs typeface="Calibri Light"/>
              </a:rPr>
              <a:t>How</a:t>
            </a:r>
            <a:r>
              <a:rPr dirty="0" sz="3600" spc="-125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600" spc="-10" b="0">
                <a:solidFill>
                  <a:srgbClr val="6F2F9F"/>
                </a:solidFill>
                <a:latin typeface="Calibri Light"/>
                <a:cs typeface="Calibri Light"/>
              </a:rPr>
              <a:t>do</a:t>
            </a:r>
            <a:r>
              <a:rPr dirty="0" sz="3600" spc="-80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600" spc="-45" b="0">
                <a:solidFill>
                  <a:srgbClr val="6F2F9F"/>
                </a:solidFill>
                <a:latin typeface="Calibri Light"/>
                <a:cs typeface="Calibri Light"/>
              </a:rPr>
              <a:t>computers</a:t>
            </a:r>
            <a:r>
              <a:rPr dirty="0" sz="3600" spc="-90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600" spc="-10" b="0">
                <a:solidFill>
                  <a:srgbClr val="6F2F9F"/>
                </a:solidFill>
                <a:latin typeface="Calibri Light"/>
                <a:cs typeface="Calibri Light"/>
              </a:rPr>
              <a:t>do</a:t>
            </a:r>
            <a:r>
              <a:rPr dirty="0" sz="3600" spc="-80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600" spc="-10" b="0">
                <a:solidFill>
                  <a:srgbClr val="6F2F9F"/>
                </a:solidFill>
                <a:latin typeface="Calibri Light"/>
                <a:cs typeface="Calibri Light"/>
              </a:rPr>
              <a:t>all</a:t>
            </a:r>
            <a:r>
              <a:rPr dirty="0" sz="3600" spc="-85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600" spc="-20" b="0">
                <a:solidFill>
                  <a:srgbClr val="6F2F9F"/>
                </a:solidFill>
                <a:latin typeface="Calibri Light"/>
                <a:cs typeface="Calibri Light"/>
              </a:rPr>
              <a:t>these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79415" y="6625996"/>
            <a:ext cx="143446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20"/>
              </a:lnSpc>
            </a:pPr>
            <a:r>
              <a:rPr dirty="0" sz="1600" spc="-5" b="1">
                <a:solidFill>
                  <a:srgbClr val="E87922"/>
                </a:solidFill>
                <a:latin typeface="Calibri"/>
                <a:cs typeface="Calibri"/>
              </a:rPr>
              <a:t>lty</a:t>
            </a:r>
            <a:r>
              <a:rPr dirty="0" sz="1600" b="1">
                <a:solidFill>
                  <a:srgbClr val="E87922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E87922"/>
                </a:solidFill>
                <a:latin typeface="Calibri"/>
                <a:cs typeface="Calibri"/>
              </a:rPr>
              <a:t>of </a:t>
            </a:r>
            <a:r>
              <a:rPr dirty="0" sz="1600" spc="-10" b="1">
                <a:solidFill>
                  <a:srgbClr val="E87922"/>
                </a:solidFill>
                <a:latin typeface="Calibri"/>
                <a:cs typeface="Calibri"/>
              </a:rPr>
              <a:t>Computing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6939" y="1413764"/>
            <a:ext cx="5551170" cy="3413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44536A"/>
                </a:solidFill>
                <a:latin typeface="Calibri"/>
                <a:cs typeface="Calibri"/>
              </a:rPr>
              <a:t>How </a:t>
            </a:r>
            <a:r>
              <a:rPr dirty="0" sz="2400" spc="-5">
                <a:solidFill>
                  <a:srgbClr val="44536A"/>
                </a:solidFill>
                <a:latin typeface="Calibri"/>
                <a:cs typeface="Calibri"/>
              </a:rPr>
              <a:t>do</a:t>
            </a:r>
            <a:r>
              <a:rPr dirty="0" sz="2400" spc="-1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4536A"/>
                </a:solidFill>
                <a:latin typeface="Calibri"/>
                <a:cs typeface="Calibri"/>
              </a:rPr>
              <a:t>you</a:t>
            </a:r>
            <a:r>
              <a:rPr dirty="0" sz="2400" spc="-1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4536A"/>
                </a:solidFill>
                <a:latin typeface="Calibri"/>
                <a:cs typeface="Calibri"/>
              </a:rPr>
              <a:t>instruct</a:t>
            </a:r>
            <a:r>
              <a:rPr dirty="0" sz="2400" spc="-3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4536A"/>
                </a:solidFill>
                <a:latin typeface="Calibri"/>
                <a:cs typeface="Calibri"/>
              </a:rPr>
              <a:t>a</a:t>
            </a:r>
            <a:r>
              <a:rPr dirty="0" sz="2400" spc="-10">
                <a:solidFill>
                  <a:srgbClr val="44536A"/>
                </a:solidFill>
                <a:latin typeface="Calibri"/>
                <a:cs typeface="Calibri"/>
              </a:rPr>
              <a:t> computer</a:t>
            </a:r>
            <a:r>
              <a:rPr dirty="0" sz="2400" spc="-3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44536A"/>
                </a:solidFill>
                <a:latin typeface="Calibri"/>
                <a:cs typeface="Calibri"/>
              </a:rPr>
              <a:t>to </a:t>
            </a:r>
            <a:r>
              <a:rPr dirty="0" sz="2400" spc="-5">
                <a:solidFill>
                  <a:srgbClr val="44536A"/>
                </a:solidFill>
                <a:latin typeface="Calibri"/>
                <a:cs typeface="Calibri"/>
              </a:rPr>
              <a:t>do</a:t>
            </a:r>
            <a:r>
              <a:rPr dirty="0" sz="2400" spc="-1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4536A"/>
                </a:solidFill>
                <a:latin typeface="Calibri"/>
                <a:cs typeface="Calibri"/>
              </a:rPr>
              <a:t>tasks?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585"/>
              </a:spcBef>
              <a:buClr>
                <a:srgbClr val="001F5F"/>
              </a:buClr>
              <a:buFont typeface="Wingdings"/>
              <a:buChar char=""/>
              <a:tabLst>
                <a:tab pos="241935" algn="l"/>
              </a:tabLst>
            </a:pPr>
            <a:r>
              <a:rPr dirty="0" sz="2000" spc="-20">
                <a:solidFill>
                  <a:srgbClr val="44536A"/>
                </a:solidFill>
                <a:latin typeface="Calibri"/>
                <a:cs typeface="Calibri"/>
              </a:rPr>
              <a:t>Write</a:t>
            </a:r>
            <a:r>
              <a:rPr dirty="0" sz="2000" spc="-2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4536A"/>
                </a:solidFill>
                <a:latin typeface="Calibri"/>
                <a:cs typeface="Calibri"/>
              </a:rPr>
              <a:t>a</a:t>
            </a:r>
            <a:r>
              <a:rPr dirty="0" sz="2000" spc="-2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536A"/>
                </a:solidFill>
                <a:latin typeface="Calibri"/>
                <a:cs typeface="Calibri"/>
              </a:rPr>
              <a:t>program???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001F5F"/>
              </a:buClr>
              <a:buFont typeface="Wingdings"/>
              <a:buChar char=""/>
              <a:tabLst>
                <a:tab pos="241935" algn="l"/>
              </a:tabLst>
            </a:pPr>
            <a:r>
              <a:rPr dirty="0" sz="2000" spc="-15">
                <a:solidFill>
                  <a:srgbClr val="44536A"/>
                </a:solidFill>
                <a:latin typeface="Calibri"/>
                <a:cs typeface="Calibri"/>
              </a:rPr>
              <a:t>Program</a:t>
            </a:r>
            <a:endParaRPr sz="2000">
              <a:latin typeface="Calibri"/>
              <a:cs typeface="Calibri"/>
            </a:endParaRPr>
          </a:p>
          <a:p>
            <a:pPr lvl="1" marL="469900" marR="1252855">
              <a:lnSpc>
                <a:spcPts val="3960"/>
              </a:lnSpc>
              <a:spcBef>
                <a:spcPts val="390"/>
              </a:spcBef>
              <a:buClr>
                <a:srgbClr val="001F5F"/>
              </a:buClr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>
                <a:solidFill>
                  <a:srgbClr val="44536A"/>
                </a:solidFill>
                <a:latin typeface="Calibri"/>
                <a:cs typeface="Calibri"/>
              </a:rPr>
              <a:t>is</a:t>
            </a:r>
            <a:r>
              <a:rPr dirty="0" sz="2000" spc="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4536A"/>
                </a:solidFill>
                <a:latin typeface="Calibri"/>
                <a:cs typeface="Calibri"/>
              </a:rPr>
              <a:t>a</a:t>
            </a:r>
            <a:r>
              <a:rPr dirty="0" sz="2000" spc="-10">
                <a:solidFill>
                  <a:srgbClr val="44536A"/>
                </a:solidFill>
                <a:latin typeface="Calibri"/>
                <a:cs typeface="Calibri"/>
              </a:rPr>
              <a:t> set</a:t>
            </a:r>
            <a:r>
              <a:rPr dirty="0" sz="2000" spc="1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536A"/>
                </a:solidFill>
                <a:latin typeface="Calibri"/>
                <a:cs typeface="Calibri"/>
              </a:rPr>
              <a:t>of</a:t>
            </a:r>
            <a:r>
              <a:rPr dirty="0" sz="2000" spc="-10">
                <a:solidFill>
                  <a:srgbClr val="44536A"/>
                </a:solidFill>
                <a:latin typeface="Calibri"/>
                <a:cs typeface="Calibri"/>
              </a:rPr>
              <a:t> step-by-step</a:t>
            </a:r>
            <a:r>
              <a:rPr dirty="0" sz="2000" spc="1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536A"/>
                </a:solidFill>
                <a:latin typeface="Calibri"/>
                <a:cs typeface="Calibri"/>
              </a:rPr>
              <a:t>instructions </a:t>
            </a:r>
            <a:r>
              <a:rPr dirty="0" sz="2000" spc="-44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536A"/>
                </a:solidFill>
                <a:latin typeface="Calibri"/>
                <a:cs typeface="Calibri"/>
              </a:rPr>
              <a:t>written</a:t>
            </a:r>
            <a:r>
              <a:rPr dirty="0" sz="2000" spc="-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536A"/>
                </a:solidFill>
                <a:latin typeface="Calibri"/>
                <a:cs typeface="Calibri"/>
              </a:rPr>
              <a:t>to</a:t>
            </a:r>
            <a:r>
              <a:rPr dirty="0" sz="2000" spc="-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536A"/>
                </a:solidFill>
                <a:latin typeface="Calibri"/>
                <a:cs typeface="Calibri"/>
              </a:rPr>
              <a:t>perform</a:t>
            </a:r>
            <a:r>
              <a:rPr dirty="0" sz="2000" spc="-2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4536A"/>
                </a:solidFill>
                <a:latin typeface="Calibri"/>
                <a:cs typeface="Calibri"/>
              </a:rPr>
              <a:t>a </a:t>
            </a:r>
            <a:r>
              <a:rPr dirty="0" sz="2000" spc="-5">
                <a:solidFill>
                  <a:srgbClr val="44536A"/>
                </a:solidFill>
                <a:latin typeface="Calibri"/>
                <a:cs typeface="Calibri"/>
              </a:rPr>
              <a:t>specific</a:t>
            </a:r>
            <a:r>
              <a:rPr dirty="0" sz="2000" spc="1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536A"/>
                </a:solidFill>
                <a:latin typeface="Calibri"/>
                <a:cs typeface="Calibri"/>
              </a:rPr>
              <a:t>task…</a:t>
            </a:r>
            <a:endParaRPr sz="2000">
              <a:latin typeface="Calibri"/>
              <a:cs typeface="Calibri"/>
            </a:endParaRPr>
          </a:p>
          <a:p>
            <a:pPr lvl="1" marL="469900" marR="838835">
              <a:lnSpc>
                <a:spcPts val="3960"/>
              </a:lnSpc>
              <a:buClr>
                <a:srgbClr val="001F5F"/>
              </a:buClr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15">
                <a:solidFill>
                  <a:srgbClr val="44536A"/>
                </a:solidFill>
                <a:latin typeface="Calibri"/>
                <a:cs typeface="Calibri"/>
              </a:rPr>
              <a:t>Program</a:t>
            </a:r>
            <a:r>
              <a:rPr dirty="0" sz="200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536A"/>
                </a:solidFill>
                <a:latin typeface="Calibri"/>
                <a:cs typeface="Calibri"/>
              </a:rPr>
              <a:t>consist</a:t>
            </a:r>
            <a:r>
              <a:rPr dirty="0" sz="200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536A"/>
                </a:solidFill>
                <a:latin typeface="Calibri"/>
                <a:cs typeface="Calibri"/>
              </a:rPr>
              <a:t>of </a:t>
            </a:r>
            <a:r>
              <a:rPr dirty="0" sz="2000">
                <a:solidFill>
                  <a:srgbClr val="44536A"/>
                </a:solidFill>
                <a:latin typeface="Calibri"/>
                <a:cs typeface="Calibri"/>
              </a:rPr>
              <a:t>a</a:t>
            </a:r>
            <a:r>
              <a:rPr dirty="0" sz="2000" spc="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536A"/>
                </a:solidFill>
                <a:latin typeface="Calibri"/>
                <a:cs typeface="Calibri"/>
              </a:rPr>
              <a:t>set</a:t>
            </a:r>
            <a:r>
              <a:rPr dirty="0" sz="200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536A"/>
                </a:solidFill>
                <a:latin typeface="Calibri"/>
                <a:cs typeface="Calibri"/>
              </a:rPr>
              <a:t>of instructions </a:t>
            </a:r>
            <a:r>
              <a:rPr dirty="0" sz="2000" spc="-434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536A"/>
                </a:solidFill>
                <a:latin typeface="Calibri"/>
                <a:cs typeface="Calibri"/>
              </a:rPr>
              <a:t>that </a:t>
            </a:r>
            <a:r>
              <a:rPr dirty="0" sz="2000" spc="-10">
                <a:solidFill>
                  <a:srgbClr val="44536A"/>
                </a:solidFill>
                <a:latin typeface="Calibri"/>
                <a:cs typeface="Calibri"/>
              </a:rPr>
              <a:t>are</a:t>
            </a:r>
            <a:r>
              <a:rPr dirty="0" sz="200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4536A"/>
                </a:solidFill>
                <a:latin typeface="Calibri"/>
                <a:cs typeface="Calibri"/>
              </a:rPr>
              <a:t>executed</a:t>
            </a:r>
            <a:r>
              <a:rPr dirty="0" sz="2000" spc="-5">
                <a:solidFill>
                  <a:srgbClr val="44536A"/>
                </a:solidFill>
                <a:latin typeface="Calibri"/>
                <a:cs typeface="Calibri"/>
              </a:rPr>
              <a:t> by</a:t>
            </a:r>
            <a:r>
              <a:rPr dirty="0" sz="2000" spc="-2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4536A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4536A"/>
                </a:solidFill>
                <a:latin typeface="Calibri"/>
                <a:cs typeface="Calibri"/>
              </a:rPr>
              <a:t>computer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24834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dirty="0" sz="16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627" y="1434083"/>
            <a:ext cx="10533888" cy="2743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780034"/>
            <a:ext cx="61442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" b="0">
                <a:solidFill>
                  <a:srgbClr val="6F2F9F"/>
                </a:solidFill>
                <a:latin typeface="Calibri Light"/>
                <a:cs typeface="Calibri Light"/>
              </a:rPr>
              <a:t>How</a:t>
            </a:r>
            <a:r>
              <a:rPr dirty="0" sz="3600" spc="-125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600" spc="-10" b="0">
                <a:solidFill>
                  <a:srgbClr val="6F2F9F"/>
                </a:solidFill>
                <a:latin typeface="Calibri Light"/>
                <a:cs typeface="Calibri Light"/>
              </a:rPr>
              <a:t>do</a:t>
            </a:r>
            <a:r>
              <a:rPr dirty="0" sz="3600" spc="-80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600" spc="-45" b="0">
                <a:solidFill>
                  <a:srgbClr val="6F2F9F"/>
                </a:solidFill>
                <a:latin typeface="Calibri Light"/>
                <a:cs typeface="Calibri Light"/>
              </a:rPr>
              <a:t>computers</a:t>
            </a:r>
            <a:r>
              <a:rPr dirty="0" sz="3600" spc="-90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600" spc="-10" b="0">
                <a:solidFill>
                  <a:srgbClr val="6F2F9F"/>
                </a:solidFill>
                <a:latin typeface="Calibri Light"/>
                <a:cs typeface="Calibri Light"/>
              </a:rPr>
              <a:t>do</a:t>
            </a:r>
            <a:r>
              <a:rPr dirty="0" sz="3600" spc="-80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600" spc="-10" b="0">
                <a:solidFill>
                  <a:srgbClr val="6F2F9F"/>
                </a:solidFill>
                <a:latin typeface="Calibri Light"/>
                <a:cs typeface="Calibri Light"/>
              </a:rPr>
              <a:t>all</a:t>
            </a:r>
            <a:r>
              <a:rPr dirty="0" sz="3600" spc="-85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600" spc="-25" b="0">
                <a:solidFill>
                  <a:srgbClr val="6F2F9F"/>
                </a:solidFill>
                <a:latin typeface="Calibri Light"/>
                <a:cs typeface="Calibri Light"/>
              </a:rPr>
              <a:t>these…?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20"/>
              </a:lnSpc>
            </a:pPr>
            <a:r>
              <a:rPr dirty="0" spc="-10"/>
              <a:t>SLIIT</a:t>
            </a:r>
            <a:r>
              <a:rPr dirty="0" spc="375"/>
              <a:t> </a:t>
            </a:r>
            <a:r>
              <a:rPr dirty="0" spc="-5"/>
              <a:t>-</a:t>
            </a:r>
            <a:r>
              <a:rPr dirty="0" spc="-15"/>
              <a:t> </a:t>
            </a:r>
            <a:r>
              <a:rPr dirty="0" spc="-10"/>
              <a:t>Faculty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10"/>
              <a:t> </a:t>
            </a:r>
            <a:r>
              <a:rPr dirty="0" spc="-10"/>
              <a:t>Computing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568323"/>
            <a:ext cx="8275320" cy="2948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Clr>
                <a:srgbClr val="001F5F"/>
              </a:buClr>
              <a:buFont typeface="Wingdings"/>
              <a:buChar char=""/>
              <a:tabLst>
                <a:tab pos="241935" algn="l"/>
              </a:tabLst>
            </a:pPr>
            <a:r>
              <a:rPr dirty="0" sz="2800" spc="-10">
                <a:solidFill>
                  <a:srgbClr val="44536A"/>
                </a:solidFill>
                <a:latin typeface="Calibri"/>
                <a:cs typeface="Calibri"/>
              </a:rPr>
              <a:t>This</a:t>
            </a:r>
            <a:r>
              <a:rPr dirty="0" sz="2800" spc="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4536A"/>
                </a:solidFill>
                <a:latin typeface="Calibri"/>
                <a:cs typeface="Calibri"/>
              </a:rPr>
              <a:t>process</a:t>
            </a:r>
            <a:r>
              <a:rPr dirty="0" sz="2800" spc="4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4536A"/>
                </a:solidFill>
                <a:latin typeface="Calibri"/>
                <a:cs typeface="Calibri"/>
              </a:rPr>
              <a:t>of </a:t>
            </a:r>
            <a:r>
              <a:rPr dirty="0" sz="2800" spc="-10">
                <a:solidFill>
                  <a:srgbClr val="44536A"/>
                </a:solidFill>
                <a:latin typeface="Calibri"/>
                <a:cs typeface="Calibri"/>
              </a:rPr>
              <a:t>writing</a:t>
            </a:r>
            <a:r>
              <a:rPr dirty="0" sz="2800" spc="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44536A"/>
                </a:solidFill>
                <a:latin typeface="Calibri"/>
                <a:cs typeface="Calibri"/>
              </a:rPr>
              <a:t>programs</a:t>
            </a:r>
            <a:r>
              <a:rPr dirty="0" sz="2800" spc="2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4536A"/>
                </a:solidFill>
                <a:latin typeface="Calibri"/>
                <a:cs typeface="Calibri"/>
              </a:rPr>
              <a:t>is</a:t>
            </a:r>
            <a:r>
              <a:rPr dirty="0" sz="2800" spc="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4536A"/>
                </a:solidFill>
                <a:latin typeface="Calibri"/>
                <a:cs typeface="Calibri"/>
              </a:rPr>
              <a:t>called</a:t>
            </a:r>
            <a:r>
              <a:rPr dirty="0" sz="2800" spc="4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800" spc="-5" b="1" i="1">
                <a:solidFill>
                  <a:srgbClr val="00AFEF"/>
                </a:solidFill>
                <a:latin typeface="Calibri"/>
                <a:cs typeface="Calibri"/>
              </a:rPr>
              <a:t>programming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185"/>
              </a:spcBef>
              <a:buClr>
                <a:srgbClr val="001F5F"/>
              </a:buClr>
              <a:buFont typeface="Wingdings"/>
              <a:buChar char=""/>
              <a:tabLst>
                <a:tab pos="241935" algn="l"/>
              </a:tabLst>
            </a:pPr>
            <a:r>
              <a:rPr dirty="0" sz="2800" spc="-10">
                <a:solidFill>
                  <a:srgbClr val="44536A"/>
                </a:solidFill>
                <a:latin typeface="Calibri"/>
                <a:cs typeface="Calibri"/>
              </a:rPr>
              <a:t>These</a:t>
            </a:r>
            <a:r>
              <a:rPr dirty="0" sz="2800" spc="-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44536A"/>
                </a:solidFill>
                <a:latin typeface="Calibri"/>
                <a:cs typeface="Calibri"/>
              </a:rPr>
              <a:t>programs</a:t>
            </a:r>
            <a:r>
              <a:rPr dirty="0" sz="2800" spc="2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44536A"/>
                </a:solidFill>
                <a:latin typeface="Calibri"/>
                <a:cs typeface="Calibri"/>
              </a:rPr>
              <a:t>are</a:t>
            </a:r>
            <a:r>
              <a:rPr dirty="0" sz="280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4536A"/>
                </a:solidFill>
                <a:latin typeface="Calibri"/>
                <a:cs typeface="Calibri"/>
              </a:rPr>
              <a:t>written</a:t>
            </a:r>
            <a:r>
              <a:rPr dirty="0" sz="280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4536A"/>
                </a:solidFill>
                <a:latin typeface="Calibri"/>
                <a:cs typeface="Calibri"/>
              </a:rPr>
              <a:t>by</a:t>
            </a:r>
            <a:r>
              <a:rPr dirty="0" sz="2800" spc="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4536A"/>
                </a:solidFill>
                <a:latin typeface="Calibri"/>
                <a:cs typeface="Calibri"/>
              </a:rPr>
              <a:t>a</a:t>
            </a:r>
            <a:r>
              <a:rPr dirty="0" sz="2800" spc="3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800" spc="-5" b="1" i="1">
                <a:solidFill>
                  <a:srgbClr val="00AFEF"/>
                </a:solidFill>
                <a:latin typeface="Calibri"/>
                <a:cs typeface="Calibri"/>
              </a:rPr>
              <a:t>programmer</a:t>
            </a:r>
            <a:endParaRPr sz="2800">
              <a:latin typeface="Calibri"/>
              <a:cs typeface="Calibri"/>
            </a:endParaRPr>
          </a:p>
          <a:p>
            <a:pPr marL="241300" marR="372745" indent="-229235">
              <a:lnSpc>
                <a:spcPts val="3020"/>
              </a:lnSpc>
              <a:spcBef>
                <a:spcPts val="2570"/>
              </a:spcBef>
              <a:buClr>
                <a:srgbClr val="001F5F"/>
              </a:buClr>
              <a:buFont typeface="Wingdings"/>
              <a:buChar char=""/>
              <a:tabLst>
                <a:tab pos="241935" algn="l"/>
              </a:tabLst>
            </a:pPr>
            <a:r>
              <a:rPr dirty="0" sz="2800" spc="-5">
                <a:solidFill>
                  <a:srgbClr val="44536A"/>
                </a:solidFill>
                <a:latin typeface="Calibri"/>
                <a:cs typeface="Calibri"/>
              </a:rPr>
              <a:t>A</a:t>
            </a:r>
            <a:r>
              <a:rPr dirty="0" sz="2800" spc="1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4536A"/>
                </a:solidFill>
                <a:latin typeface="Calibri"/>
                <a:cs typeface="Calibri"/>
              </a:rPr>
              <a:t>set</a:t>
            </a:r>
            <a:r>
              <a:rPr dirty="0" sz="2800" spc="-5">
                <a:solidFill>
                  <a:srgbClr val="44536A"/>
                </a:solidFill>
                <a:latin typeface="Calibri"/>
                <a:cs typeface="Calibri"/>
              </a:rPr>
              <a:t> of rules</a:t>
            </a:r>
            <a:r>
              <a:rPr dirty="0" sz="2800" spc="1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4536A"/>
                </a:solidFill>
                <a:latin typeface="Calibri"/>
                <a:cs typeface="Calibri"/>
              </a:rPr>
              <a:t>that</a:t>
            </a:r>
            <a:r>
              <a:rPr dirty="0" sz="2800" spc="1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4536A"/>
                </a:solidFill>
                <a:latin typeface="Calibri"/>
                <a:cs typeface="Calibri"/>
              </a:rPr>
              <a:t>tell</a:t>
            </a:r>
            <a:r>
              <a:rPr dirty="0" sz="2800" spc="-2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4536A"/>
                </a:solidFill>
                <a:latin typeface="Calibri"/>
                <a:cs typeface="Calibri"/>
              </a:rPr>
              <a:t>a</a:t>
            </a:r>
            <a:r>
              <a:rPr dirty="0" sz="280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4536A"/>
                </a:solidFill>
                <a:latin typeface="Calibri"/>
                <a:cs typeface="Calibri"/>
              </a:rPr>
              <a:t>computer</a:t>
            </a:r>
            <a:r>
              <a:rPr dirty="0" sz="2800" spc="2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4536A"/>
                </a:solidFill>
                <a:latin typeface="Calibri"/>
                <a:cs typeface="Calibri"/>
              </a:rPr>
              <a:t>what </a:t>
            </a:r>
            <a:r>
              <a:rPr dirty="0" sz="2800" spc="-15">
                <a:solidFill>
                  <a:srgbClr val="44536A"/>
                </a:solidFill>
                <a:latin typeface="Calibri"/>
                <a:cs typeface="Calibri"/>
              </a:rPr>
              <a:t>operations</a:t>
            </a:r>
            <a:r>
              <a:rPr dirty="0" sz="2800" spc="2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44536A"/>
                </a:solidFill>
                <a:latin typeface="Calibri"/>
                <a:cs typeface="Calibri"/>
              </a:rPr>
              <a:t>to </a:t>
            </a:r>
            <a:r>
              <a:rPr dirty="0" sz="2800" spc="-62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44536A"/>
                </a:solidFill>
                <a:latin typeface="Calibri"/>
                <a:cs typeface="Calibri"/>
              </a:rPr>
              <a:t>perform</a:t>
            </a:r>
            <a:r>
              <a:rPr dirty="0" sz="2800" spc="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44536A"/>
                </a:solidFill>
                <a:latin typeface="Calibri"/>
                <a:cs typeface="Calibri"/>
              </a:rPr>
              <a:t>are</a:t>
            </a:r>
            <a:r>
              <a:rPr dirty="0" sz="280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4536A"/>
                </a:solidFill>
                <a:latin typeface="Calibri"/>
                <a:cs typeface="Calibri"/>
              </a:rPr>
              <a:t>called</a:t>
            </a:r>
            <a:r>
              <a:rPr dirty="0" sz="2800" spc="1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800" spc="-5" b="1" i="1">
                <a:solidFill>
                  <a:srgbClr val="006FC0"/>
                </a:solidFill>
                <a:latin typeface="Calibri"/>
                <a:cs typeface="Calibri"/>
              </a:rPr>
              <a:t>programming</a:t>
            </a:r>
            <a:r>
              <a:rPr dirty="0" sz="2800" spc="20" b="1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 b="1" i="1">
                <a:solidFill>
                  <a:srgbClr val="006FC0"/>
                </a:solidFill>
                <a:latin typeface="Calibri"/>
                <a:cs typeface="Calibri"/>
              </a:rPr>
              <a:t>language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145"/>
              </a:spcBef>
              <a:buClr>
                <a:srgbClr val="001F5F"/>
              </a:buClr>
              <a:buFont typeface="Wingdings"/>
              <a:buChar char=""/>
              <a:tabLst>
                <a:tab pos="241935" algn="l"/>
              </a:tabLst>
            </a:pPr>
            <a:r>
              <a:rPr dirty="0" sz="2800" spc="-5">
                <a:solidFill>
                  <a:srgbClr val="44536A"/>
                </a:solidFill>
                <a:latin typeface="Calibri"/>
                <a:cs typeface="Calibri"/>
              </a:rPr>
              <a:t>In </a:t>
            </a:r>
            <a:r>
              <a:rPr dirty="0" sz="2800" spc="-10">
                <a:solidFill>
                  <a:srgbClr val="44536A"/>
                </a:solidFill>
                <a:latin typeface="Calibri"/>
                <a:cs typeface="Calibri"/>
              </a:rPr>
              <a:t>other</a:t>
            </a:r>
            <a:r>
              <a:rPr dirty="0" sz="2800" spc="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4536A"/>
                </a:solidFill>
                <a:latin typeface="Calibri"/>
                <a:cs typeface="Calibri"/>
              </a:rPr>
              <a:t>words,</a:t>
            </a:r>
            <a:r>
              <a:rPr dirty="0" sz="2800" spc="1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4536A"/>
                </a:solidFill>
                <a:latin typeface="Calibri"/>
                <a:cs typeface="Calibri"/>
              </a:rPr>
              <a:t>we</a:t>
            </a:r>
            <a:r>
              <a:rPr dirty="0" sz="280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44536A"/>
                </a:solidFill>
                <a:latin typeface="Calibri"/>
                <a:cs typeface="Calibri"/>
              </a:rPr>
              <a:t>can</a:t>
            </a:r>
            <a:r>
              <a:rPr dirty="0" sz="2800" spc="1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4536A"/>
                </a:solidFill>
                <a:latin typeface="Calibri"/>
                <a:cs typeface="Calibri"/>
              </a:rPr>
              <a:t>call </a:t>
            </a:r>
            <a:r>
              <a:rPr dirty="0" sz="2800" spc="-5">
                <a:solidFill>
                  <a:srgbClr val="44536A"/>
                </a:solidFill>
                <a:latin typeface="Calibri"/>
                <a:cs typeface="Calibri"/>
              </a:rPr>
              <a:t>this</a:t>
            </a:r>
            <a:r>
              <a:rPr dirty="0" sz="2800" spc="1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44536A"/>
                </a:solidFill>
                <a:latin typeface="Calibri"/>
                <a:cs typeface="Calibri"/>
              </a:rPr>
              <a:t>program</a:t>
            </a:r>
            <a:r>
              <a:rPr dirty="0" sz="2800" spc="5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800" spc="-5" b="1" i="1">
                <a:solidFill>
                  <a:srgbClr val="006FC0"/>
                </a:solidFill>
                <a:latin typeface="Calibri"/>
                <a:cs typeface="Calibri"/>
              </a:rPr>
              <a:t>Software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24834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dirty="0" sz="16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627" y="1434083"/>
            <a:ext cx="10533888" cy="2743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703834"/>
            <a:ext cx="50260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" b="0">
                <a:solidFill>
                  <a:srgbClr val="6F2F9F"/>
                </a:solidFill>
                <a:latin typeface="Calibri Light"/>
                <a:cs typeface="Calibri Light"/>
              </a:rPr>
              <a:t>How</a:t>
            </a:r>
            <a:r>
              <a:rPr dirty="0" sz="3600" spc="-125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600" spc="-10" b="0">
                <a:solidFill>
                  <a:srgbClr val="6F2F9F"/>
                </a:solidFill>
                <a:latin typeface="Calibri Light"/>
                <a:cs typeface="Calibri Light"/>
              </a:rPr>
              <a:t>do</a:t>
            </a:r>
            <a:r>
              <a:rPr dirty="0" sz="3600" spc="-85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600" spc="-30" b="0">
                <a:solidFill>
                  <a:srgbClr val="6F2F9F"/>
                </a:solidFill>
                <a:latin typeface="Calibri Light"/>
                <a:cs typeface="Calibri Light"/>
              </a:rPr>
              <a:t>you</a:t>
            </a:r>
            <a:r>
              <a:rPr dirty="0" sz="3600" spc="-95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600" spc="-25" b="0">
                <a:solidFill>
                  <a:srgbClr val="6F2F9F"/>
                </a:solidFill>
                <a:latin typeface="Calibri Light"/>
                <a:cs typeface="Calibri Light"/>
              </a:rPr>
              <a:t>write</a:t>
            </a:r>
            <a:r>
              <a:rPr dirty="0" sz="3600" spc="-95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600" spc="-50" b="0">
                <a:solidFill>
                  <a:srgbClr val="6F2F9F"/>
                </a:solidFill>
                <a:latin typeface="Calibri Light"/>
                <a:cs typeface="Calibri Light"/>
              </a:rPr>
              <a:t>programs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39" y="1495158"/>
            <a:ext cx="7846059" cy="3354704"/>
          </a:xfrm>
          <a:prstGeom prst="rect">
            <a:avLst/>
          </a:prstGeom>
        </p:spPr>
        <p:txBody>
          <a:bodyPr wrap="square" lIns="0" tIns="1593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dirty="0" sz="2400" spc="-5">
                <a:solidFill>
                  <a:srgbClr val="44536A"/>
                </a:solidFill>
                <a:latin typeface="Tahoma"/>
                <a:cs typeface="Tahoma"/>
              </a:rPr>
              <a:t>In</a:t>
            </a:r>
            <a:r>
              <a:rPr dirty="0" sz="2400" spc="-15">
                <a:solidFill>
                  <a:srgbClr val="44536A"/>
                </a:solidFill>
                <a:latin typeface="Tahoma"/>
                <a:cs typeface="Tahoma"/>
              </a:rPr>
              <a:t> </a:t>
            </a:r>
            <a:r>
              <a:rPr dirty="0" sz="2400" spc="-5">
                <a:solidFill>
                  <a:srgbClr val="44536A"/>
                </a:solidFill>
                <a:latin typeface="Tahoma"/>
                <a:cs typeface="Tahoma"/>
              </a:rPr>
              <a:t>developing</a:t>
            </a:r>
            <a:r>
              <a:rPr dirty="0" sz="2400" spc="-25">
                <a:solidFill>
                  <a:srgbClr val="44536A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44536A"/>
                </a:solidFill>
                <a:latin typeface="Tahoma"/>
                <a:cs typeface="Tahoma"/>
              </a:rPr>
              <a:t>a</a:t>
            </a:r>
            <a:r>
              <a:rPr dirty="0" sz="2400" spc="-5">
                <a:solidFill>
                  <a:srgbClr val="44536A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44536A"/>
                </a:solidFill>
                <a:latin typeface="Tahoma"/>
                <a:cs typeface="Tahoma"/>
              </a:rPr>
              <a:t>computer</a:t>
            </a:r>
            <a:r>
              <a:rPr dirty="0" sz="2400" spc="-15">
                <a:solidFill>
                  <a:srgbClr val="44536A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44536A"/>
                </a:solidFill>
                <a:latin typeface="Tahoma"/>
                <a:cs typeface="Tahoma"/>
              </a:rPr>
              <a:t>program</a:t>
            </a:r>
            <a:r>
              <a:rPr dirty="0" sz="2400" spc="-35">
                <a:solidFill>
                  <a:srgbClr val="44536A"/>
                </a:solidFill>
                <a:latin typeface="Tahoma"/>
                <a:cs typeface="Tahoma"/>
              </a:rPr>
              <a:t> </a:t>
            </a:r>
            <a:r>
              <a:rPr dirty="0" sz="2400" spc="-5">
                <a:solidFill>
                  <a:srgbClr val="44536A"/>
                </a:solidFill>
                <a:latin typeface="Tahoma"/>
                <a:cs typeface="Tahoma"/>
              </a:rPr>
              <a:t>the</a:t>
            </a:r>
            <a:r>
              <a:rPr dirty="0" sz="2400" spc="-25">
                <a:solidFill>
                  <a:srgbClr val="44536A"/>
                </a:solidFill>
                <a:latin typeface="Tahoma"/>
                <a:cs typeface="Tahoma"/>
              </a:rPr>
              <a:t> </a:t>
            </a:r>
            <a:r>
              <a:rPr dirty="0" sz="2400" spc="-5">
                <a:solidFill>
                  <a:srgbClr val="44536A"/>
                </a:solidFill>
                <a:latin typeface="Tahoma"/>
                <a:cs typeface="Tahoma"/>
              </a:rPr>
              <a:t>programmer</a:t>
            </a:r>
            <a:r>
              <a:rPr dirty="0" sz="2400" spc="-30">
                <a:solidFill>
                  <a:srgbClr val="44536A"/>
                </a:solidFill>
                <a:latin typeface="Tahoma"/>
                <a:cs typeface="Tahoma"/>
              </a:rPr>
              <a:t> </a:t>
            </a:r>
            <a:r>
              <a:rPr dirty="0" sz="2400" spc="-5">
                <a:solidFill>
                  <a:srgbClr val="44536A"/>
                </a:solidFill>
                <a:latin typeface="Tahoma"/>
                <a:cs typeface="Tahoma"/>
              </a:rPr>
              <a:t>must:</a:t>
            </a:r>
            <a:endParaRPr sz="2400">
              <a:latin typeface="Tahoma"/>
              <a:cs typeface="Tahoma"/>
            </a:endParaRPr>
          </a:p>
          <a:p>
            <a:pPr marL="698500" indent="-229235">
              <a:lnSpc>
                <a:spcPct val="100000"/>
              </a:lnSpc>
              <a:spcBef>
                <a:spcPts val="1050"/>
              </a:spcBef>
              <a:buClr>
                <a:srgbClr val="001F5F"/>
              </a:buClr>
              <a:buFont typeface="Wingdings"/>
              <a:buChar char=""/>
              <a:tabLst>
                <a:tab pos="699135" algn="l"/>
              </a:tabLst>
            </a:pPr>
            <a:r>
              <a:rPr dirty="0" sz="2200" spc="-5">
                <a:solidFill>
                  <a:srgbClr val="44536A"/>
                </a:solidFill>
                <a:latin typeface="Tahoma"/>
                <a:cs typeface="Tahoma"/>
              </a:rPr>
              <a:t>Analysis</a:t>
            </a:r>
            <a:r>
              <a:rPr dirty="0" sz="2200" spc="20">
                <a:solidFill>
                  <a:srgbClr val="44536A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44536A"/>
                </a:solidFill>
                <a:latin typeface="Tahoma"/>
                <a:cs typeface="Tahoma"/>
              </a:rPr>
              <a:t>-</a:t>
            </a:r>
            <a:r>
              <a:rPr dirty="0" sz="2200" spc="10">
                <a:solidFill>
                  <a:srgbClr val="44536A"/>
                </a:solidFill>
                <a:latin typeface="Tahoma"/>
                <a:cs typeface="Tahoma"/>
              </a:rPr>
              <a:t> </a:t>
            </a:r>
            <a:r>
              <a:rPr dirty="0" sz="2200" spc="-10">
                <a:solidFill>
                  <a:srgbClr val="44536A"/>
                </a:solidFill>
                <a:latin typeface="Tahoma"/>
                <a:cs typeface="Tahoma"/>
              </a:rPr>
              <a:t>Understand/Define</a:t>
            </a:r>
            <a:r>
              <a:rPr dirty="0" sz="2200" spc="25">
                <a:solidFill>
                  <a:srgbClr val="44536A"/>
                </a:solidFill>
                <a:latin typeface="Tahoma"/>
                <a:cs typeface="Tahoma"/>
              </a:rPr>
              <a:t> </a:t>
            </a:r>
            <a:r>
              <a:rPr dirty="0" sz="2200" spc="-10">
                <a:solidFill>
                  <a:srgbClr val="44536A"/>
                </a:solidFill>
                <a:latin typeface="Tahoma"/>
                <a:cs typeface="Tahoma"/>
              </a:rPr>
              <a:t>the</a:t>
            </a:r>
            <a:r>
              <a:rPr dirty="0" sz="2200" spc="20">
                <a:solidFill>
                  <a:srgbClr val="44536A"/>
                </a:solidFill>
                <a:latin typeface="Tahoma"/>
                <a:cs typeface="Tahoma"/>
              </a:rPr>
              <a:t> </a:t>
            </a:r>
            <a:r>
              <a:rPr dirty="0" sz="2200" spc="-10">
                <a:solidFill>
                  <a:srgbClr val="44536A"/>
                </a:solidFill>
                <a:latin typeface="Tahoma"/>
                <a:cs typeface="Tahoma"/>
              </a:rPr>
              <a:t>problem</a:t>
            </a:r>
            <a:endParaRPr sz="2200">
              <a:latin typeface="Tahoma"/>
              <a:cs typeface="Tahoma"/>
            </a:endParaRPr>
          </a:p>
          <a:p>
            <a:pPr marL="698500" indent="-229235">
              <a:lnSpc>
                <a:spcPct val="100000"/>
              </a:lnSpc>
              <a:spcBef>
                <a:spcPts val="1055"/>
              </a:spcBef>
              <a:buClr>
                <a:srgbClr val="001F5F"/>
              </a:buClr>
              <a:buFont typeface="Wingdings"/>
              <a:buChar char=""/>
              <a:tabLst>
                <a:tab pos="699135" algn="l"/>
              </a:tabLst>
            </a:pPr>
            <a:r>
              <a:rPr dirty="0" sz="2200" spc="-10">
                <a:solidFill>
                  <a:srgbClr val="44536A"/>
                </a:solidFill>
                <a:latin typeface="Tahoma"/>
                <a:cs typeface="Tahoma"/>
              </a:rPr>
              <a:t>Design</a:t>
            </a:r>
            <a:r>
              <a:rPr dirty="0" sz="2200">
                <a:solidFill>
                  <a:srgbClr val="44536A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44536A"/>
                </a:solidFill>
                <a:latin typeface="Tahoma"/>
                <a:cs typeface="Tahoma"/>
              </a:rPr>
              <a:t>–</a:t>
            </a:r>
            <a:r>
              <a:rPr dirty="0" sz="2200" spc="-10">
                <a:solidFill>
                  <a:srgbClr val="44536A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44536A"/>
                </a:solidFill>
                <a:latin typeface="Tahoma"/>
                <a:cs typeface="Tahoma"/>
              </a:rPr>
              <a:t>plan</a:t>
            </a:r>
            <a:r>
              <a:rPr dirty="0" sz="2200" spc="-20">
                <a:solidFill>
                  <a:srgbClr val="44536A"/>
                </a:solidFill>
                <a:latin typeface="Tahoma"/>
                <a:cs typeface="Tahoma"/>
              </a:rPr>
              <a:t> </a:t>
            </a:r>
            <a:r>
              <a:rPr dirty="0" sz="2200" spc="-10">
                <a:solidFill>
                  <a:srgbClr val="44536A"/>
                </a:solidFill>
                <a:latin typeface="Tahoma"/>
                <a:cs typeface="Tahoma"/>
              </a:rPr>
              <a:t>the</a:t>
            </a:r>
            <a:r>
              <a:rPr dirty="0" sz="2200" spc="5">
                <a:solidFill>
                  <a:srgbClr val="44536A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44536A"/>
                </a:solidFill>
                <a:latin typeface="Tahoma"/>
                <a:cs typeface="Tahoma"/>
              </a:rPr>
              <a:t>solution</a:t>
            </a:r>
            <a:endParaRPr sz="2200">
              <a:latin typeface="Tahoma"/>
              <a:cs typeface="Tahoma"/>
            </a:endParaRPr>
          </a:p>
          <a:p>
            <a:pPr marL="698500" indent="-229235">
              <a:lnSpc>
                <a:spcPct val="100000"/>
              </a:lnSpc>
              <a:spcBef>
                <a:spcPts val="1060"/>
              </a:spcBef>
              <a:buClr>
                <a:srgbClr val="001F5F"/>
              </a:buClr>
              <a:buFont typeface="Wingdings"/>
              <a:buChar char=""/>
              <a:tabLst>
                <a:tab pos="699135" algn="l"/>
              </a:tabLst>
            </a:pPr>
            <a:r>
              <a:rPr dirty="0" sz="2200" spc="-5">
                <a:solidFill>
                  <a:srgbClr val="44536A"/>
                </a:solidFill>
                <a:latin typeface="Tahoma"/>
                <a:cs typeface="Tahoma"/>
              </a:rPr>
              <a:t>Implement</a:t>
            </a:r>
            <a:r>
              <a:rPr dirty="0" sz="2200" spc="15">
                <a:solidFill>
                  <a:srgbClr val="44536A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44536A"/>
                </a:solidFill>
                <a:latin typeface="Tahoma"/>
                <a:cs typeface="Tahoma"/>
              </a:rPr>
              <a:t>-</a:t>
            </a:r>
            <a:r>
              <a:rPr dirty="0" sz="2200">
                <a:solidFill>
                  <a:srgbClr val="44536A"/>
                </a:solidFill>
                <a:latin typeface="Tahoma"/>
                <a:cs typeface="Tahoma"/>
              </a:rPr>
              <a:t> </a:t>
            </a:r>
            <a:r>
              <a:rPr dirty="0" sz="2200" spc="-15">
                <a:solidFill>
                  <a:srgbClr val="44536A"/>
                </a:solidFill>
                <a:latin typeface="Tahoma"/>
                <a:cs typeface="Tahoma"/>
              </a:rPr>
              <a:t>Write/Code</a:t>
            </a:r>
            <a:r>
              <a:rPr dirty="0" sz="2200" spc="35">
                <a:solidFill>
                  <a:srgbClr val="44536A"/>
                </a:solidFill>
                <a:latin typeface="Tahoma"/>
                <a:cs typeface="Tahoma"/>
              </a:rPr>
              <a:t> </a:t>
            </a:r>
            <a:r>
              <a:rPr dirty="0" sz="2200" spc="-10">
                <a:solidFill>
                  <a:srgbClr val="44536A"/>
                </a:solidFill>
                <a:latin typeface="Tahoma"/>
                <a:cs typeface="Tahoma"/>
              </a:rPr>
              <a:t>the</a:t>
            </a:r>
            <a:r>
              <a:rPr dirty="0" sz="2200" spc="10">
                <a:solidFill>
                  <a:srgbClr val="44536A"/>
                </a:solidFill>
                <a:latin typeface="Tahoma"/>
                <a:cs typeface="Tahoma"/>
              </a:rPr>
              <a:t> </a:t>
            </a:r>
            <a:r>
              <a:rPr dirty="0" sz="2200" spc="-15">
                <a:solidFill>
                  <a:srgbClr val="44536A"/>
                </a:solidFill>
                <a:latin typeface="Tahoma"/>
                <a:cs typeface="Tahoma"/>
              </a:rPr>
              <a:t>program</a:t>
            </a:r>
            <a:endParaRPr sz="2200">
              <a:latin typeface="Tahoma"/>
              <a:cs typeface="Tahoma"/>
            </a:endParaRPr>
          </a:p>
          <a:p>
            <a:pPr marL="698500" indent="-229235">
              <a:lnSpc>
                <a:spcPct val="100000"/>
              </a:lnSpc>
              <a:spcBef>
                <a:spcPts val="1055"/>
              </a:spcBef>
              <a:buClr>
                <a:srgbClr val="001F5F"/>
              </a:buClr>
              <a:buFont typeface="Wingdings"/>
              <a:buChar char=""/>
              <a:tabLst>
                <a:tab pos="699135" algn="l"/>
              </a:tabLst>
            </a:pPr>
            <a:r>
              <a:rPr dirty="0" sz="2200" spc="-65">
                <a:solidFill>
                  <a:srgbClr val="44536A"/>
                </a:solidFill>
                <a:latin typeface="Tahoma"/>
                <a:cs typeface="Tahoma"/>
              </a:rPr>
              <a:t>Test</a:t>
            </a:r>
            <a:r>
              <a:rPr dirty="0" sz="2200" spc="10">
                <a:solidFill>
                  <a:srgbClr val="44536A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44536A"/>
                </a:solidFill>
                <a:latin typeface="Tahoma"/>
                <a:cs typeface="Tahoma"/>
              </a:rPr>
              <a:t>- Compile,</a:t>
            </a:r>
            <a:r>
              <a:rPr dirty="0" sz="2200" spc="15">
                <a:solidFill>
                  <a:srgbClr val="44536A"/>
                </a:solidFill>
                <a:latin typeface="Tahoma"/>
                <a:cs typeface="Tahoma"/>
              </a:rPr>
              <a:t> </a:t>
            </a:r>
            <a:r>
              <a:rPr dirty="0" sz="2200" spc="-10">
                <a:solidFill>
                  <a:srgbClr val="44536A"/>
                </a:solidFill>
                <a:latin typeface="Tahoma"/>
                <a:cs typeface="Tahoma"/>
              </a:rPr>
              <a:t>Debug</a:t>
            </a:r>
            <a:r>
              <a:rPr dirty="0" sz="2200" spc="-5">
                <a:solidFill>
                  <a:srgbClr val="44536A"/>
                </a:solidFill>
                <a:latin typeface="Tahoma"/>
                <a:cs typeface="Tahoma"/>
              </a:rPr>
              <a:t> &amp;</a:t>
            </a:r>
            <a:r>
              <a:rPr dirty="0" sz="2200" spc="15">
                <a:solidFill>
                  <a:srgbClr val="44536A"/>
                </a:solidFill>
                <a:latin typeface="Tahoma"/>
                <a:cs typeface="Tahoma"/>
              </a:rPr>
              <a:t> </a:t>
            </a:r>
            <a:r>
              <a:rPr dirty="0" sz="2200" spc="-65">
                <a:solidFill>
                  <a:srgbClr val="44536A"/>
                </a:solidFill>
                <a:latin typeface="Tahoma"/>
                <a:cs typeface="Tahoma"/>
              </a:rPr>
              <a:t>Test</a:t>
            </a:r>
            <a:endParaRPr sz="2200">
              <a:latin typeface="Tahoma"/>
              <a:cs typeface="Tahoma"/>
            </a:endParaRPr>
          </a:p>
          <a:p>
            <a:pPr marL="698500" indent="-229235">
              <a:lnSpc>
                <a:spcPct val="100000"/>
              </a:lnSpc>
              <a:spcBef>
                <a:spcPts val="1055"/>
              </a:spcBef>
              <a:buClr>
                <a:srgbClr val="001F5F"/>
              </a:buClr>
              <a:buFont typeface="Wingdings"/>
              <a:buChar char=""/>
              <a:tabLst>
                <a:tab pos="699135" algn="l"/>
                <a:tab pos="2007235" algn="l"/>
              </a:tabLst>
            </a:pPr>
            <a:r>
              <a:rPr dirty="0" sz="2200" spc="-10">
                <a:solidFill>
                  <a:srgbClr val="44536A"/>
                </a:solidFill>
                <a:latin typeface="Tahoma"/>
                <a:cs typeface="Tahoma"/>
              </a:rPr>
              <a:t>Release</a:t>
            </a:r>
            <a:r>
              <a:rPr dirty="0" sz="2200" spc="15">
                <a:solidFill>
                  <a:srgbClr val="44536A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44536A"/>
                </a:solidFill>
                <a:latin typeface="Tahoma"/>
                <a:cs typeface="Tahoma"/>
              </a:rPr>
              <a:t>-	Implement</a:t>
            </a:r>
            <a:r>
              <a:rPr dirty="0" sz="2200" spc="20">
                <a:solidFill>
                  <a:srgbClr val="44536A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44536A"/>
                </a:solidFill>
                <a:latin typeface="Tahoma"/>
                <a:cs typeface="Tahoma"/>
              </a:rPr>
              <a:t>the</a:t>
            </a:r>
            <a:r>
              <a:rPr dirty="0" sz="2200" spc="-25">
                <a:solidFill>
                  <a:srgbClr val="44536A"/>
                </a:solidFill>
                <a:latin typeface="Tahoma"/>
                <a:cs typeface="Tahoma"/>
              </a:rPr>
              <a:t> </a:t>
            </a:r>
            <a:r>
              <a:rPr dirty="0" sz="2200" spc="-15">
                <a:solidFill>
                  <a:srgbClr val="44536A"/>
                </a:solidFill>
                <a:latin typeface="Tahoma"/>
                <a:cs typeface="Tahoma"/>
              </a:rPr>
              <a:t>program</a:t>
            </a:r>
            <a:endParaRPr sz="2200">
              <a:latin typeface="Tahoma"/>
              <a:cs typeface="Tahoma"/>
            </a:endParaRPr>
          </a:p>
          <a:p>
            <a:pPr marL="698500" indent="-229235">
              <a:lnSpc>
                <a:spcPct val="100000"/>
              </a:lnSpc>
              <a:spcBef>
                <a:spcPts val="1060"/>
              </a:spcBef>
              <a:buClr>
                <a:srgbClr val="001F5F"/>
              </a:buClr>
              <a:buFont typeface="Wingdings"/>
              <a:buChar char=""/>
              <a:tabLst>
                <a:tab pos="699135" algn="l"/>
              </a:tabLst>
            </a:pPr>
            <a:r>
              <a:rPr dirty="0" sz="2200" spc="-5">
                <a:solidFill>
                  <a:srgbClr val="44536A"/>
                </a:solidFill>
                <a:latin typeface="Tahoma"/>
                <a:cs typeface="Tahoma"/>
              </a:rPr>
              <a:t>Maintain</a:t>
            </a:r>
            <a:r>
              <a:rPr dirty="0" sz="2200" spc="-20">
                <a:solidFill>
                  <a:srgbClr val="44536A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44536A"/>
                </a:solidFill>
                <a:latin typeface="Tahoma"/>
                <a:cs typeface="Tahoma"/>
              </a:rPr>
              <a:t>- Document</a:t>
            </a:r>
            <a:r>
              <a:rPr dirty="0" sz="2200" spc="20">
                <a:solidFill>
                  <a:srgbClr val="44536A"/>
                </a:solidFill>
                <a:latin typeface="Tahoma"/>
                <a:cs typeface="Tahoma"/>
              </a:rPr>
              <a:t> </a:t>
            </a:r>
            <a:r>
              <a:rPr dirty="0" sz="2200" spc="-10">
                <a:solidFill>
                  <a:srgbClr val="44536A"/>
                </a:solidFill>
                <a:latin typeface="Tahoma"/>
                <a:cs typeface="Tahoma"/>
              </a:rPr>
              <a:t>the</a:t>
            </a:r>
            <a:r>
              <a:rPr dirty="0" sz="2200" spc="5">
                <a:solidFill>
                  <a:srgbClr val="44536A"/>
                </a:solidFill>
                <a:latin typeface="Tahoma"/>
                <a:cs typeface="Tahoma"/>
              </a:rPr>
              <a:t> </a:t>
            </a:r>
            <a:r>
              <a:rPr dirty="0" sz="2200" spc="-15">
                <a:solidFill>
                  <a:srgbClr val="44536A"/>
                </a:solidFill>
                <a:latin typeface="Tahoma"/>
                <a:cs typeface="Tahoma"/>
              </a:rPr>
              <a:t>program</a:t>
            </a:r>
            <a:endParaRPr sz="22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08519" y="2819400"/>
            <a:ext cx="3459479" cy="335737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20"/>
              </a:lnSpc>
            </a:pPr>
            <a:r>
              <a:rPr dirty="0" spc="-10"/>
              <a:t>SLIIT</a:t>
            </a:r>
            <a:r>
              <a:rPr dirty="0" spc="375"/>
              <a:t> </a:t>
            </a:r>
            <a:r>
              <a:rPr dirty="0" spc="-5"/>
              <a:t>-</a:t>
            </a:r>
            <a:r>
              <a:rPr dirty="0" spc="-15"/>
              <a:t> </a:t>
            </a:r>
            <a:r>
              <a:rPr dirty="0" spc="-10"/>
              <a:t>Faculty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10"/>
              <a:t> </a:t>
            </a:r>
            <a:r>
              <a:rPr dirty="0" spc="-10"/>
              <a:t>Computing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24834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dirty="0" sz="16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627" y="1434083"/>
            <a:ext cx="10533888" cy="2743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780034"/>
            <a:ext cx="51968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5" b="0">
                <a:solidFill>
                  <a:srgbClr val="6F2F9F"/>
                </a:solidFill>
                <a:latin typeface="Calibri Light"/>
                <a:cs typeface="Calibri Light"/>
              </a:rPr>
              <a:t>What</a:t>
            </a:r>
            <a:r>
              <a:rPr dirty="0" sz="3600" spc="-80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600" spc="-25" b="0">
                <a:solidFill>
                  <a:srgbClr val="6F2F9F"/>
                </a:solidFill>
                <a:latin typeface="Calibri Light"/>
                <a:cs typeface="Calibri Light"/>
              </a:rPr>
              <a:t>can</a:t>
            </a:r>
            <a:r>
              <a:rPr dirty="0" sz="3600" spc="-85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600" spc="-10" b="0">
                <a:solidFill>
                  <a:srgbClr val="6F2F9F"/>
                </a:solidFill>
                <a:latin typeface="Calibri Light"/>
                <a:cs typeface="Calibri Light"/>
              </a:rPr>
              <a:t>the</a:t>
            </a:r>
            <a:r>
              <a:rPr dirty="0" sz="3600" spc="-65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600" spc="-40" b="0">
                <a:solidFill>
                  <a:srgbClr val="6F2F9F"/>
                </a:solidFill>
                <a:latin typeface="Calibri Light"/>
                <a:cs typeface="Calibri Light"/>
              </a:rPr>
              <a:t>computer</a:t>
            </a:r>
            <a:r>
              <a:rPr dirty="0" sz="3600" spc="-85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600" spc="-10" b="0">
                <a:solidFill>
                  <a:srgbClr val="6F2F9F"/>
                </a:solidFill>
                <a:latin typeface="Calibri Light"/>
                <a:cs typeface="Calibri Light"/>
              </a:rPr>
              <a:t>do</a:t>
            </a:r>
            <a:r>
              <a:rPr dirty="0" sz="3600" spc="-70" b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6F2F9F"/>
                </a:solidFill>
                <a:latin typeface="Calibri Light"/>
                <a:cs typeface="Calibri Light"/>
              </a:rPr>
              <a:t>?</a:t>
            </a:r>
            <a:endParaRPr sz="3600">
              <a:latin typeface="Calibri Light"/>
              <a:cs typeface="Calibr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8096" y="1844039"/>
            <a:ext cx="2819400" cy="10668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78096" y="1844039"/>
            <a:ext cx="2819400" cy="106680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wrap="square" lIns="0" tIns="265430" rIns="0" bIns="0" rtlCol="0" vert="horz">
            <a:spAutoFit/>
          </a:bodyPr>
          <a:lstStyle/>
          <a:p>
            <a:pPr marL="782955">
              <a:lnSpc>
                <a:spcPct val="100000"/>
              </a:lnSpc>
              <a:spcBef>
                <a:spcPts val="2090"/>
              </a:spcBef>
            </a:pPr>
            <a:r>
              <a:rPr dirty="0" sz="3200" spc="-10">
                <a:latin typeface="Calibri"/>
                <a:cs typeface="Calibri"/>
              </a:rPr>
              <a:t>Process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58896" y="2339339"/>
            <a:ext cx="4876800" cy="76200"/>
          </a:xfrm>
          <a:custGeom>
            <a:avLst/>
            <a:gdLst/>
            <a:ahLst/>
            <a:cxnLst/>
            <a:rect l="l" t="t" r="r" b="b"/>
            <a:pathLst>
              <a:path w="4876800" h="76200">
                <a:moveTo>
                  <a:pt x="1219200" y="38100"/>
                </a:moveTo>
                <a:lnTo>
                  <a:pt x="1206500" y="31750"/>
                </a:lnTo>
                <a:lnTo>
                  <a:pt x="1143000" y="0"/>
                </a:lnTo>
                <a:lnTo>
                  <a:pt x="1143000" y="31750"/>
                </a:lnTo>
                <a:lnTo>
                  <a:pt x="0" y="31750"/>
                </a:lnTo>
                <a:lnTo>
                  <a:pt x="0" y="44450"/>
                </a:lnTo>
                <a:lnTo>
                  <a:pt x="1143000" y="44450"/>
                </a:lnTo>
                <a:lnTo>
                  <a:pt x="1143000" y="76200"/>
                </a:lnTo>
                <a:lnTo>
                  <a:pt x="1206500" y="44450"/>
                </a:lnTo>
                <a:lnTo>
                  <a:pt x="1219200" y="38100"/>
                </a:lnTo>
                <a:close/>
              </a:path>
              <a:path w="4876800" h="76200">
                <a:moveTo>
                  <a:pt x="4876800" y="38100"/>
                </a:moveTo>
                <a:lnTo>
                  <a:pt x="4864100" y="31750"/>
                </a:lnTo>
                <a:lnTo>
                  <a:pt x="4800600" y="0"/>
                </a:lnTo>
                <a:lnTo>
                  <a:pt x="4800600" y="31750"/>
                </a:lnTo>
                <a:lnTo>
                  <a:pt x="4038600" y="31750"/>
                </a:lnTo>
                <a:lnTo>
                  <a:pt x="4038600" y="44450"/>
                </a:lnTo>
                <a:lnTo>
                  <a:pt x="4800600" y="44450"/>
                </a:lnTo>
                <a:lnTo>
                  <a:pt x="4800600" y="76200"/>
                </a:lnTo>
                <a:lnTo>
                  <a:pt x="4864100" y="44450"/>
                </a:lnTo>
                <a:lnTo>
                  <a:pt x="4876800" y="381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371470" y="2015490"/>
            <a:ext cx="9906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Times New Roman"/>
                <a:cs typeface="Times New Roman"/>
              </a:rPr>
              <a:t>Input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95270" y="2828035"/>
            <a:ext cx="122745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Keyboard  </a:t>
            </a:r>
            <a:r>
              <a:rPr dirty="0" sz="2400">
                <a:latin typeface="Times New Roman"/>
                <a:cs typeface="Times New Roman"/>
              </a:rPr>
              <a:t>File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68106" y="2091690"/>
            <a:ext cx="1295400" cy="2331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latin typeface="Times New Roman"/>
                <a:cs typeface="Times New Roman"/>
              </a:rPr>
              <a:t>Output</a:t>
            </a:r>
            <a:endParaRPr sz="3600">
              <a:latin typeface="Times New Roman"/>
              <a:cs typeface="Times New Roman"/>
            </a:endParaRPr>
          </a:p>
          <a:p>
            <a:pPr algn="just" marL="605790" marR="88265" indent="-236220">
              <a:lnSpc>
                <a:spcPct val="150000"/>
              </a:lnSpc>
              <a:spcBef>
                <a:spcPts val="875"/>
              </a:spcBef>
            </a:pPr>
            <a:r>
              <a:rPr dirty="0" sz="2400" spc="-5">
                <a:latin typeface="Times New Roman"/>
                <a:cs typeface="Times New Roman"/>
              </a:rPr>
              <a:t>Screen  Print  </a:t>
            </a:r>
            <a:r>
              <a:rPr dirty="0" sz="2400" spc="-5">
                <a:latin typeface="Times New Roman"/>
                <a:cs typeface="Times New Roman"/>
              </a:rPr>
              <a:t>File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8096" y="3429000"/>
            <a:ext cx="1373505" cy="93726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Times New Roman"/>
              <a:cs typeface="Times New Roman"/>
            </a:endParaRPr>
          </a:p>
          <a:p>
            <a:pPr marL="263525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Calculate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79820" y="3429000"/>
            <a:ext cx="1373505" cy="93726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Times New Roman"/>
              <a:cs typeface="Times New Roman"/>
            </a:endParaRPr>
          </a:p>
          <a:p>
            <a:pPr marL="441959">
              <a:lnSpc>
                <a:spcPct val="100000"/>
              </a:lnSpc>
            </a:pPr>
            <a:r>
              <a:rPr dirty="0" sz="1800" spc="-15">
                <a:latin typeface="Calibri"/>
                <a:cs typeface="Calibri"/>
              </a:rPr>
              <a:t>Store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88636" y="2906775"/>
            <a:ext cx="1776730" cy="521970"/>
          </a:xfrm>
          <a:custGeom>
            <a:avLst/>
            <a:gdLst/>
            <a:ahLst/>
            <a:cxnLst/>
            <a:rect l="l" t="t" r="r" b="b"/>
            <a:pathLst>
              <a:path w="1776729" h="521970">
                <a:moveTo>
                  <a:pt x="436626" y="8128"/>
                </a:moveTo>
                <a:lnTo>
                  <a:pt x="426974" y="0"/>
                </a:lnTo>
                <a:lnTo>
                  <a:pt x="43954" y="458990"/>
                </a:lnTo>
                <a:lnTo>
                  <a:pt x="19558" y="438658"/>
                </a:lnTo>
                <a:lnTo>
                  <a:pt x="0" y="521589"/>
                </a:lnTo>
                <a:lnTo>
                  <a:pt x="78105" y="487426"/>
                </a:lnTo>
                <a:lnTo>
                  <a:pt x="65443" y="476885"/>
                </a:lnTo>
                <a:lnTo>
                  <a:pt x="53733" y="467131"/>
                </a:lnTo>
                <a:lnTo>
                  <a:pt x="436626" y="8128"/>
                </a:lnTo>
                <a:close/>
              </a:path>
              <a:path w="1776729" h="521970">
                <a:moveTo>
                  <a:pt x="1776603" y="521589"/>
                </a:moveTo>
                <a:lnTo>
                  <a:pt x="1767039" y="475742"/>
                </a:lnTo>
                <a:lnTo>
                  <a:pt x="1759204" y="438150"/>
                </a:lnTo>
                <a:lnTo>
                  <a:pt x="1734273" y="457885"/>
                </a:lnTo>
                <a:lnTo>
                  <a:pt x="1371981" y="127"/>
                </a:lnTo>
                <a:lnTo>
                  <a:pt x="1362075" y="8001"/>
                </a:lnTo>
                <a:lnTo>
                  <a:pt x="1724279" y="465810"/>
                </a:lnTo>
                <a:lnTo>
                  <a:pt x="1699387" y="485521"/>
                </a:lnTo>
                <a:lnTo>
                  <a:pt x="1776603" y="52158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871209" y="4665345"/>
            <a:ext cx="6178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r>
              <a:rPr dirty="0" sz="2400" spc="-15">
                <a:latin typeface="Times New Roman"/>
                <a:cs typeface="Times New Roman"/>
              </a:rPr>
              <a:t>P</a:t>
            </a:r>
            <a:r>
              <a:rPr dirty="0" sz="2400" spc="-5"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20"/>
              </a:lnSpc>
            </a:pPr>
            <a:r>
              <a:rPr dirty="0" spc="-10"/>
              <a:t>SLIIT</a:t>
            </a:r>
            <a:r>
              <a:rPr dirty="0" spc="375"/>
              <a:t> </a:t>
            </a:r>
            <a:r>
              <a:rPr dirty="0" spc="-5"/>
              <a:t>-</a:t>
            </a:r>
            <a:r>
              <a:rPr dirty="0" spc="-15"/>
              <a:t> </a:t>
            </a:r>
            <a:r>
              <a:rPr dirty="0" spc="-10"/>
              <a:t>Faculty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10"/>
              <a:t> </a:t>
            </a:r>
            <a:r>
              <a:rPr dirty="0" spc="-10"/>
              <a:t>Computing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Losini Shanmugam</dc:creator>
  <dc:title>TITLE</dc:title>
  <dcterms:created xsi:type="dcterms:W3CDTF">2023-02-06T03:10:22Z</dcterms:created>
  <dcterms:modified xsi:type="dcterms:W3CDTF">2023-02-06T03:10:22Z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2023-02-06T00:00:00Z</vt:filetime>
  </property>
</Properties>
</file>