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00799"/>
            <a:ext cx="12192000" cy="4571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60507" y="0"/>
            <a:ext cx="2031492" cy="5074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0160508" cy="457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194" y="2117293"/>
            <a:ext cx="951166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900" y="2183892"/>
            <a:ext cx="788670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708642" y="6626225"/>
            <a:ext cx="240474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E87922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image" Target="../media/image80.png"/><Relationship Id="rId32" Type="http://schemas.openxmlformats.org/officeDocument/2006/relationships/image" Target="../media/image81.png"/><Relationship Id="rId33" Type="http://schemas.openxmlformats.org/officeDocument/2006/relationships/image" Target="../media/image82.png"/><Relationship Id="rId34" Type="http://schemas.openxmlformats.org/officeDocument/2006/relationships/image" Target="../media/image83.png"/><Relationship Id="rId35" Type="http://schemas.openxmlformats.org/officeDocument/2006/relationships/image" Target="../media/image84.png"/><Relationship Id="rId36" Type="http://schemas.openxmlformats.org/officeDocument/2006/relationships/image" Target="../media/image85.png"/><Relationship Id="rId37" Type="http://schemas.openxmlformats.org/officeDocument/2006/relationships/image" Target="../media/image86.png"/><Relationship Id="rId38" Type="http://schemas.openxmlformats.org/officeDocument/2006/relationships/image" Target="../media/image87.png"/><Relationship Id="rId39" Type="http://schemas.openxmlformats.org/officeDocument/2006/relationships/image" Target="../media/image8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00799"/>
              <a:ext cx="12192000" cy="4571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507" y="0"/>
              <a:ext cx="2031492" cy="5074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39" y="8000"/>
            <a:ext cx="12009120" cy="683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15"/>
              </a:lnSpc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SLIIT</a:t>
            </a:r>
            <a:r>
              <a:rPr dirty="0" sz="1600" spc="3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-</a:t>
            </a:r>
            <a:r>
              <a:rPr dirty="0" sz="1600" spc="-20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Faculty</a:t>
            </a:r>
            <a:r>
              <a:rPr dirty="0" sz="1600" spc="1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E87922"/>
                </a:solidFill>
                <a:latin typeface="Calibri"/>
                <a:cs typeface="Calibri"/>
              </a:rPr>
              <a:t>of</a:t>
            </a:r>
            <a:r>
              <a:rPr dirty="0" sz="1600" spc="5" b="1">
                <a:solidFill>
                  <a:srgbClr val="E87922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E87922"/>
                </a:solidFill>
                <a:latin typeface="Calibri"/>
                <a:cs typeface="Calibri"/>
              </a:rPr>
              <a:t>Computing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0160508" cy="4572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627" y="1434083"/>
              <a:ext cx="10533126" cy="266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888" y="303275"/>
              <a:ext cx="3406140" cy="11353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IT1010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 spc="-15"/>
              <a:t>Introduction</a:t>
            </a:r>
            <a:r>
              <a:rPr dirty="0" spc="5"/>
              <a:t> </a:t>
            </a:r>
            <a:r>
              <a:rPr dirty="0" spc="-25"/>
              <a:t>to</a:t>
            </a:r>
            <a:r>
              <a:rPr dirty="0" spc="5"/>
              <a:t> </a:t>
            </a:r>
            <a:r>
              <a:rPr dirty="0" spc="-20"/>
              <a:t>Programming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99413" y="3095625"/>
            <a:ext cx="5785485" cy="12661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600" spc="-15">
                <a:latin typeface="Calibri"/>
                <a:cs typeface="Calibri"/>
              </a:rPr>
              <a:t>Lecture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1 –</a:t>
            </a:r>
            <a:r>
              <a:rPr dirty="0" sz="3600" spc="-20">
                <a:latin typeface="Calibri"/>
                <a:cs typeface="Calibri"/>
              </a:rPr>
              <a:t> Part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600" spc="-10">
                <a:latin typeface="Calibri"/>
                <a:cs typeface="Calibri"/>
              </a:rPr>
              <a:t>Introduction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to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15">
                <a:latin typeface="Calibri"/>
                <a:cs typeface="Calibri"/>
              </a:rPr>
              <a:t>programming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48348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339" y="696849"/>
            <a:ext cx="48704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Simple</a:t>
            </a: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r>
              <a:rPr dirty="0" sz="3200" spc="-1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Program</a:t>
            </a: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Description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610053"/>
            <a:ext cx="10057765" cy="923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These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comments. Comments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document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programs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improves 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readability.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 compiler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ignores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comments.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600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Line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comments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begin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//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continue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rest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line.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/*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…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*/ </a:t>
            </a:r>
            <a:r>
              <a:rPr dirty="0" sz="1400">
                <a:latin typeface="Calibri"/>
                <a:cs typeface="Calibri"/>
              </a:rPr>
              <a:t>multi-line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comments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used.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Everything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from</a:t>
            </a:r>
            <a:r>
              <a:rPr dirty="0" sz="1400" spc="-5">
                <a:latin typeface="Calibri"/>
                <a:cs typeface="Calibri"/>
              </a:rPr>
              <a:t> /*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*/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comment.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674489"/>
            <a:ext cx="9182100" cy="96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directive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C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preprocessor.</a:t>
            </a:r>
            <a:r>
              <a:rPr dirty="0" sz="1400" spc="3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Lines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begin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#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are processed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preprocessor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before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compiling 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program.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Here,</a:t>
            </a:r>
            <a:endParaRPr sz="1400">
              <a:latin typeface="Calibri"/>
              <a:cs typeface="Calibri"/>
            </a:endParaRPr>
          </a:p>
          <a:p>
            <a:pPr marL="12700" marR="38735">
              <a:lnSpc>
                <a:spcPct val="170000"/>
              </a:lnSpc>
            </a:pPr>
            <a:r>
              <a:rPr dirty="0" sz="1400" spc="-10">
                <a:latin typeface="Calibri"/>
                <a:cs typeface="Calibri"/>
              </a:rPr>
              <a:t>preprocessor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includes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stdio.h</a:t>
            </a:r>
            <a:r>
              <a:rPr dirty="0" sz="1400">
                <a:latin typeface="Calibri"/>
                <a:cs typeface="Calibri"/>
              </a:rPr>
              <a:t> in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stdio.h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header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contains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information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about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standard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input/output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library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calls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 i="1">
                <a:latin typeface="Calibri"/>
                <a:cs typeface="Calibri"/>
              </a:rPr>
              <a:t>printf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8863" y="1760220"/>
            <a:ext cx="2933700" cy="621030"/>
            <a:chOff x="1578863" y="1760220"/>
            <a:chExt cx="2933700" cy="621030"/>
          </a:xfrm>
        </p:grpSpPr>
        <p:sp>
          <p:nvSpPr>
            <p:cNvPr id="8" name="object 8"/>
            <p:cNvSpPr/>
            <p:nvPr/>
          </p:nvSpPr>
          <p:spPr>
            <a:xfrm>
              <a:off x="1600199" y="1766316"/>
              <a:ext cx="2906395" cy="581025"/>
            </a:xfrm>
            <a:custGeom>
              <a:avLst/>
              <a:gdLst/>
              <a:ahLst/>
              <a:cxnLst/>
              <a:rect l="l" t="t" r="r" b="b"/>
              <a:pathLst>
                <a:path w="2906395" h="581025">
                  <a:moveTo>
                    <a:pt x="2906268" y="0"/>
                  </a:moveTo>
                  <a:lnTo>
                    <a:pt x="0" y="0"/>
                  </a:lnTo>
                  <a:lnTo>
                    <a:pt x="0" y="580643"/>
                  </a:lnTo>
                  <a:lnTo>
                    <a:pt x="2906268" y="580643"/>
                  </a:lnTo>
                  <a:lnTo>
                    <a:pt x="290626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0199" y="1766316"/>
              <a:ext cx="2906395" cy="581025"/>
            </a:xfrm>
            <a:custGeom>
              <a:avLst/>
              <a:gdLst/>
              <a:ahLst/>
              <a:cxnLst/>
              <a:rect l="l" t="t" r="r" b="b"/>
              <a:pathLst>
                <a:path w="2906395" h="581025">
                  <a:moveTo>
                    <a:pt x="0" y="580643"/>
                  </a:moveTo>
                  <a:lnTo>
                    <a:pt x="2906268" y="580643"/>
                  </a:lnTo>
                  <a:lnTo>
                    <a:pt x="2906268" y="0"/>
                  </a:lnTo>
                  <a:lnTo>
                    <a:pt x="0" y="0"/>
                  </a:lnTo>
                  <a:lnTo>
                    <a:pt x="0" y="58064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8863" y="1787664"/>
              <a:ext cx="1690877" cy="387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8988" y="1993404"/>
              <a:ext cx="2686050" cy="38784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9194" y="1826767"/>
            <a:ext cx="2708275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Calibri"/>
                <a:cs typeface="Calibri"/>
              </a:rPr>
              <a:t>/*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First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program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in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</a:t>
            </a:r>
            <a:endParaRPr sz="135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This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program displays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message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*/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78863" y="3733800"/>
            <a:ext cx="2002789" cy="533400"/>
            <a:chOff x="1578863" y="3733800"/>
            <a:chExt cx="2002789" cy="533400"/>
          </a:xfrm>
        </p:grpSpPr>
        <p:sp>
          <p:nvSpPr>
            <p:cNvPr id="14" name="object 14"/>
            <p:cNvSpPr/>
            <p:nvPr/>
          </p:nvSpPr>
          <p:spPr>
            <a:xfrm>
              <a:off x="1600199" y="37338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81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981200" y="533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863" y="3834396"/>
              <a:ext cx="951738" cy="3878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8191" y="3834396"/>
              <a:ext cx="709421" cy="3878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5203" y="3834396"/>
              <a:ext cx="317754" cy="38784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00200" y="3733800"/>
            <a:ext cx="1981200" cy="533400"/>
          </a:xfrm>
          <a:prstGeom prst="rect">
            <a:avLst/>
          </a:prstGeom>
          <a:ln w="12192">
            <a:solidFill>
              <a:srgbClr val="2E5496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#include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&lt;stdio.h&gt;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31664" y="1752600"/>
            <a:ext cx="3257550" cy="581025"/>
            <a:chOff x="4931664" y="1752600"/>
            <a:chExt cx="3257550" cy="581025"/>
          </a:xfrm>
        </p:grpSpPr>
        <p:sp>
          <p:nvSpPr>
            <p:cNvPr id="20" name="object 20"/>
            <p:cNvSpPr/>
            <p:nvPr/>
          </p:nvSpPr>
          <p:spPr>
            <a:xfrm>
              <a:off x="4953000" y="1752600"/>
              <a:ext cx="3226435" cy="581025"/>
            </a:xfrm>
            <a:custGeom>
              <a:avLst/>
              <a:gdLst/>
              <a:ahLst/>
              <a:cxnLst/>
              <a:rect l="l" t="t" r="r" b="b"/>
              <a:pathLst>
                <a:path w="3226434" h="581025">
                  <a:moveTo>
                    <a:pt x="3226307" y="0"/>
                  </a:moveTo>
                  <a:lnTo>
                    <a:pt x="0" y="0"/>
                  </a:lnTo>
                  <a:lnTo>
                    <a:pt x="0" y="580644"/>
                  </a:lnTo>
                  <a:lnTo>
                    <a:pt x="3226307" y="580644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1664" y="1877580"/>
              <a:ext cx="3257549" cy="38784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53000" y="1752600"/>
            <a:ext cx="3226435" cy="581025"/>
          </a:xfrm>
          <a:prstGeom prst="rect">
            <a:avLst/>
          </a:prstGeom>
          <a:ln w="12192">
            <a:solidFill>
              <a:srgbClr val="2E5496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//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function </a:t>
            </a:r>
            <a:r>
              <a:rPr dirty="0" sz="1350">
                <a:latin typeface="Calibri"/>
                <a:cs typeface="Calibri"/>
              </a:rPr>
              <a:t>main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begins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program</a:t>
            </a:r>
            <a:r>
              <a:rPr dirty="0" sz="1350" spc="-5">
                <a:latin typeface="Calibri"/>
                <a:cs typeface="Calibri"/>
              </a:rPr>
              <a:t> execution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4869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Simple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 Program</a:t>
            </a:r>
            <a:r>
              <a:rPr dirty="0" sz="3200" spc="-2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Description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00" y="1752600"/>
            <a:ext cx="10515600" cy="4439920"/>
            <a:chOff x="838200" y="1752600"/>
            <a:chExt cx="10515600" cy="4439920"/>
          </a:xfrm>
        </p:grpSpPr>
        <p:sp>
          <p:nvSpPr>
            <p:cNvPr id="6" name="object 6"/>
            <p:cNvSpPr/>
            <p:nvPr/>
          </p:nvSpPr>
          <p:spPr>
            <a:xfrm>
              <a:off x="838200" y="1752600"/>
              <a:ext cx="10515600" cy="4439920"/>
            </a:xfrm>
            <a:custGeom>
              <a:avLst/>
              <a:gdLst/>
              <a:ahLst/>
              <a:cxnLst/>
              <a:rect l="l" t="t" r="r" b="b"/>
              <a:pathLst>
                <a:path w="10515600" h="4439920">
                  <a:moveTo>
                    <a:pt x="10515600" y="0"/>
                  </a:moveTo>
                  <a:lnTo>
                    <a:pt x="0" y="0"/>
                  </a:lnTo>
                  <a:lnTo>
                    <a:pt x="0" y="4439412"/>
                  </a:lnTo>
                  <a:lnTo>
                    <a:pt x="10515600" y="4439412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65019" y="4558283"/>
              <a:ext cx="2735580" cy="471170"/>
            </a:xfrm>
            <a:custGeom>
              <a:avLst/>
              <a:gdLst/>
              <a:ahLst/>
              <a:cxnLst/>
              <a:rect l="l" t="t" r="r" b="b"/>
              <a:pathLst>
                <a:path w="2735579" h="471170">
                  <a:moveTo>
                    <a:pt x="2735580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2735580" y="470915"/>
                  </a:lnTo>
                  <a:lnTo>
                    <a:pt x="273558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5019" y="4558283"/>
              <a:ext cx="2735580" cy="471170"/>
            </a:xfrm>
            <a:custGeom>
              <a:avLst/>
              <a:gdLst/>
              <a:ahLst/>
              <a:cxnLst/>
              <a:rect l="l" t="t" r="r" b="b"/>
              <a:pathLst>
                <a:path w="2735579" h="471170">
                  <a:moveTo>
                    <a:pt x="0" y="470915"/>
                  </a:moveTo>
                  <a:lnTo>
                    <a:pt x="2735580" y="470915"/>
                  </a:lnTo>
                  <a:lnTo>
                    <a:pt x="2735580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632" y="4575060"/>
              <a:ext cx="822197" cy="5112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5267" y="4575060"/>
              <a:ext cx="2242566" cy="5112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6939" y="3670807"/>
            <a:ext cx="10237470" cy="19157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Calibri"/>
                <a:cs typeface="Calibri"/>
              </a:rPr>
              <a:t>Left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 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begins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body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every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corresponding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 </a:t>
            </a:r>
            <a:r>
              <a:rPr dirty="0" sz="1800" spc="-10">
                <a:latin typeface="Calibri"/>
                <a:cs typeface="Calibri"/>
              </a:rPr>
              <a:t>brace.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portion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program</a:t>
            </a:r>
            <a:r>
              <a:rPr dirty="0" sz="1800" spc="-5">
                <a:latin typeface="Calibri"/>
                <a:cs typeface="Calibri"/>
              </a:rPr>
              <a:t> between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braces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block.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40155">
              <a:lnSpc>
                <a:spcPct val="100000"/>
              </a:lnSpc>
              <a:spcBef>
                <a:spcPts val="1225"/>
              </a:spcBef>
            </a:pPr>
            <a:r>
              <a:rPr dirty="0" sz="1800" spc="-5">
                <a:latin typeface="Calibri"/>
                <a:cs typeface="Calibri"/>
              </a:rPr>
              <a:t>printf(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“welcome to </a:t>
            </a:r>
            <a:r>
              <a:rPr dirty="0" sz="1800" spc="-5">
                <a:latin typeface="Calibri"/>
                <a:cs typeface="Calibri"/>
              </a:rPr>
              <a:t>C!</a:t>
            </a:r>
            <a:r>
              <a:rPr dirty="0" sz="1800">
                <a:latin typeface="Calibri"/>
                <a:cs typeface="Calibri"/>
              </a:rPr>
              <a:t> ”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2700" marR="146050">
              <a:lnSpc>
                <a:spcPts val="1939"/>
              </a:lnSpc>
              <a:spcBef>
                <a:spcPts val="1315"/>
              </a:spcBef>
            </a:pPr>
            <a:r>
              <a:rPr dirty="0" sz="1800" spc="-10">
                <a:latin typeface="Calibri"/>
                <a:cs typeface="Calibri"/>
              </a:rPr>
              <a:t>Entire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line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statement.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instructs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action.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statement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must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semicolon.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15">
                <a:latin typeface="Calibri"/>
                <a:cs typeface="Calibri"/>
              </a:rPr>
              <a:t>statement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prints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characters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quotation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marks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screen.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08632" y="3236988"/>
            <a:ext cx="1911350" cy="511809"/>
            <a:chOff x="2008632" y="3236988"/>
            <a:chExt cx="1911350" cy="511809"/>
          </a:xfrm>
        </p:grpSpPr>
        <p:sp>
          <p:nvSpPr>
            <p:cNvPr id="13" name="object 13"/>
            <p:cNvSpPr/>
            <p:nvPr/>
          </p:nvSpPr>
          <p:spPr>
            <a:xfrm>
              <a:off x="2065020" y="3276599"/>
              <a:ext cx="1854835" cy="358140"/>
            </a:xfrm>
            <a:custGeom>
              <a:avLst/>
              <a:gdLst/>
              <a:ahLst/>
              <a:cxnLst/>
              <a:rect l="l" t="t" r="r" b="b"/>
              <a:pathLst>
                <a:path w="1854835" h="358139">
                  <a:moveTo>
                    <a:pt x="1854708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854708" y="358139"/>
                  </a:lnTo>
                  <a:lnTo>
                    <a:pt x="185470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8632" y="3236988"/>
              <a:ext cx="377189" cy="5112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65020" y="3276600"/>
            <a:ext cx="1854835" cy="358140"/>
          </a:xfrm>
          <a:prstGeom prst="rect">
            <a:avLst/>
          </a:prstGeom>
          <a:ln w="12192">
            <a:solidFill>
              <a:srgbClr val="2E5496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8632" y="1898904"/>
            <a:ext cx="1917700" cy="525145"/>
            <a:chOff x="2008632" y="1898904"/>
            <a:chExt cx="1917700" cy="525145"/>
          </a:xfrm>
        </p:grpSpPr>
        <p:sp>
          <p:nvSpPr>
            <p:cNvPr id="17" name="object 17"/>
            <p:cNvSpPr/>
            <p:nvPr/>
          </p:nvSpPr>
          <p:spPr>
            <a:xfrm>
              <a:off x="2065020" y="1905000"/>
              <a:ext cx="1854835" cy="452755"/>
            </a:xfrm>
            <a:custGeom>
              <a:avLst/>
              <a:gdLst/>
              <a:ahLst/>
              <a:cxnLst/>
              <a:rect l="l" t="t" r="r" b="b"/>
              <a:pathLst>
                <a:path w="1854835" h="452755">
                  <a:moveTo>
                    <a:pt x="1854708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1854708" y="452627"/>
                  </a:lnTo>
                  <a:lnTo>
                    <a:pt x="185470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65020" y="1905000"/>
              <a:ext cx="1854835" cy="452755"/>
            </a:xfrm>
            <a:custGeom>
              <a:avLst/>
              <a:gdLst/>
              <a:ahLst/>
              <a:cxnLst/>
              <a:rect l="l" t="t" r="r" b="b"/>
              <a:pathLst>
                <a:path w="1854835" h="452755">
                  <a:moveTo>
                    <a:pt x="0" y="452627"/>
                  </a:moveTo>
                  <a:lnTo>
                    <a:pt x="1854708" y="452627"/>
                  </a:lnTo>
                  <a:lnTo>
                    <a:pt x="1854708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8632" y="1912632"/>
              <a:ext cx="552437" cy="5112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8860" y="1912632"/>
              <a:ext cx="1302258" cy="51128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16939" y="1966340"/>
            <a:ext cx="10253345" cy="125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01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main(void)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  <a:spcBef>
                <a:spcPts val="1235"/>
              </a:spcBef>
            </a:pPr>
            <a:r>
              <a:rPr dirty="0" sz="1800" spc="-10">
                <a:latin typeface="Calibri"/>
                <a:cs typeface="Calibri"/>
              </a:rPr>
              <a:t>Every </a:t>
            </a:r>
            <a:r>
              <a:rPr dirty="0" sz="1800">
                <a:latin typeface="Calibri"/>
                <a:cs typeface="Calibri"/>
              </a:rPr>
              <a:t>C </a:t>
            </a:r>
            <a:r>
              <a:rPr dirty="0" sz="1800" spc="-15">
                <a:latin typeface="Calibri"/>
                <a:cs typeface="Calibri"/>
              </a:rPr>
              <a:t>program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main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begins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executing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main.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“int”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left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dirty="0" sz="1800" spc="-5">
                <a:latin typeface="Calibri"/>
                <a:cs typeface="Calibri"/>
              </a:rPr>
              <a:t>function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returns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integer.</a:t>
            </a:r>
            <a:r>
              <a:rPr dirty="0" sz="1800" spc="-5">
                <a:latin typeface="Calibri"/>
                <a:cs typeface="Calibri"/>
              </a:rPr>
              <a:t> “void” 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parentheses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main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receive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4869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Simple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 Program</a:t>
            </a:r>
            <a:r>
              <a:rPr dirty="0" sz="3200" spc="-2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Description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825751"/>
            <a:ext cx="10515600" cy="4351020"/>
          </a:xfrm>
          <a:custGeom>
            <a:avLst/>
            <a:gdLst/>
            <a:ahLst/>
            <a:cxnLst/>
            <a:rect l="l" t="t" r="r" b="b"/>
            <a:pathLst>
              <a:path w="10515600" h="4351020">
                <a:moveTo>
                  <a:pt x="10515600" y="0"/>
                </a:moveTo>
                <a:lnTo>
                  <a:pt x="0" y="0"/>
                </a:lnTo>
                <a:lnTo>
                  <a:pt x="0" y="4351020"/>
                </a:lnTo>
                <a:lnTo>
                  <a:pt x="10515600" y="4351020"/>
                </a:lnTo>
                <a:lnTo>
                  <a:pt x="10515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8200" y="1825751"/>
            <a:ext cx="10515600" cy="435102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91440" marR="649605">
              <a:lnSpc>
                <a:spcPts val="1939"/>
              </a:lnSpc>
            </a:pPr>
            <a:r>
              <a:rPr dirty="0" sz="1800" spc="-5">
                <a:latin typeface="Calibri"/>
                <a:cs typeface="Calibri"/>
              </a:rPr>
              <a:t>Included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every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is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exit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value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</a:t>
            </a:r>
            <a:r>
              <a:rPr dirty="0" sz="1800" spc="-10">
                <a:latin typeface="Calibri"/>
                <a:cs typeface="Calibri"/>
              </a:rPr>
              <a:t>indicates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successful</a:t>
            </a:r>
            <a:r>
              <a:rPr dirty="0" sz="1800" spc="-10">
                <a:latin typeface="Calibri"/>
                <a:cs typeface="Calibri"/>
              </a:rPr>
              <a:t> termination.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Blank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Lines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-10">
                <a:latin typeface="Calibri"/>
                <a:cs typeface="Calibri"/>
              </a:rPr>
              <a:t> White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91440" marR="358140" indent="914400">
              <a:lnSpc>
                <a:spcPts val="1939"/>
              </a:lnSpc>
              <a:spcBef>
                <a:spcPts val="1030"/>
              </a:spcBef>
            </a:pPr>
            <a:r>
              <a:rPr dirty="0" sz="1800">
                <a:latin typeface="Calibri"/>
                <a:cs typeface="Calibri"/>
              </a:rPr>
              <a:t>Blank </a:t>
            </a:r>
            <a:r>
              <a:rPr dirty="0" sz="1800" spc="-5">
                <a:latin typeface="Calibri"/>
                <a:cs typeface="Calibri"/>
              </a:rPr>
              <a:t>lines,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 </a:t>
            </a:r>
            <a:r>
              <a:rPr dirty="0" sz="1800" spc="-15">
                <a:latin typeface="Calibri"/>
                <a:cs typeface="Calibri"/>
              </a:rPr>
              <a:t>characters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characters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space.</a:t>
            </a:r>
            <a:r>
              <a:rPr dirty="0" sz="1800" spc="-5">
                <a:latin typeface="Calibri"/>
                <a:cs typeface="Calibri"/>
              </a:rPr>
              <a:t> White-space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characters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normally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ignored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compiler.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95727" y="2176272"/>
            <a:ext cx="2176780" cy="455295"/>
            <a:chOff x="2395727" y="2176272"/>
            <a:chExt cx="2176780" cy="455295"/>
          </a:xfrm>
        </p:grpSpPr>
        <p:sp>
          <p:nvSpPr>
            <p:cNvPr id="8" name="object 8"/>
            <p:cNvSpPr/>
            <p:nvPr/>
          </p:nvSpPr>
          <p:spPr>
            <a:xfrm>
              <a:off x="2436875" y="2209800"/>
              <a:ext cx="2135505" cy="318770"/>
            </a:xfrm>
            <a:custGeom>
              <a:avLst/>
              <a:gdLst/>
              <a:ahLst/>
              <a:cxnLst/>
              <a:rect l="l" t="t" r="r" b="b"/>
              <a:pathLst>
                <a:path w="2135504" h="318769">
                  <a:moveTo>
                    <a:pt x="2135124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2135124" y="318515"/>
                  </a:lnTo>
                  <a:lnTo>
                    <a:pt x="213512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5727" y="2176272"/>
              <a:ext cx="997458" cy="45491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36876" y="2209800"/>
            <a:ext cx="2135505" cy="318770"/>
          </a:xfrm>
          <a:prstGeom prst="rect">
            <a:avLst/>
          </a:prstGeom>
          <a:ln w="12192">
            <a:solidFill>
              <a:srgbClr val="2E5496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dirty="0" sz="1600" spc="-15">
                <a:latin typeface="Calibri"/>
                <a:cs typeface="Calibri"/>
              </a:rPr>
              <a:t>return</a:t>
            </a:r>
            <a:r>
              <a:rPr dirty="0" sz="1600" spc="-5">
                <a:latin typeface="Calibri"/>
                <a:cs typeface="Calibri"/>
              </a:rPr>
              <a:t> 0;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48348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19403"/>
            <a:ext cx="61944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r>
              <a:rPr dirty="0" sz="3200" spc="-3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Program</a:t>
            </a:r>
            <a:r>
              <a:rPr dirty="0" sz="3200" spc="-2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10">
                <a:solidFill>
                  <a:srgbClr val="6F2F9F"/>
                </a:solidFill>
                <a:latin typeface="Calibri Light"/>
                <a:cs typeface="Calibri Light"/>
              </a:rPr>
              <a:t>Development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Environment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4900" y="2183892"/>
            <a:ext cx="7886700" cy="3537585"/>
            <a:chOff x="1104900" y="2183892"/>
            <a:chExt cx="7886700" cy="3537585"/>
          </a:xfrm>
        </p:grpSpPr>
        <p:sp>
          <p:nvSpPr>
            <p:cNvPr id="6" name="object 6"/>
            <p:cNvSpPr/>
            <p:nvPr/>
          </p:nvSpPr>
          <p:spPr>
            <a:xfrm>
              <a:off x="1104900" y="2183892"/>
              <a:ext cx="7886700" cy="3537585"/>
            </a:xfrm>
            <a:custGeom>
              <a:avLst/>
              <a:gdLst/>
              <a:ahLst/>
              <a:cxnLst/>
              <a:rect l="l" t="t" r="r" b="b"/>
              <a:pathLst>
                <a:path w="7886700" h="3537585">
                  <a:moveTo>
                    <a:pt x="7886700" y="0"/>
                  </a:moveTo>
                  <a:lnTo>
                    <a:pt x="0" y="0"/>
                  </a:lnTo>
                  <a:lnTo>
                    <a:pt x="0" y="3537204"/>
                  </a:lnTo>
                  <a:lnTo>
                    <a:pt x="7886700" y="3537204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42872" y="2461260"/>
              <a:ext cx="1507490" cy="289560"/>
            </a:xfrm>
            <a:custGeom>
              <a:avLst/>
              <a:gdLst/>
              <a:ahLst/>
              <a:cxnLst/>
              <a:rect l="l" t="t" r="r" b="b"/>
              <a:pathLst>
                <a:path w="1507489" h="289560">
                  <a:moveTo>
                    <a:pt x="1507236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507236" y="289560"/>
                  </a:lnTo>
                  <a:lnTo>
                    <a:pt x="150723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6" y="2442984"/>
              <a:ext cx="710945" cy="3878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42872" y="2461260"/>
            <a:ext cx="1507490" cy="289560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0"/>
              </a:spcBef>
            </a:pPr>
            <a:r>
              <a:rPr dirty="0" sz="1350" spc="-10">
                <a:latin typeface="Calibri"/>
                <a:cs typeface="Calibri"/>
              </a:rPr>
              <a:t>Editing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2872" y="2973323"/>
            <a:ext cx="1507490" cy="318770"/>
          </a:xfrm>
          <a:prstGeom prst="rect">
            <a:avLst/>
          </a:prstGeom>
          <a:solidFill>
            <a:srgbClr val="B4C6E7"/>
          </a:solidFill>
          <a:ln w="12191">
            <a:solidFill>
              <a:srgbClr val="6FAC46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67335">
              <a:lnSpc>
                <a:spcPct val="100000"/>
              </a:lnSpc>
              <a:spcBef>
                <a:spcPts val="355"/>
              </a:spcBef>
            </a:pPr>
            <a:r>
              <a:rPr dirty="0" sz="1350" spc="-5">
                <a:solidFill>
                  <a:srgbClr val="333E50"/>
                </a:solidFill>
                <a:latin typeface="Calibri"/>
                <a:cs typeface="Calibri"/>
              </a:rPr>
              <a:t>Preprocessing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42872" y="3592067"/>
            <a:ext cx="1507490" cy="394335"/>
            <a:chOff x="1642872" y="3592067"/>
            <a:chExt cx="1507490" cy="394335"/>
          </a:xfrm>
        </p:grpSpPr>
        <p:sp>
          <p:nvSpPr>
            <p:cNvPr id="12" name="object 12"/>
            <p:cNvSpPr/>
            <p:nvPr/>
          </p:nvSpPr>
          <p:spPr>
            <a:xfrm>
              <a:off x="1642872" y="3592067"/>
              <a:ext cx="1507490" cy="338455"/>
            </a:xfrm>
            <a:custGeom>
              <a:avLst/>
              <a:gdLst/>
              <a:ahLst/>
              <a:cxnLst/>
              <a:rect l="l" t="t" r="r" b="b"/>
              <a:pathLst>
                <a:path w="1507489" h="338454">
                  <a:moveTo>
                    <a:pt x="1507236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507236" y="338328"/>
                  </a:lnTo>
                  <a:lnTo>
                    <a:pt x="150723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9384" y="3598176"/>
              <a:ext cx="931926" cy="38784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42872" y="3592067"/>
            <a:ext cx="1507490" cy="338455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403225">
              <a:lnSpc>
                <a:spcPct val="100000"/>
              </a:lnSpc>
              <a:spcBef>
                <a:spcPts val="430"/>
              </a:spcBef>
            </a:pPr>
            <a:r>
              <a:rPr dirty="0" sz="1350">
                <a:latin typeface="Calibri"/>
                <a:cs typeface="Calibri"/>
              </a:rPr>
              <a:t>Compiling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2872" y="4082796"/>
            <a:ext cx="1507490" cy="358140"/>
          </a:xfrm>
          <a:prstGeom prst="rect">
            <a:avLst/>
          </a:prstGeom>
          <a:solidFill>
            <a:srgbClr val="B4C6E7"/>
          </a:solidFill>
          <a:ln w="12191">
            <a:solidFill>
              <a:srgbClr val="6FAC46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520"/>
              </a:spcBef>
            </a:pPr>
            <a:r>
              <a:rPr dirty="0" sz="1350">
                <a:solidFill>
                  <a:srgbClr val="333E50"/>
                </a:solidFill>
                <a:latin typeface="Calibri"/>
                <a:cs typeface="Calibri"/>
              </a:rPr>
              <a:t>Linking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2872" y="4652771"/>
            <a:ext cx="1507490" cy="358140"/>
          </a:xfrm>
          <a:prstGeom prst="rect">
            <a:avLst/>
          </a:prstGeom>
          <a:solidFill>
            <a:srgbClr val="B4C6E7"/>
          </a:solidFill>
          <a:ln w="12191">
            <a:solidFill>
              <a:srgbClr val="6FAC46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479425">
              <a:lnSpc>
                <a:spcPct val="100000"/>
              </a:lnSpc>
              <a:spcBef>
                <a:spcPts val="520"/>
              </a:spcBef>
            </a:pPr>
            <a:r>
              <a:rPr dirty="0" sz="1350">
                <a:solidFill>
                  <a:srgbClr val="333E50"/>
                </a:solidFill>
                <a:latin typeface="Calibri"/>
                <a:cs typeface="Calibri"/>
              </a:rPr>
              <a:t>Loading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42872" y="2331732"/>
            <a:ext cx="7332345" cy="3382645"/>
            <a:chOff x="1642872" y="2331732"/>
            <a:chExt cx="7332345" cy="3382645"/>
          </a:xfrm>
        </p:grpSpPr>
        <p:sp>
          <p:nvSpPr>
            <p:cNvPr id="18" name="object 18"/>
            <p:cNvSpPr/>
            <p:nvPr/>
          </p:nvSpPr>
          <p:spPr>
            <a:xfrm>
              <a:off x="3150108" y="2548127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4">
                  <a:moveTo>
                    <a:pt x="854202" y="0"/>
                  </a:moveTo>
                  <a:lnTo>
                    <a:pt x="854202" y="21717"/>
                  </a:lnTo>
                  <a:lnTo>
                    <a:pt x="0" y="21717"/>
                  </a:lnTo>
                  <a:lnTo>
                    <a:pt x="0" y="65150"/>
                  </a:lnTo>
                  <a:lnTo>
                    <a:pt x="854202" y="65150"/>
                  </a:lnTo>
                  <a:lnTo>
                    <a:pt x="854202" y="86868"/>
                  </a:lnTo>
                  <a:lnTo>
                    <a:pt x="897636" y="43434"/>
                  </a:lnTo>
                  <a:lnTo>
                    <a:pt x="85420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50108" y="2548127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4">
                  <a:moveTo>
                    <a:pt x="0" y="21717"/>
                  </a:moveTo>
                  <a:lnTo>
                    <a:pt x="854202" y="21717"/>
                  </a:lnTo>
                  <a:lnTo>
                    <a:pt x="854202" y="0"/>
                  </a:lnTo>
                  <a:lnTo>
                    <a:pt x="897636" y="43434"/>
                  </a:lnTo>
                  <a:lnTo>
                    <a:pt x="854202" y="86868"/>
                  </a:lnTo>
                  <a:lnTo>
                    <a:pt x="854202" y="65150"/>
                  </a:lnTo>
                  <a:lnTo>
                    <a:pt x="0" y="65150"/>
                  </a:lnTo>
                  <a:lnTo>
                    <a:pt x="0" y="2171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4716" y="2331732"/>
              <a:ext cx="4639818" cy="3878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4716" y="2537472"/>
              <a:ext cx="1005077" cy="3878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9575" y="2563367"/>
              <a:ext cx="811529" cy="34518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50108" y="3073907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4">
                  <a:moveTo>
                    <a:pt x="854202" y="0"/>
                  </a:moveTo>
                  <a:lnTo>
                    <a:pt x="854202" y="21716"/>
                  </a:lnTo>
                  <a:lnTo>
                    <a:pt x="0" y="21716"/>
                  </a:lnTo>
                  <a:lnTo>
                    <a:pt x="0" y="65150"/>
                  </a:lnTo>
                  <a:lnTo>
                    <a:pt x="854202" y="65150"/>
                  </a:lnTo>
                  <a:lnTo>
                    <a:pt x="854202" y="86867"/>
                  </a:lnTo>
                  <a:lnTo>
                    <a:pt x="897636" y="43433"/>
                  </a:lnTo>
                  <a:lnTo>
                    <a:pt x="85420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50108" y="3073907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4">
                  <a:moveTo>
                    <a:pt x="0" y="21716"/>
                  </a:moveTo>
                  <a:lnTo>
                    <a:pt x="854202" y="21716"/>
                  </a:lnTo>
                  <a:lnTo>
                    <a:pt x="854202" y="0"/>
                  </a:lnTo>
                  <a:lnTo>
                    <a:pt x="897636" y="43433"/>
                  </a:lnTo>
                  <a:lnTo>
                    <a:pt x="854202" y="86867"/>
                  </a:lnTo>
                  <a:lnTo>
                    <a:pt x="854202" y="65150"/>
                  </a:lnTo>
                  <a:lnTo>
                    <a:pt x="0" y="65150"/>
                  </a:lnTo>
                  <a:lnTo>
                    <a:pt x="0" y="217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21479" y="2875787"/>
              <a:ext cx="4753610" cy="483234"/>
            </a:xfrm>
            <a:custGeom>
              <a:avLst/>
              <a:gdLst/>
              <a:ahLst/>
              <a:cxnLst/>
              <a:rect l="l" t="t" r="r" b="b"/>
              <a:pathLst>
                <a:path w="4753609" h="483235">
                  <a:moveTo>
                    <a:pt x="4753356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4753356" y="483108"/>
                  </a:lnTo>
                  <a:lnTo>
                    <a:pt x="4753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4716" y="3549408"/>
              <a:ext cx="3868674" cy="3878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50108" y="3674363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854202" y="0"/>
                  </a:moveTo>
                  <a:lnTo>
                    <a:pt x="854202" y="21717"/>
                  </a:lnTo>
                  <a:lnTo>
                    <a:pt x="0" y="21717"/>
                  </a:lnTo>
                  <a:lnTo>
                    <a:pt x="0" y="65150"/>
                  </a:lnTo>
                  <a:lnTo>
                    <a:pt x="854202" y="65150"/>
                  </a:lnTo>
                  <a:lnTo>
                    <a:pt x="854202" y="86868"/>
                  </a:lnTo>
                  <a:lnTo>
                    <a:pt x="897636" y="43434"/>
                  </a:lnTo>
                  <a:lnTo>
                    <a:pt x="85420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150108" y="3674363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0" y="21717"/>
                  </a:moveTo>
                  <a:lnTo>
                    <a:pt x="854202" y="21717"/>
                  </a:lnTo>
                  <a:lnTo>
                    <a:pt x="854202" y="0"/>
                  </a:lnTo>
                  <a:lnTo>
                    <a:pt x="897636" y="43434"/>
                  </a:lnTo>
                  <a:lnTo>
                    <a:pt x="854202" y="86868"/>
                  </a:lnTo>
                  <a:lnTo>
                    <a:pt x="854202" y="65150"/>
                  </a:lnTo>
                  <a:lnTo>
                    <a:pt x="0" y="65150"/>
                  </a:lnTo>
                  <a:lnTo>
                    <a:pt x="0" y="2171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166872" y="4218432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854201" y="0"/>
                  </a:moveTo>
                  <a:lnTo>
                    <a:pt x="854201" y="21717"/>
                  </a:lnTo>
                  <a:lnTo>
                    <a:pt x="0" y="21717"/>
                  </a:lnTo>
                  <a:lnTo>
                    <a:pt x="0" y="65151"/>
                  </a:lnTo>
                  <a:lnTo>
                    <a:pt x="854201" y="65151"/>
                  </a:lnTo>
                  <a:lnTo>
                    <a:pt x="854201" y="86868"/>
                  </a:lnTo>
                  <a:lnTo>
                    <a:pt x="897636" y="43434"/>
                  </a:lnTo>
                  <a:lnTo>
                    <a:pt x="854201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166872" y="4218432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0" y="21717"/>
                  </a:moveTo>
                  <a:lnTo>
                    <a:pt x="854201" y="21717"/>
                  </a:lnTo>
                  <a:lnTo>
                    <a:pt x="854201" y="0"/>
                  </a:lnTo>
                  <a:lnTo>
                    <a:pt x="897636" y="43434"/>
                  </a:lnTo>
                  <a:lnTo>
                    <a:pt x="854201" y="86868"/>
                  </a:lnTo>
                  <a:lnTo>
                    <a:pt x="854201" y="65151"/>
                  </a:lnTo>
                  <a:lnTo>
                    <a:pt x="0" y="65151"/>
                  </a:lnTo>
                  <a:lnTo>
                    <a:pt x="0" y="2171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66872" y="4808219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854201" y="0"/>
                  </a:moveTo>
                  <a:lnTo>
                    <a:pt x="854201" y="21716"/>
                  </a:lnTo>
                  <a:lnTo>
                    <a:pt x="0" y="21716"/>
                  </a:lnTo>
                  <a:lnTo>
                    <a:pt x="0" y="65150"/>
                  </a:lnTo>
                  <a:lnTo>
                    <a:pt x="854201" y="65150"/>
                  </a:lnTo>
                  <a:lnTo>
                    <a:pt x="854201" y="86867"/>
                  </a:lnTo>
                  <a:lnTo>
                    <a:pt x="897636" y="43433"/>
                  </a:lnTo>
                  <a:lnTo>
                    <a:pt x="854201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66872" y="4808219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0" y="21716"/>
                  </a:moveTo>
                  <a:lnTo>
                    <a:pt x="854201" y="21716"/>
                  </a:lnTo>
                  <a:lnTo>
                    <a:pt x="854201" y="0"/>
                  </a:lnTo>
                  <a:lnTo>
                    <a:pt x="897636" y="43433"/>
                  </a:lnTo>
                  <a:lnTo>
                    <a:pt x="854201" y="86867"/>
                  </a:lnTo>
                  <a:lnTo>
                    <a:pt x="854201" y="65150"/>
                  </a:lnTo>
                  <a:lnTo>
                    <a:pt x="0" y="65150"/>
                  </a:lnTo>
                  <a:lnTo>
                    <a:pt x="0" y="2171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166872" y="5388863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854201" y="0"/>
                  </a:moveTo>
                  <a:lnTo>
                    <a:pt x="854201" y="21717"/>
                  </a:lnTo>
                  <a:lnTo>
                    <a:pt x="0" y="21717"/>
                  </a:lnTo>
                  <a:lnTo>
                    <a:pt x="0" y="65151"/>
                  </a:lnTo>
                  <a:lnTo>
                    <a:pt x="854201" y="65151"/>
                  </a:lnTo>
                  <a:lnTo>
                    <a:pt x="854201" y="86868"/>
                  </a:lnTo>
                  <a:lnTo>
                    <a:pt x="897636" y="43434"/>
                  </a:lnTo>
                  <a:lnTo>
                    <a:pt x="8542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66872" y="5388863"/>
              <a:ext cx="897890" cy="86995"/>
            </a:xfrm>
            <a:custGeom>
              <a:avLst/>
              <a:gdLst/>
              <a:ahLst/>
              <a:cxnLst/>
              <a:rect l="l" t="t" r="r" b="b"/>
              <a:pathLst>
                <a:path w="897889" h="86995">
                  <a:moveTo>
                    <a:pt x="0" y="21717"/>
                  </a:moveTo>
                  <a:lnTo>
                    <a:pt x="854201" y="21717"/>
                  </a:lnTo>
                  <a:lnTo>
                    <a:pt x="854201" y="0"/>
                  </a:lnTo>
                  <a:lnTo>
                    <a:pt x="897636" y="43434"/>
                  </a:lnTo>
                  <a:lnTo>
                    <a:pt x="854201" y="86868"/>
                  </a:lnTo>
                  <a:lnTo>
                    <a:pt x="854201" y="65151"/>
                  </a:lnTo>
                  <a:lnTo>
                    <a:pt x="0" y="65151"/>
                  </a:lnTo>
                  <a:lnTo>
                    <a:pt x="0" y="2171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42872" y="5314188"/>
              <a:ext cx="1524000" cy="349250"/>
            </a:xfrm>
            <a:custGeom>
              <a:avLst/>
              <a:gdLst/>
              <a:ahLst/>
              <a:cxnLst/>
              <a:rect l="l" t="t" r="r" b="b"/>
              <a:pathLst>
                <a:path w="1524000" h="349250">
                  <a:moveTo>
                    <a:pt x="152400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1524000" y="34899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7672" y="5326379"/>
              <a:ext cx="913638" cy="38784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42872" y="5314188"/>
            <a:ext cx="1524000" cy="349250"/>
          </a:xfrm>
          <a:prstGeom prst="rect">
            <a:avLst/>
          </a:prstGeom>
          <a:ln w="12191">
            <a:solidFill>
              <a:srgbClr val="6FAC46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484"/>
              </a:spcBef>
            </a:pPr>
            <a:r>
              <a:rPr dirty="0" sz="1350" spc="-5">
                <a:latin typeface="Calibri"/>
                <a:cs typeface="Calibri"/>
              </a:rPr>
              <a:t>Execution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01667" y="5231891"/>
            <a:ext cx="3726941" cy="38784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104900" y="2183892"/>
            <a:ext cx="7886700" cy="3537585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3209290" marR="30162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Creating </a:t>
            </a:r>
            <a:r>
              <a:rPr dirty="0" sz="1350">
                <a:latin typeface="Calibri"/>
                <a:cs typeface="Calibri"/>
              </a:rPr>
              <a:t>the C </a:t>
            </a:r>
            <a:r>
              <a:rPr dirty="0" sz="1350" spc="-10">
                <a:latin typeface="Calibri"/>
                <a:cs typeface="Calibri"/>
              </a:rPr>
              <a:t>program </a:t>
            </a:r>
            <a:r>
              <a:rPr dirty="0" sz="1350">
                <a:latin typeface="Calibri"/>
                <a:cs typeface="Calibri"/>
              </a:rPr>
              <a:t>in the </a:t>
            </a:r>
            <a:r>
              <a:rPr dirty="0" sz="1350" spc="-25">
                <a:latin typeface="Calibri"/>
                <a:cs typeface="Calibri"/>
              </a:rPr>
              <a:t>editor. </a:t>
            </a:r>
            <a:r>
              <a:rPr dirty="0" sz="1350">
                <a:latin typeface="Calibri"/>
                <a:cs typeface="Calibri"/>
              </a:rPr>
              <a:t>C </a:t>
            </a:r>
            <a:r>
              <a:rPr dirty="0" sz="1350" spc="-10">
                <a:latin typeface="Calibri"/>
                <a:cs typeface="Calibri"/>
              </a:rPr>
              <a:t>program </a:t>
            </a:r>
            <a:r>
              <a:rPr dirty="0" sz="1350" spc="-5">
                <a:latin typeface="Calibri"/>
                <a:cs typeface="Calibri"/>
              </a:rPr>
              <a:t>file names end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with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.c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extension</a:t>
            </a:r>
            <a:endParaRPr sz="1200">
              <a:latin typeface="Calibri"/>
              <a:cs typeface="Calibri"/>
            </a:endParaRPr>
          </a:p>
          <a:p>
            <a:pPr algn="just" marL="3209290" marR="577850">
              <a:lnSpc>
                <a:spcPct val="100000"/>
              </a:lnSpc>
              <a:spcBef>
                <a:spcPts val="55"/>
              </a:spcBef>
            </a:pP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Preprocessor </a:t>
            </a:r>
            <a:r>
              <a:rPr dirty="0" sz="1350" spc="-10">
                <a:solidFill>
                  <a:srgbClr val="2E5496"/>
                </a:solidFill>
                <a:latin typeface="Calibri"/>
                <a:cs typeface="Calibri"/>
              </a:rPr>
              <a:t>executes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automatically </a:t>
            </a:r>
            <a:r>
              <a:rPr dirty="0" sz="1350" spc="-15">
                <a:solidFill>
                  <a:srgbClr val="2E5496"/>
                </a:solidFill>
                <a:latin typeface="Calibri"/>
                <a:cs typeface="Calibri"/>
              </a:rPr>
              <a:t>before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compiler’s </a:t>
            </a:r>
            <a:r>
              <a:rPr dirty="0" sz="1350" spc="-29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translation phase begins. It </a:t>
            </a:r>
            <a:r>
              <a:rPr dirty="0" sz="1350" spc="-10">
                <a:solidFill>
                  <a:srgbClr val="2E5496"/>
                </a:solidFill>
                <a:latin typeface="Calibri"/>
                <a:cs typeface="Calibri"/>
              </a:rPr>
              <a:t>obeys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special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commands called </a:t>
            </a:r>
            <a:r>
              <a:rPr dirty="0" sz="1350" spc="-29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preprocessor directives.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algn="just" marL="320929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Compiler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translates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program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into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object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3206115" marR="441959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solidFill>
                  <a:srgbClr val="2E5496"/>
                </a:solidFill>
                <a:latin typeface="Calibri"/>
                <a:cs typeface="Calibri"/>
              </a:rPr>
              <a:t>Linker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links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object code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with the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libraries and creates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dirty="0" sz="1350" spc="-29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E5496"/>
                </a:solidFill>
                <a:latin typeface="Calibri"/>
                <a:cs typeface="Calibri"/>
              </a:rPr>
              <a:t>executable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 file.</a:t>
            </a:r>
            <a:endParaRPr sz="1350">
              <a:latin typeface="Calibri"/>
              <a:cs typeface="Calibri"/>
            </a:endParaRPr>
          </a:p>
          <a:p>
            <a:pPr marL="3206115" marR="1180465">
              <a:lnSpc>
                <a:spcPts val="4330"/>
              </a:lnSpc>
              <a:spcBef>
                <a:spcPts val="35"/>
              </a:spcBef>
            </a:pP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Loader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puts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dirty="0" sz="1350" spc="-10">
                <a:solidFill>
                  <a:srgbClr val="2E5496"/>
                </a:solidFill>
                <a:latin typeface="Calibri"/>
                <a:cs typeface="Calibri"/>
              </a:rPr>
              <a:t>executable </a:t>
            </a:r>
            <a:r>
              <a:rPr dirty="0" sz="1350" spc="-5">
                <a:solidFill>
                  <a:srgbClr val="2E5496"/>
                </a:solidFill>
                <a:latin typeface="Calibri"/>
                <a:cs typeface="Calibri"/>
              </a:rPr>
              <a:t>image </a:t>
            </a:r>
            <a:r>
              <a:rPr dirty="0" sz="1350">
                <a:solidFill>
                  <a:srgbClr val="2E5496"/>
                </a:solidFill>
                <a:latin typeface="Calibri"/>
                <a:cs typeface="Calibri"/>
              </a:rPr>
              <a:t>in memory . </a:t>
            </a:r>
            <a:r>
              <a:rPr dirty="0" sz="1350" spc="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Program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executed</a:t>
            </a:r>
            <a:r>
              <a:rPr dirty="0" sz="1350" spc="-5">
                <a:latin typeface="Calibri"/>
                <a:cs typeface="Calibri"/>
              </a:rPr>
              <a:t> under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control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of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the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CPU.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25457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6F2F9F"/>
                </a:solidFill>
                <a:latin typeface="Calibri Light"/>
                <a:cs typeface="Calibri Light"/>
              </a:rPr>
              <a:t>More</a:t>
            </a:r>
            <a:r>
              <a:rPr dirty="0" sz="3200" spc="-9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Examples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942535"/>
            <a:ext cx="5144770" cy="88201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backslash </a:t>
            </a:r>
            <a:r>
              <a:rPr dirty="0" sz="2200" spc="-5">
                <a:latin typeface="Calibri"/>
                <a:cs typeface="Calibri"/>
              </a:rPr>
              <a:t>(\)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called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escape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character.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escape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sequence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\n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means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newline.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6863" y="1752600"/>
            <a:ext cx="4772660" cy="2887980"/>
            <a:chOff x="816863" y="1752600"/>
            <a:chExt cx="4772660" cy="2887980"/>
          </a:xfrm>
        </p:grpSpPr>
        <p:sp>
          <p:nvSpPr>
            <p:cNvPr id="7" name="object 7"/>
            <p:cNvSpPr/>
            <p:nvPr/>
          </p:nvSpPr>
          <p:spPr>
            <a:xfrm>
              <a:off x="838199" y="1752600"/>
              <a:ext cx="4724400" cy="2887980"/>
            </a:xfrm>
            <a:custGeom>
              <a:avLst/>
              <a:gdLst/>
              <a:ahLst/>
              <a:cxnLst/>
              <a:rect l="l" t="t" r="r" b="b"/>
              <a:pathLst>
                <a:path w="4724400" h="2887979">
                  <a:moveTo>
                    <a:pt x="4724400" y="0"/>
                  </a:moveTo>
                  <a:lnTo>
                    <a:pt x="0" y="0"/>
                  </a:lnTo>
                  <a:lnTo>
                    <a:pt x="0" y="2887980"/>
                  </a:lnTo>
                  <a:lnTo>
                    <a:pt x="4724400" y="288798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1898916"/>
              <a:ext cx="749045" cy="3878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1898916"/>
              <a:ext cx="749045" cy="3878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0136" y="1898916"/>
              <a:ext cx="1780793" cy="387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8519" y="1898916"/>
              <a:ext cx="851153" cy="3878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0896" y="1898916"/>
              <a:ext cx="1366265" cy="3878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863" y="2310396"/>
              <a:ext cx="1265682" cy="3878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0136" y="2310396"/>
              <a:ext cx="954786" cy="3878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2512" y="2310396"/>
              <a:ext cx="334530" cy="3878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863" y="2721876"/>
              <a:ext cx="4772406" cy="3878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6863" y="2927616"/>
              <a:ext cx="543293" cy="38784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1391" y="2927616"/>
              <a:ext cx="1262634" cy="3878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6863" y="3133356"/>
              <a:ext cx="336042" cy="3878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1263" y="3339096"/>
              <a:ext cx="852677" cy="3878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1531" y="3339096"/>
              <a:ext cx="1677162" cy="3878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1263" y="3544836"/>
              <a:ext cx="852677" cy="3878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51531" y="3544836"/>
              <a:ext cx="541782" cy="3878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60903" y="3544836"/>
              <a:ext cx="541782" cy="3878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70275" y="3544836"/>
              <a:ext cx="439686" cy="3878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77540" y="3544836"/>
              <a:ext cx="334530" cy="3878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79647" y="3544836"/>
              <a:ext cx="645413" cy="38784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31263" y="3956316"/>
              <a:ext cx="1160526" cy="3878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6863" y="4162056"/>
              <a:ext cx="2812541" cy="38784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38200" y="1752600"/>
            <a:ext cx="4724400" cy="2887980"/>
          </a:xfrm>
          <a:prstGeom prst="rect">
            <a:avLst/>
          </a:prstGeom>
          <a:ln w="12192">
            <a:solidFill>
              <a:srgbClr val="2E5496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 marR="288925">
              <a:lnSpc>
                <a:spcPts val="3240"/>
              </a:lnSpc>
              <a:spcBef>
                <a:spcPts val="250"/>
              </a:spcBef>
            </a:pPr>
            <a:r>
              <a:rPr dirty="0" sz="1350">
                <a:latin typeface="Courier New"/>
                <a:cs typeface="Courier New"/>
              </a:rPr>
              <a:t>//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A </a:t>
            </a:r>
            <a:r>
              <a:rPr dirty="0" sz="1350" spc="-5">
                <a:latin typeface="Courier New"/>
                <a:cs typeface="Courier New"/>
              </a:rPr>
              <a:t>text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break </a:t>
            </a:r>
            <a:r>
              <a:rPr dirty="0" sz="1350">
                <a:latin typeface="Courier New"/>
                <a:cs typeface="Courier New"/>
              </a:rPr>
              <a:t>into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two</a:t>
            </a:r>
            <a:r>
              <a:rPr dirty="0" sz="1350" spc="1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printf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statements </a:t>
            </a:r>
            <a:r>
              <a:rPr dirty="0" sz="1350" spc="-79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#include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&lt;stdio.h&gt;</a:t>
            </a:r>
            <a:endParaRPr sz="1350">
              <a:latin typeface="Courier New"/>
              <a:cs typeface="Courier New"/>
            </a:endParaRPr>
          </a:p>
          <a:p>
            <a:pPr marL="91440" marR="85090">
              <a:lnSpc>
                <a:spcPct val="100000"/>
              </a:lnSpc>
              <a:spcBef>
                <a:spcPts val="1240"/>
              </a:spcBef>
            </a:pPr>
            <a:r>
              <a:rPr dirty="0" sz="1350">
                <a:latin typeface="Courier New"/>
                <a:cs typeface="Courier New"/>
              </a:rPr>
              <a:t>/*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function main</a:t>
            </a:r>
            <a:r>
              <a:rPr dirty="0" sz="1350" spc="1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begins</a:t>
            </a:r>
            <a:r>
              <a:rPr dirty="0" sz="1350" spc="-5">
                <a:latin typeface="Courier New"/>
                <a:cs typeface="Courier New"/>
              </a:rPr>
              <a:t> program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execution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*/ </a:t>
            </a:r>
            <a:r>
              <a:rPr dirty="0" sz="1350" spc="-79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int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main(void)</a:t>
            </a:r>
            <a:endParaRPr sz="13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1005840" marR="1644650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printf( </a:t>
            </a:r>
            <a:r>
              <a:rPr dirty="0" sz="1350" spc="-5">
                <a:latin typeface="Courier New"/>
                <a:cs typeface="Courier New"/>
              </a:rPr>
              <a:t>"welcome </a:t>
            </a:r>
            <a:r>
              <a:rPr dirty="0" sz="1350">
                <a:latin typeface="Courier New"/>
                <a:cs typeface="Courier New"/>
              </a:rPr>
              <a:t>"); </a:t>
            </a:r>
            <a:r>
              <a:rPr dirty="0" sz="1350" spc="-80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printf(</a:t>
            </a:r>
            <a:r>
              <a:rPr dirty="0" sz="1350" spc="-3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"to</a:t>
            </a:r>
            <a:r>
              <a:rPr dirty="0" sz="1350" spc="-3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C!\n");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return</a:t>
            </a:r>
            <a:r>
              <a:rPr dirty="0" sz="1350" spc="-5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0;</a:t>
            </a:r>
            <a:endParaRPr sz="13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}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//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end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of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main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function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42076" y="1752600"/>
            <a:ext cx="5412105" cy="2882265"/>
            <a:chOff x="5942076" y="1752600"/>
            <a:chExt cx="5412105" cy="2882265"/>
          </a:xfrm>
        </p:grpSpPr>
        <p:sp>
          <p:nvSpPr>
            <p:cNvPr id="32" name="object 32"/>
            <p:cNvSpPr/>
            <p:nvPr/>
          </p:nvSpPr>
          <p:spPr>
            <a:xfrm>
              <a:off x="5963412" y="1752600"/>
              <a:ext cx="5390515" cy="2882265"/>
            </a:xfrm>
            <a:custGeom>
              <a:avLst/>
              <a:gdLst/>
              <a:ahLst/>
              <a:cxnLst/>
              <a:rect l="l" t="t" r="r" b="b"/>
              <a:pathLst>
                <a:path w="5390515" h="2882265">
                  <a:moveTo>
                    <a:pt x="5390388" y="0"/>
                  </a:moveTo>
                  <a:lnTo>
                    <a:pt x="0" y="0"/>
                  </a:lnTo>
                  <a:lnTo>
                    <a:pt x="0" y="2881884"/>
                  </a:lnTo>
                  <a:lnTo>
                    <a:pt x="5390388" y="2881884"/>
                  </a:lnTo>
                  <a:lnTo>
                    <a:pt x="539038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2076" y="1895868"/>
              <a:ext cx="5290566" cy="3878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42076" y="2101608"/>
              <a:ext cx="852677" cy="3878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42076" y="2513088"/>
              <a:ext cx="1265681" cy="38784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75348" y="2513088"/>
              <a:ext cx="954786" cy="38784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97724" y="2513088"/>
              <a:ext cx="334530" cy="38784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42076" y="2924568"/>
              <a:ext cx="4773930" cy="3878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42076" y="3130308"/>
              <a:ext cx="543293" cy="38784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356604" y="3130308"/>
              <a:ext cx="1262633" cy="38784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2076" y="3336048"/>
              <a:ext cx="336041" cy="38784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56476" y="3541788"/>
              <a:ext cx="852677" cy="38784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76744" y="3541788"/>
              <a:ext cx="1264157" cy="38784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508492" y="3541788"/>
              <a:ext cx="336042" cy="38784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12124" y="3541788"/>
              <a:ext cx="541781" cy="38784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025127" y="3541788"/>
              <a:ext cx="541781" cy="38784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334500" y="3541788"/>
              <a:ext cx="336042" cy="3878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438132" y="3541788"/>
              <a:ext cx="643890" cy="38784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56476" y="3953268"/>
              <a:ext cx="1160526" cy="38784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942076" y="4159008"/>
              <a:ext cx="2812542" cy="38784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963411" y="1752600"/>
            <a:ext cx="5390515" cy="2882265"/>
          </a:xfrm>
          <a:prstGeom prst="rect">
            <a:avLst/>
          </a:prstGeom>
          <a:ln w="12192">
            <a:solidFill>
              <a:srgbClr val="2E549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92075" marR="335915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// A </a:t>
            </a:r>
            <a:r>
              <a:rPr dirty="0" sz="1350" spc="-5">
                <a:latin typeface="Courier New"/>
                <a:cs typeface="Courier New"/>
              </a:rPr>
              <a:t>text printed </a:t>
            </a:r>
            <a:r>
              <a:rPr dirty="0" sz="1350">
                <a:latin typeface="Courier New"/>
                <a:cs typeface="Courier New"/>
              </a:rPr>
              <a:t>in </a:t>
            </a:r>
            <a:r>
              <a:rPr dirty="0" sz="1350" spc="-5">
                <a:latin typeface="Courier New"/>
                <a:cs typeface="Courier New"/>
              </a:rPr>
              <a:t>multiple </a:t>
            </a:r>
            <a:r>
              <a:rPr dirty="0" sz="1350">
                <a:latin typeface="Courier New"/>
                <a:cs typeface="Courier New"/>
              </a:rPr>
              <a:t>lines using single </a:t>
            </a:r>
            <a:r>
              <a:rPr dirty="0" sz="1350" spc="-80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printf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latin typeface="Courier New"/>
                <a:cs typeface="Courier New"/>
              </a:rPr>
              <a:t>#include</a:t>
            </a:r>
            <a:r>
              <a:rPr dirty="0" sz="1350" spc="-7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&lt;stdio.h&gt;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urier New"/>
              <a:cs typeface="Courier New"/>
            </a:endParaRPr>
          </a:p>
          <a:p>
            <a:pPr marL="92075" marR="748665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/*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function main</a:t>
            </a:r>
            <a:r>
              <a:rPr dirty="0" sz="1350" spc="1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begins</a:t>
            </a:r>
            <a:r>
              <a:rPr dirty="0" sz="1350" spc="-5">
                <a:latin typeface="Courier New"/>
                <a:cs typeface="Courier New"/>
              </a:rPr>
              <a:t> program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execution</a:t>
            </a:r>
            <a:r>
              <a:rPr dirty="0" sz="1350">
                <a:latin typeface="Courier New"/>
                <a:cs typeface="Courier New"/>
              </a:rPr>
              <a:t> */ </a:t>
            </a:r>
            <a:r>
              <a:rPr dirty="0" sz="1350" spc="-79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int </a:t>
            </a:r>
            <a:r>
              <a:rPr dirty="0" sz="1350" spc="-5">
                <a:latin typeface="Courier New"/>
                <a:cs typeface="Courier New"/>
              </a:rPr>
              <a:t>main(void)</a:t>
            </a:r>
            <a:endParaRPr sz="13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350" spc="-5">
                <a:latin typeface="Courier New"/>
                <a:cs typeface="Courier New"/>
              </a:rPr>
              <a:t>printf("welcome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\nto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C!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\n");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latin typeface="Courier New"/>
                <a:cs typeface="Courier New"/>
              </a:rPr>
              <a:t>return</a:t>
            </a:r>
            <a:r>
              <a:rPr dirty="0" sz="1350" spc="-5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0;</a:t>
            </a:r>
            <a:endParaRPr sz="135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350">
                <a:latin typeface="Courier New"/>
                <a:cs typeface="Courier New"/>
              </a:rPr>
              <a:t>}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//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end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>
                <a:latin typeface="Courier New"/>
                <a:cs typeface="Courier New"/>
              </a:rPr>
              <a:t>of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main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-5">
                <a:latin typeface="Courier New"/>
                <a:cs typeface="Courier New"/>
              </a:rPr>
              <a:t>function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27247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4930" algn="l"/>
              </a:tabLst>
            </a:pP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pri</a:t>
            </a:r>
            <a:r>
              <a:rPr dirty="0" sz="3200" spc="-35">
                <a:solidFill>
                  <a:srgbClr val="6F2F9F"/>
                </a:solidFill>
                <a:latin typeface="Calibri Light"/>
                <a:cs typeface="Calibri Light"/>
              </a:rPr>
              <a:t>n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tf()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	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func</a:t>
            </a:r>
            <a:r>
              <a:rPr dirty="0" sz="3200" spc="5">
                <a:solidFill>
                  <a:srgbClr val="6F2F9F"/>
                </a:solidFill>
                <a:latin typeface="Calibri Light"/>
                <a:cs typeface="Calibri Light"/>
              </a:rPr>
              <a:t>t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ion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53740" y="3218688"/>
            <a:ext cx="3001010" cy="514350"/>
            <a:chOff x="3253740" y="3218688"/>
            <a:chExt cx="3001010" cy="514350"/>
          </a:xfrm>
        </p:grpSpPr>
        <p:sp>
          <p:nvSpPr>
            <p:cNvPr id="6" name="object 6"/>
            <p:cNvSpPr/>
            <p:nvPr/>
          </p:nvSpPr>
          <p:spPr>
            <a:xfrm>
              <a:off x="3311652" y="3224784"/>
              <a:ext cx="2936875" cy="433070"/>
            </a:xfrm>
            <a:custGeom>
              <a:avLst/>
              <a:gdLst/>
              <a:ahLst/>
              <a:cxnLst/>
              <a:rect l="l" t="t" r="r" b="b"/>
              <a:pathLst>
                <a:path w="2936875" h="433070">
                  <a:moveTo>
                    <a:pt x="2936748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936748" y="432815"/>
                  </a:lnTo>
                  <a:lnTo>
                    <a:pt x="29367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11652" y="3224784"/>
              <a:ext cx="2936875" cy="433070"/>
            </a:xfrm>
            <a:custGeom>
              <a:avLst/>
              <a:gdLst/>
              <a:ahLst/>
              <a:cxnLst/>
              <a:rect l="l" t="t" r="r" b="b"/>
              <a:pathLst>
                <a:path w="2936875" h="433070">
                  <a:moveTo>
                    <a:pt x="0" y="432815"/>
                  </a:moveTo>
                  <a:lnTo>
                    <a:pt x="2936748" y="432815"/>
                  </a:lnTo>
                  <a:lnTo>
                    <a:pt x="2936748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3740" y="3221748"/>
              <a:ext cx="834389" cy="5112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568" y="3221748"/>
              <a:ext cx="1293114" cy="5112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0120" y="3221748"/>
              <a:ext cx="1026413" cy="5112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26032" y="2174112"/>
            <a:ext cx="4527550" cy="3016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6575" marR="1947545" indent="-524510">
              <a:lnSpc>
                <a:spcPct val="136300"/>
              </a:lnSpc>
              <a:spcBef>
                <a:spcPts val="95"/>
              </a:spcBef>
            </a:pPr>
            <a:r>
              <a:rPr dirty="0" sz="1800" spc="-5">
                <a:solidFill>
                  <a:srgbClr val="8496AF"/>
                </a:solidFill>
                <a:latin typeface="Calibri"/>
                <a:cs typeface="Calibri"/>
              </a:rPr>
              <a:t>printf( </a:t>
            </a:r>
            <a:r>
              <a:rPr dirty="0" sz="1800" spc="-10">
                <a:solidFill>
                  <a:srgbClr val="8496AF"/>
                </a:solidFill>
                <a:latin typeface="Calibri"/>
                <a:cs typeface="Calibri"/>
              </a:rPr>
              <a:t>“welcome to </a:t>
            </a:r>
            <a:r>
              <a:rPr dirty="0" sz="1800">
                <a:solidFill>
                  <a:srgbClr val="8496AF"/>
                </a:solidFill>
                <a:latin typeface="Calibri"/>
                <a:cs typeface="Calibri"/>
              </a:rPr>
              <a:t>C!\n” </a:t>
            </a:r>
            <a:r>
              <a:rPr dirty="0" sz="1800" spc="-5">
                <a:solidFill>
                  <a:srgbClr val="8496AF"/>
                </a:solidFill>
                <a:latin typeface="Calibri"/>
                <a:cs typeface="Calibri"/>
              </a:rPr>
              <a:t>); </a:t>
            </a:r>
            <a:r>
              <a:rPr dirty="0" sz="1800" spc="-395">
                <a:solidFill>
                  <a:srgbClr val="8496A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 </a:t>
            </a:r>
            <a:r>
              <a:rPr dirty="0" sz="1800" spc="-15">
                <a:latin typeface="Calibri"/>
                <a:cs typeface="Calibri"/>
              </a:rPr>
              <a:t>written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as,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227647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puts(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“welcome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C!”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puts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function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adds </a:t>
            </a:r>
            <a:r>
              <a:rPr dirty="0" sz="1800" spc="-10">
                <a:latin typeface="Calibri"/>
                <a:cs typeface="Calibri"/>
              </a:rPr>
              <a:t>newline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automatically.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536575" marR="2332355" indent="-365760">
              <a:lnSpc>
                <a:spcPct val="136100"/>
              </a:lnSpc>
              <a:spcBef>
                <a:spcPts val="5"/>
              </a:spcBef>
            </a:pPr>
            <a:r>
              <a:rPr dirty="0" sz="1800" spc="-5">
                <a:solidFill>
                  <a:srgbClr val="8496AF"/>
                </a:solidFill>
                <a:latin typeface="Calibri"/>
                <a:cs typeface="Calibri"/>
              </a:rPr>
              <a:t>printf( </a:t>
            </a:r>
            <a:r>
              <a:rPr dirty="0" sz="1800" spc="-10">
                <a:solidFill>
                  <a:srgbClr val="8496AF"/>
                </a:solidFill>
                <a:latin typeface="Calibri"/>
                <a:cs typeface="Calibri"/>
              </a:rPr>
              <a:t>“welcome </a:t>
            </a:r>
            <a:r>
              <a:rPr dirty="0" sz="1800">
                <a:solidFill>
                  <a:srgbClr val="8496AF"/>
                </a:solidFill>
                <a:latin typeface="Calibri"/>
                <a:cs typeface="Calibri"/>
              </a:rPr>
              <a:t>“ </a:t>
            </a:r>
            <a:r>
              <a:rPr dirty="0" sz="1800" spc="-5">
                <a:solidFill>
                  <a:srgbClr val="8496AF"/>
                </a:solidFill>
                <a:latin typeface="Calibri"/>
                <a:cs typeface="Calibri"/>
              </a:rPr>
              <a:t>); </a:t>
            </a:r>
            <a:r>
              <a:rPr dirty="0" sz="1800">
                <a:solidFill>
                  <a:srgbClr val="8496A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be</a:t>
            </a:r>
            <a:r>
              <a:rPr dirty="0" sz="1800" spc="-15">
                <a:latin typeface="Calibri"/>
                <a:cs typeface="Calibri"/>
              </a:rPr>
              <a:t> written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as,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3740" y="5388864"/>
            <a:ext cx="2848610" cy="572770"/>
            <a:chOff x="3253740" y="5388864"/>
            <a:chExt cx="2848610" cy="572770"/>
          </a:xfrm>
        </p:grpSpPr>
        <p:sp>
          <p:nvSpPr>
            <p:cNvPr id="13" name="object 13"/>
            <p:cNvSpPr/>
            <p:nvPr/>
          </p:nvSpPr>
          <p:spPr>
            <a:xfrm>
              <a:off x="3311652" y="5394960"/>
              <a:ext cx="2784475" cy="548640"/>
            </a:xfrm>
            <a:custGeom>
              <a:avLst/>
              <a:gdLst/>
              <a:ahLst/>
              <a:cxnLst/>
              <a:rect l="l" t="t" r="r" b="b"/>
              <a:pathLst>
                <a:path w="2784475" h="548639">
                  <a:moveTo>
                    <a:pt x="2784348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2784348" y="548639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11652" y="5394960"/>
              <a:ext cx="2784475" cy="548640"/>
            </a:xfrm>
            <a:custGeom>
              <a:avLst/>
              <a:gdLst/>
              <a:ahLst/>
              <a:cxnLst/>
              <a:rect l="l" t="t" r="r" b="b"/>
              <a:pathLst>
                <a:path w="2784475" h="548639">
                  <a:moveTo>
                    <a:pt x="0" y="548639"/>
                  </a:moveTo>
                  <a:lnTo>
                    <a:pt x="2784348" y="548639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3740" y="5449824"/>
              <a:ext cx="822198" cy="5112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3716" y="5449824"/>
              <a:ext cx="2222754" cy="5112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90138" y="5562244"/>
            <a:ext cx="25114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5">
                <a:latin typeface="Calibri"/>
                <a:cs typeface="Calibri"/>
              </a:rPr>
              <a:t>printf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“%s”,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“welcome </a:t>
            </a:r>
            <a:r>
              <a:rPr dirty="0" sz="1800">
                <a:latin typeface="Calibri"/>
                <a:cs typeface="Calibri"/>
              </a:rPr>
              <a:t>”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17272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6F2F9F"/>
                </a:solidFill>
                <a:latin typeface="Calibri Light"/>
                <a:cs typeface="Calibri Light"/>
              </a:rPr>
              <a:t>Objectives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40854"/>
            <a:ext cx="9025255" cy="135001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25450" indent="-413384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425450" algn="l"/>
                <a:tab pos="426084" algn="l"/>
              </a:tabLst>
            </a:pPr>
            <a:r>
              <a:rPr dirty="0" sz="3200" spc="-45">
                <a:latin typeface="Calibri"/>
                <a:cs typeface="Calibri"/>
              </a:rPr>
              <a:t>At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end of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Lecture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students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should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be able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Describe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evolution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programming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Write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simple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31457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6F2F9F"/>
                </a:solidFill>
                <a:latin typeface="Calibri Light"/>
                <a:cs typeface="Calibri Light"/>
              </a:rPr>
              <a:t>Computer</a:t>
            </a:r>
            <a:r>
              <a:rPr dirty="0" sz="3200" spc="-5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Program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1758695"/>
            <a:ext cx="2366010" cy="564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144" y="2962655"/>
            <a:ext cx="1725930" cy="5646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144" y="3765803"/>
            <a:ext cx="2820161" cy="5646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6939" y="1716379"/>
            <a:ext cx="6712584" cy="443992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 spc="-5">
                <a:latin typeface="Calibri"/>
                <a:cs typeface="Calibri"/>
              </a:rPr>
              <a:t>Computer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526415">
              <a:lnSpc>
                <a:spcPct val="100000"/>
              </a:lnSpc>
              <a:spcBef>
                <a:spcPts val="755"/>
              </a:spcBef>
            </a:pPr>
            <a:r>
              <a:rPr dirty="0" sz="2000" spc="-5">
                <a:latin typeface="Calibri"/>
                <a:cs typeface="Calibri"/>
              </a:rPr>
              <a:t>Set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instructions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given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computer.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2000" spc="-15">
                <a:latin typeface="Calibri"/>
                <a:cs typeface="Calibri"/>
              </a:rPr>
              <a:t>Programmers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write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various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2000" spc="-10">
                <a:latin typeface="Calibri"/>
                <a:cs typeface="Calibri"/>
              </a:rPr>
              <a:t>Programming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">
                <a:latin typeface="Calibri"/>
                <a:cs typeface="Calibri"/>
              </a:rPr>
              <a:t> mainly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divided </a:t>
            </a:r>
            <a:r>
              <a:rPr dirty="0" sz="2000" spc="-10">
                <a:latin typeface="Calibri"/>
                <a:cs typeface="Calibri"/>
              </a:rPr>
              <a:t>into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177925" indent="-25146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1178560" algn="l"/>
              </a:tabLst>
            </a:pPr>
            <a:r>
              <a:rPr dirty="0" sz="2000" spc="-10">
                <a:latin typeface="Calibri"/>
                <a:cs typeface="Calibri"/>
              </a:rPr>
              <a:t>Low-level programming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lvl="1" marL="2091689" indent="-250190">
              <a:lnSpc>
                <a:spcPct val="100000"/>
              </a:lnSpc>
              <a:spcBef>
                <a:spcPts val="770"/>
              </a:spcBef>
              <a:buChar char="-"/>
              <a:tabLst>
                <a:tab pos="2091055" algn="l"/>
                <a:tab pos="2091689" algn="l"/>
              </a:tabLst>
            </a:pPr>
            <a:r>
              <a:rPr dirty="0" sz="2000" spc="-5">
                <a:latin typeface="Calibri"/>
                <a:cs typeface="Calibri"/>
              </a:rPr>
              <a:t>Machine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lvl="1" marL="2091689" indent="-250190">
              <a:lnSpc>
                <a:spcPct val="100000"/>
              </a:lnSpc>
              <a:spcBef>
                <a:spcPts val="755"/>
              </a:spcBef>
              <a:buChar char="-"/>
              <a:tabLst>
                <a:tab pos="2091055" algn="l"/>
                <a:tab pos="2091689" algn="l"/>
              </a:tabLst>
            </a:pPr>
            <a:r>
              <a:rPr dirty="0" sz="2000" spc="-5">
                <a:latin typeface="Calibri"/>
                <a:cs typeface="Calibri"/>
              </a:rPr>
              <a:t>Assembly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1235710" indent="-3092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1236345" algn="l"/>
              </a:tabLst>
            </a:pPr>
            <a:r>
              <a:rPr dirty="0" sz="2000" spc="-5">
                <a:latin typeface="Calibri"/>
                <a:cs typeface="Calibri"/>
              </a:rPr>
              <a:t>High-level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40309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Programming</a:t>
            </a:r>
            <a:r>
              <a:rPr dirty="0" sz="3200" spc="-4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Languages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412492"/>
            <a:ext cx="2376678" cy="5646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662430"/>
            <a:ext cx="6976745" cy="291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Low-level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2000" spc="-5">
                <a:latin typeface="Calibri"/>
                <a:cs typeface="Calibri"/>
              </a:rPr>
              <a:t>Machine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0">
                <a:latin typeface="Calibri"/>
                <a:cs typeface="Calibri"/>
              </a:rPr>
              <a:t>Consist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Calibri"/>
                <a:cs typeface="Calibri"/>
              </a:rPr>
              <a:t>Machine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dependent</a:t>
            </a:r>
            <a:endParaRPr sz="2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Calibri"/>
                <a:cs typeface="Calibri"/>
              </a:rPr>
              <a:t>Computer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 directly</a:t>
            </a:r>
            <a:r>
              <a:rPr dirty="0" sz="2000" spc="-10">
                <a:latin typeface="Calibri"/>
                <a:cs typeface="Calibri"/>
              </a:rPr>
              <a:t> understand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-5">
                <a:latin typeface="Calibri"/>
                <a:cs typeface="Calibri"/>
              </a:rPr>
              <a:t> own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25">
                <a:latin typeface="Calibri"/>
                <a:cs typeface="Calibri"/>
              </a:rPr>
              <a:t>Tedious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error prone</a:t>
            </a:r>
            <a:r>
              <a:rPr dirty="0" sz="2000" spc="-15">
                <a:latin typeface="Calibri"/>
                <a:cs typeface="Calibri"/>
              </a:rPr>
              <a:t> 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programmers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4343" y="4191000"/>
            <a:ext cx="3115055" cy="2286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40303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Programming</a:t>
            </a:r>
            <a:r>
              <a:rPr dirty="0" sz="3200" spc="-4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Languages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1638300"/>
            <a:ext cx="2460498" cy="5646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691081"/>
            <a:ext cx="7533005" cy="39611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Assembly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10">
                <a:latin typeface="Calibri"/>
                <a:cs typeface="Calibri"/>
              </a:rPr>
              <a:t>English-like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abbreviations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mnemonics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formed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-5">
                <a:latin typeface="Calibri"/>
                <a:cs typeface="Calibri"/>
              </a:rPr>
              <a:t> basis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10">
                <a:latin typeface="Calibri"/>
                <a:cs typeface="Calibri"/>
              </a:rPr>
              <a:t>Clearer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humans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incomprehensible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computers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translate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 language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translator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latin typeface="Calibri"/>
                <a:cs typeface="Calibri"/>
              </a:rPr>
              <a:t>called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assemblers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 marL="927100">
              <a:lnSpc>
                <a:spcPts val="2230"/>
              </a:lnSpc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algn="just" marL="1841500" marR="4486910">
              <a:lnSpc>
                <a:spcPts val="2160"/>
              </a:lnSpc>
              <a:spcBef>
                <a:spcPts val="100"/>
              </a:spcBef>
            </a:pP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load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salary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 add</a:t>
            </a:r>
            <a:r>
              <a:rPr dirty="0" sz="2000" spc="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bonus </a:t>
            </a:r>
            <a:r>
              <a:rPr dirty="0" sz="2000" spc="-44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333E50"/>
                </a:solidFill>
                <a:latin typeface="Calibri"/>
                <a:cs typeface="Calibri"/>
              </a:rPr>
              <a:t>store</a:t>
            </a:r>
            <a:r>
              <a:rPr dirty="0" sz="2000" spc="-1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total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40303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Programming</a:t>
            </a:r>
            <a:r>
              <a:rPr dirty="0" sz="3200" spc="-4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Languages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11782"/>
            <a:ext cx="9972675" cy="4283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High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5">
                <a:latin typeface="Calibri"/>
                <a:cs typeface="Calibri"/>
              </a:rPr>
              <a:t> Languages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5">
                <a:latin typeface="Calibri"/>
                <a:cs typeface="Calibri"/>
              </a:rPr>
              <a:t>Instructions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look </a:t>
            </a:r>
            <a:r>
              <a:rPr dirty="0" sz="2000" spc="-10">
                <a:latin typeface="Calibri"/>
                <a:cs typeface="Calibri"/>
              </a:rPr>
              <a:t>almost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like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English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mathematical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notations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10">
                <a:latin typeface="Calibri"/>
                <a:cs typeface="Calibri"/>
              </a:rPr>
              <a:t>Substantial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tasks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accomplished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single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20">
                <a:latin typeface="Calibri"/>
                <a:cs typeface="Calibri"/>
              </a:rPr>
              <a:t>Easy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for </a:t>
            </a:r>
            <a:r>
              <a:rPr dirty="0" sz="2000">
                <a:latin typeface="Calibri"/>
                <a:cs typeface="Calibri"/>
              </a:rPr>
              <a:t>humans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understand</a:t>
            </a:r>
            <a:endParaRPr sz="20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25">
                <a:latin typeface="Calibri"/>
                <a:cs typeface="Calibri"/>
              </a:rPr>
              <a:t>Translator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convert </a:t>
            </a:r>
            <a:r>
              <a:rPr dirty="0" sz="2000" spc="-5">
                <a:latin typeface="Calibri"/>
                <a:cs typeface="Calibri"/>
              </a:rPr>
              <a:t>high-level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into</a:t>
            </a:r>
            <a:r>
              <a:rPr dirty="0" sz="2000">
                <a:latin typeface="Calibri"/>
                <a:cs typeface="Calibri"/>
              </a:rPr>
              <a:t> machine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1212215">
              <a:lnSpc>
                <a:spcPct val="100000"/>
              </a:lnSpc>
            </a:pP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2012314">
              <a:lnSpc>
                <a:spcPct val="100000"/>
              </a:lnSpc>
              <a:spcBef>
                <a:spcPts val="770"/>
              </a:spcBef>
            </a:pP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total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=</a:t>
            </a:r>
            <a:r>
              <a:rPr dirty="0" sz="2000" spc="-1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salary </a:t>
            </a:r>
            <a:r>
              <a:rPr dirty="0" sz="2000">
                <a:solidFill>
                  <a:srgbClr val="333E50"/>
                </a:solidFill>
                <a:latin typeface="Calibri"/>
                <a:cs typeface="Calibri"/>
              </a:rPr>
              <a:t>+</a:t>
            </a:r>
            <a:r>
              <a:rPr dirty="0" sz="2000" spc="-5">
                <a:solidFill>
                  <a:srgbClr val="333E50"/>
                </a:solidFill>
                <a:latin typeface="Calibri"/>
                <a:cs typeface="Calibri"/>
              </a:rPr>
              <a:t> bonus;</a:t>
            </a:r>
            <a:endParaRPr sz="2000">
              <a:latin typeface="Calibri"/>
              <a:cs typeface="Calibri"/>
            </a:endParaRPr>
          </a:p>
          <a:p>
            <a:pPr marL="869315" indent="-40005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869315" algn="l"/>
                <a:tab pos="869950" algn="l"/>
              </a:tabLst>
            </a:pPr>
            <a:r>
              <a:rPr dirty="0" sz="2000" spc="-10">
                <a:latin typeface="Calibri"/>
                <a:cs typeface="Calibri"/>
              </a:rPr>
              <a:t>C,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C++,</a:t>
            </a:r>
            <a:r>
              <a:rPr dirty="0" sz="2000" spc="5">
                <a:latin typeface="Calibri"/>
                <a:cs typeface="Calibri"/>
              </a:rPr>
              <a:t> Python,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Visual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Basic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20">
                <a:latin typeface="Calibri"/>
                <a:cs typeface="Calibri"/>
              </a:rPr>
              <a:t>Java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some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programming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42240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Program</a:t>
            </a:r>
            <a:r>
              <a:rPr dirty="0" sz="3200" spc="-2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Code</a:t>
            </a: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30">
                <a:solidFill>
                  <a:srgbClr val="6F2F9F"/>
                </a:solidFill>
                <a:latin typeface="Calibri Light"/>
                <a:cs typeface="Calibri Light"/>
              </a:rPr>
              <a:t>Translation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08730"/>
            <a:ext cx="7759700" cy="176022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000" spc="-25">
                <a:latin typeface="Calibri"/>
                <a:cs typeface="Calibri"/>
              </a:rPr>
              <a:t>Translator</a:t>
            </a:r>
            <a:endParaRPr sz="2000">
              <a:latin typeface="Calibri"/>
              <a:cs typeface="Calibri"/>
            </a:endParaRPr>
          </a:p>
          <a:p>
            <a:pPr marL="262890" indent="-136525">
              <a:lnSpc>
                <a:spcPct val="100000"/>
              </a:lnSpc>
              <a:spcBef>
                <a:spcPts val="830"/>
              </a:spcBef>
              <a:buChar char="-"/>
              <a:tabLst>
                <a:tab pos="263525" algn="l"/>
              </a:tabLst>
            </a:pPr>
            <a:r>
              <a:rPr dirty="0" sz="2000" spc="-10">
                <a:latin typeface="Calibri"/>
                <a:cs typeface="Calibri"/>
              </a:rPr>
              <a:t>Assemblers</a:t>
            </a:r>
            <a:r>
              <a:rPr dirty="0" sz="2000" spc="4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(convert </a:t>
            </a:r>
            <a:r>
              <a:rPr dirty="0" sz="2000" spc="-5">
                <a:latin typeface="Calibri"/>
                <a:cs typeface="Calibri"/>
              </a:rPr>
              <a:t>assembly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machine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  <a:p>
            <a:pPr marL="262890" indent="-136525">
              <a:lnSpc>
                <a:spcPct val="100000"/>
              </a:lnSpc>
              <a:spcBef>
                <a:spcPts val="1200"/>
              </a:spcBef>
              <a:buChar char="-"/>
              <a:tabLst>
                <a:tab pos="263525" algn="l"/>
              </a:tabLst>
            </a:pPr>
            <a:r>
              <a:rPr dirty="0" sz="2000" spc="-10">
                <a:latin typeface="Calibri"/>
                <a:cs typeface="Calibri"/>
              </a:rPr>
              <a:t>Compilers</a:t>
            </a:r>
            <a:r>
              <a:rPr dirty="0" sz="2000" spc="4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(convert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high-level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language)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Interpreters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(execute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high-level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programs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37104" y="2577083"/>
            <a:ext cx="1106170" cy="628015"/>
            <a:chOff x="2737104" y="2577083"/>
            <a:chExt cx="1106170" cy="628015"/>
          </a:xfrm>
        </p:grpSpPr>
        <p:sp>
          <p:nvSpPr>
            <p:cNvPr id="7" name="object 7"/>
            <p:cNvSpPr/>
            <p:nvPr/>
          </p:nvSpPr>
          <p:spPr>
            <a:xfrm>
              <a:off x="2741676" y="2577083"/>
              <a:ext cx="1091565" cy="628015"/>
            </a:xfrm>
            <a:custGeom>
              <a:avLst/>
              <a:gdLst/>
              <a:ahLst/>
              <a:cxnLst/>
              <a:rect l="l" t="t" r="r" b="b"/>
              <a:pathLst>
                <a:path w="1091564" h="628014">
                  <a:moveTo>
                    <a:pt x="1091184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1091184" y="627888"/>
                  </a:lnTo>
                  <a:lnTo>
                    <a:pt x="109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104" y="2724924"/>
              <a:ext cx="1105662" cy="3878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741676" y="2577083"/>
            <a:ext cx="1091565" cy="62801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Source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8916" y="2577083"/>
            <a:ext cx="1912620" cy="70421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 marL="297180" marR="288290">
              <a:lnSpc>
                <a:spcPct val="100000"/>
              </a:lnSpc>
              <a:spcBef>
                <a:spcPts val="254"/>
              </a:spcBef>
            </a:pPr>
            <a:r>
              <a:rPr dirty="0" sz="1350" spc="-5">
                <a:latin typeface="Calibri"/>
                <a:cs typeface="Calibri"/>
              </a:rPr>
              <a:t>Object Code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(machine language </a:t>
            </a:r>
            <a:r>
              <a:rPr dirty="0" sz="1350" spc="-30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code)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62400" y="2869692"/>
            <a:ext cx="794385" cy="167640"/>
            <a:chOff x="3962400" y="2869692"/>
            <a:chExt cx="794385" cy="167640"/>
          </a:xfrm>
        </p:grpSpPr>
        <p:sp>
          <p:nvSpPr>
            <p:cNvPr id="12" name="object 12"/>
            <p:cNvSpPr/>
            <p:nvPr/>
          </p:nvSpPr>
          <p:spPr>
            <a:xfrm>
              <a:off x="3968495" y="2875788"/>
              <a:ext cx="782320" cy="155575"/>
            </a:xfrm>
            <a:custGeom>
              <a:avLst/>
              <a:gdLst/>
              <a:ahLst/>
              <a:cxnLst/>
              <a:rect l="l" t="t" r="r" b="b"/>
              <a:pathLst>
                <a:path w="782320" h="155575">
                  <a:moveTo>
                    <a:pt x="704088" y="0"/>
                  </a:moveTo>
                  <a:lnTo>
                    <a:pt x="704088" y="38862"/>
                  </a:lnTo>
                  <a:lnTo>
                    <a:pt x="0" y="38862"/>
                  </a:lnTo>
                  <a:lnTo>
                    <a:pt x="0" y="116586"/>
                  </a:lnTo>
                  <a:lnTo>
                    <a:pt x="704088" y="116586"/>
                  </a:lnTo>
                  <a:lnTo>
                    <a:pt x="704088" y="155448"/>
                  </a:lnTo>
                  <a:lnTo>
                    <a:pt x="781812" y="77724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68495" y="2875788"/>
              <a:ext cx="782320" cy="155575"/>
            </a:xfrm>
            <a:custGeom>
              <a:avLst/>
              <a:gdLst/>
              <a:ahLst/>
              <a:cxnLst/>
              <a:rect l="l" t="t" r="r" b="b"/>
              <a:pathLst>
                <a:path w="782320" h="155575">
                  <a:moveTo>
                    <a:pt x="0" y="38862"/>
                  </a:moveTo>
                  <a:lnTo>
                    <a:pt x="704088" y="38862"/>
                  </a:lnTo>
                  <a:lnTo>
                    <a:pt x="704088" y="0"/>
                  </a:lnTo>
                  <a:lnTo>
                    <a:pt x="781812" y="77724"/>
                  </a:lnTo>
                  <a:lnTo>
                    <a:pt x="704088" y="155448"/>
                  </a:lnTo>
                  <a:lnTo>
                    <a:pt x="704088" y="116586"/>
                  </a:lnTo>
                  <a:lnTo>
                    <a:pt x="0" y="116586"/>
                  </a:lnTo>
                  <a:lnTo>
                    <a:pt x="0" y="388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831079" y="2638044"/>
            <a:ext cx="1268095" cy="573405"/>
            <a:chOff x="4831079" y="2638044"/>
            <a:chExt cx="1268095" cy="573405"/>
          </a:xfrm>
        </p:grpSpPr>
        <p:sp>
          <p:nvSpPr>
            <p:cNvPr id="15" name="object 15"/>
            <p:cNvSpPr/>
            <p:nvPr/>
          </p:nvSpPr>
          <p:spPr>
            <a:xfrm>
              <a:off x="4837175" y="2644140"/>
              <a:ext cx="1256030" cy="561340"/>
            </a:xfrm>
            <a:custGeom>
              <a:avLst/>
              <a:gdLst/>
              <a:ahLst/>
              <a:cxnLst/>
              <a:rect l="l" t="t" r="r" b="b"/>
              <a:pathLst>
                <a:path w="1256029" h="561339">
                  <a:moveTo>
                    <a:pt x="627888" y="0"/>
                  </a:moveTo>
                  <a:lnTo>
                    <a:pt x="563700" y="1448"/>
                  </a:lnTo>
                  <a:lnTo>
                    <a:pt x="501364" y="5699"/>
                  </a:lnTo>
                  <a:lnTo>
                    <a:pt x="441196" y="12611"/>
                  </a:lnTo>
                  <a:lnTo>
                    <a:pt x="383512" y="22044"/>
                  </a:lnTo>
                  <a:lnTo>
                    <a:pt x="328627" y="33856"/>
                  </a:lnTo>
                  <a:lnTo>
                    <a:pt x="276857" y="47905"/>
                  </a:lnTo>
                  <a:lnTo>
                    <a:pt x="228519" y="64051"/>
                  </a:lnTo>
                  <a:lnTo>
                    <a:pt x="183927" y="82153"/>
                  </a:lnTo>
                  <a:lnTo>
                    <a:pt x="143399" y="102068"/>
                  </a:lnTo>
                  <a:lnTo>
                    <a:pt x="107250" y="123657"/>
                  </a:lnTo>
                  <a:lnTo>
                    <a:pt x="75795" y="146778"/>
                  </a:lnTo>
                  <a:lnTo>
                    <a:pt x="28233" y="197049"/>
                  </a:lnTo>
                  <a:lnTo>
                    <a:pt x="3242" y="251754"/>
                  </a:lnTo>
                  <a:lnTo>
                    <a:pt x="0" y="280415"/>
                  </a:lnTo>
                  <a:lnTo>
                    <a:pt x="3242" y="309077"/>
                  </a:lnTo>
                  <a:lnTo>
                    <a:pt x="28233" y="363782"/>
                  </a:lnTo>
                  <a:lnTo>
                    <a:pt x="75795" y="414053"/>
                  </a:lnTo>
                  <a:lnTo>
                    <a:pt x="107250" y="437174"/>
                  </a:lnTo>
                  <a:lnTo>
                    <a:pt x="143399" y="458763"/>
                  </a:lnTo>
                  <a:lnTo>
                    <a:pt x="183927" y="478678"/>
                  </a:lnTo>
                  <a:lnTo>
                    <a:pt x="228519" y="496780"/>
                  </a:lnTo>
                  <a:lnTo>
                    <a:pt x="276857" y="512926"/>
                  </a:lnTo>
                  <a:lnTo>
                    <a:pt x="328627" y="526975"/>
                  </a:lnTo>
                  <a:lnTo>
                    <a:pt x="383512" y="538787"/>
                  </a:lnTo>
                  <a:lnTo>
                    <a:pt x="441196" y="548220"/>
                  </a:lnTo>
                  <a:lnTo>
                    <a:pt x="501364" y="555132"/>
                  </a:lnTo>
                  <a:lnTo>
                    <a:pt x="563700" y="559383"/>
                  </a:lnTo>
                  <a:lnTo>
                    <a:pt x="627888" y="560832"/>
                  </a:lnTo>
                  <a:lnTo>
                    <a:pt x="692075" y="559383"/>
                  </a:lnTo>
                  <a:lnTo>
                    <a:pt x="754411" y="555132"/>
                  </a:lnTo>
                  <a:lnTo>
                    <a:pt x="814579" y="548220"/>
                  </a:lnTo>
                  <a:lnTo>
                    <a:pt x="872263" y="538787"/>
                  </a:lnTo>
                  <a:lnTo>
                    <a:pt x="927148" y="526975"/>
                  </a:lnTo>
                  <a:lnTo>
                    <a:pt x="978918" y="512926"/>
                  </a:lnTo>
                  <a:lnTo>
                    <a:pt x="1027256" y="496780"/>
                  </a:lnTo>
                  <a:lnTo>
                    <a:pt x="1071848" y="478678"/>
                  </a:lnTo>
                  <a:lnTo>
                    <a:pt x="1112376" y="458763"/>
                  </a:lnTo>
                  <a:lnTo>
                    <a:pt x="1148525" y="437174"/>
                  </a:lnTo>
                  <a:lnTo>
                    <a:pt x="1179980" y="414053"/>
                  </a:lnTo>
                  <a:lnTo>
                    <a:pt x="1227542" y="363782"/>
                  </a:lnTo>
                  <a:lnTo>
                    <a:pt x="1252533" y="309077"/>
                  </a:lnTo>
                  <a:lnTo>
                    <a:pt x="1255776" y="280415"/>
                  </a:lnTo>
                  <a:lnTo>
                    <a:pt x="1252533" y="251754"/>
                  </a:lnTo>
                  <a:lnTo>
                    <a:pt x="1227542" y="197049"/>
                  </a:lnTo>
                  <a:lnTo>
                    <a:pt x="1179980" y="146778"/>
                  </a:lnTo>
                  <a:lnTo>
                    <a:pt x="1148525" y="123657"/>
                  </a:lnTo>
                  <a:lnTo>
                    <a:pt x="1112376" y="102068"/>
                  </a:lnTo>
                  <a:lnTo>
                    <a:pt x="1071848" y="82153"/>
                  </a:lnTo>
                  <a:lnTo>
                    <a:pt x="1027256" y="64051"/>
                  </a:lnTo>
                  <a:lnTo>
                    <a:pt x="978918" y="47905"/>
                  </a:lnTo>
                  <a:lnTo>
                    <a:pt x="927148" y="33856"/>
                  </a:lnTo>
                  <a:lnTo>
                    <a:pt x="872263" y="22044"/>
                  </a:lnTo>
                  <a:lnTo>
                    <a:pt x="814579" y="12611"/>
                  </a:lnTo>
                  <a:lnTo>
                    <a:pt x="754411" y="5699"/>
                  </a:lnTo>
                  <a:lnTo>
                    <a:pt x="692075" y="1448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37175" y="2644140"/>
              <a:ext cx="1256030" cy="561340"/>
            </a:xfrm>
            <a:custGeom>
              <a:avLst/>
              <a:gdLst/>
              <a:ahLst/>
              <a:cxnLst/>
              <a:rect l="l" t="t" r="r" b="b"/>
              <a:pathLst>
                <a:path w="1256029" h="561339">
                  <a:moveTo>
                    <a:pt x="0" y="280415"/>
                  </a:moveTo>
                  <a:lnTo>
                    <a:pt x="12759" y="223918"/>
                  </a:lnTo>
                  <a:lnTo>
                    <a:pt x="49351" y="171289"/>
                  </a:lnTo>
                  <a:lnTo>
                    <a:pt x="107250" y="123657"/>
                  </a:lnTo>
                  <a:lnTo>
                    <a:pt x="143399" y="102068"/>
                  </a:lnTo>
                  <a:lnTo>
                    <a:pt x="183927" y="82153"/>
                  </a:lnTo>
                  <a:lnTo>
                    <a:pt x="228519" y="64051"/>
                  </a:lnTo>
                  <a:lnTo>
                    <a:pt x="276857" y="47905"/>
                  </a:lnTo>
                  <a:lnTo>
                    <a:pt x="328627" y="33856"/>
                  </a:lnTo>
                  <a:lnTo>
                    <a:pt x="383512" y="22044"/>
                  </a:lnTo>
                  <a:lnTo>
                    <a:pt x="441196" y="12611"/>
                  </a:lnTo>
                  <a:lnTo>
                    <a:pt x="501364" y="5699"/>
                  </a:lnTo>
                  <a:lnTo>
                    <a:pt x="563700" y="1448"/>
                  </a:lnTo>
                  <a:lnTo>
                    <a:pt x="627888" y="0"/>
                  </a:lnTo>
                  <a:lnTo>
                    <a:pt x="692075" y="1448"/>
                  </a:lnTo>
                  <a:lnTo>
                    <a:pt x="754411" y="5699"/>
                  </a:lnTo>
                  <a:lnTo>
                    <a:pt x="814579" y="12611"/>
                  </a:lnTo>
                  <a:lnTo>
                    <a:pt x="872263" y="22044"/>
                  </a:lnTo>
                  <a:lnTo>
                    <a:pt x="927148" y="33856"/>
                  </a:lnTo>
                  <a:lnTo>
                    <a:pt x="978918" y="47905"/>
                  </a:lnTo>
                  <a:lnTo>
                    <a:pt x="1027256" y="64051"/>
                  </a:lnTo>
                  <a:lnTo>
                    <a:pt x="1071848" y="82153"/>
                  </a:lnTo>
                  <a:lnTo>
                    <a:pt x="1112376" y="102068"/>
                  </a:lnTo>
                  <a:lnTo>
                    <a:pt x="1148525" y="123657"/>
                  </a:lnTo>
                  <a:lnTo>
                    <a:pt x="1179980" y="146778"/>
                  </a:lnTo>
                  <a:lnTo>
                    <a:pt x="1227542" y="197049"/>
                  </a:lnTo>
                  <a:lnTo>
                    <a:pt x="1252533" y="251754"/>
                  </a:lnTo>
                  <a:lnTo>
                    <a:pt x="1255776" y="280415"/>
                  </a:lnTo>
                  <a:lnTo>
                    <a:pt x="1252533" y="309077"/>
                  </a:lnTo>
                  <a:lnTo>
                    <a:pt x="1227542" y="363782"/>
                  </a:lnTo>
                  <a:lnTo>
                    <a:pt x="1179980" y="414053"/>
                  </a:lnTo>
                  <a:lnTo>
                    <a:pt x="1148525" y="437174"/>
                  </a:lnTo>
                  <a:lnTo>
                    <a:pt x="1112376" y="458763"/>
                  </a:lnTo>
                  <a:lnTo>
                    <a:pt x="1071848" y="478678"/>
                  </a:lnTo>
                  <a:lnTo>
                    <a:pt x="1027256" y="496780"/>
                  </a:lnTo>
                  <a:lnTo>
                    <a:pt x="978918" y="512926"/>
                  </a:lnTo>
                  <a:lnTo>
                    <a:pt x="927148" y="526975"/>
                  </a:lnTo>
                  <a:lnTo>
                    <a:pt x="872263" y="538787"/>
                  </a:lnTo>
                  <a:lnTo>
                    <a:pt x="814579" y="548220"/>
                  </a:lnTo>
                  <a:lnTo>
                    <a:pt x="754411" y="555132"/>
                  </a:lnTo>
                  <a:lnTo>
                    <a:pt x="692075" y="559383"/>
                  </a:lnTo>
                  <a:lnTo>
                    <a:pt x="627888" y="560832"/>
                  </a:lnTo>
                  <a:lnTo>
                    <a:pt x="563700" y="559383"/>
                  </a:lnTo>
                  <a:lnTo>
                    <a:pt x="501364" y="555132"/>
                  </a:lnTo>
                  <a:lnTo>
                    <a:pt x="441196" y="548220"/>
                  </a:lnTo>
                  <a:lnTo>
                    <a:pt x="383512" y="538787"/>
                  </a:lnTo>
                  <a:lnTo>
                    <a:pt x="328627" y="526975"/>
                  </a:lnTo>
                  <a:lnTo>
                    <a:pt x="276857" y="512926"/>
                  </a:lnTo>
                  <a:lnTo>
                    <a:pt x="228519" y="496780"/>
                  </a:lnTo>
                  <a:lnTo>
                    <a:pt x="183927" y="478678"/>
                  </a:lnTo>
                  <a:lnTo>
                    <a:pt x="143399" y="458763"/>
                  </a:lnTo>
                  <a:lnTo>
                    <a:pt x="107250" y="437174"/>
                  </a:lnTo>
                  <a:lnTo>
                    <a:pt x="75795" y="414053"/>
                  </a:lnTo>
                  <a:lnTo>
                    <a:pt x="28233" y="363782"/>
                  </a:lnTo>
                  <a:lnTo>
                    <a:pt x="3242" y="309077"/>
                  </a:lnTo>
                  <a:lnTo>
                    <a:pt x="0" y="28041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3291" y="2758452"/>
              <a:ext cx="928877" cy="38784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105146" y="2797302"/>
            <a:ext cx="7226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85">
                <a:latin typeface="Calibri"/>
                <a:cs typeface="Calibri"/>
              </a:rPr>
              <a:t>T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n</a:t>
            </a:r>
            <a:r>
              <a:rPr dirty="0" sz="1350" spc="-5">
                <a:latin typeface="Calibri"/>
                <a:cs typeface="Calibri"/>
              </a:rPr>
              <a:t>sl</a:t>
            </a:r>
            <a:r>
              <a:rPr dirty="0" sz="1350" spc="-20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or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09359" y="2869692"/>
            <a:ext cx="794385" cy="167640"/>
            <a:chOff x="6309359" y="2869692"/>
            <a:chExt cx="794385" cy="167640"/>
          </a:xfrm>
        </p:grpSpPr>
        <p:sp>
          <p:nvSpPr>
            <p:cNvPr id="20" name="object 20"/>
            <p:cNvSpPr/>
            <p:nvPr/>
          </p:nvSpPr>
          <p:spPr>
            <a:xfrm>
              <a:off x="6315455" y="2875788"/>
              <a:ext cx="782320" cy="155575"/>
            </a:xfrm>
            <a:custGeom>
              <a:avLst/>
              <a:gdLst/>
              <a:ahLst/>
              <a:cxnLst/>
              <a:rect l="l" t="t" r="r" b="b"/>
              <a:pathLst>
                <a:path w="782320" h="155575">
                  <a:moveTo>
                    <a:pt x="704088" y="0"/>
                  </a:moveTo>
                  <a:lnTo>
                    <a:pt x="704088" y="38862"/>
                  </a:lnTo>
                  <a:lnTo>
                    <a:pt x="0" y="38862"/>
                  </a:lnTo>
                  <a:lnTo>
                    <a:pt x="0" y="116586"/>
                  </a:lnTo>
                  <a:lnTo>
                    <a:pt x="704088" y="116586"/>
                  </a:lnTo>
                  <a:lnTo>
                    <a:pt x="704088" y="155448"/>
                  </a:lnTo>
                  <a:lnTo>
                    <a:pt x="781812" y="77724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15455" y="2875788"/>
              <a:ext cx="782320" cy="155575"/>
            </a:xfrm>
            <a:custGeom>
              <a:avLst/>
              <a:gdLst/>
              <a:ahLst/>
              <a:cxnLst/>
              <a:rect l="l" t="t" r="r" b="b"/>
              <a:pathLst>
                <a:path w="782320" h="155575">
                  <a:moveTo>
                    <a:pt x="0" y="38862"/>
                  </a:moveTo>
                  <a:lnTo>
                    <a:pt x="704088" y="38862"/>
                  </a:lnTo>
                  <a:lnTo>
                    <a:pt x="704088" y="0"/>
                  </a:lnTo>
                  <a:lnTo>
                    <a:pt x="781812" y="77724"/>
                  </a:lnTo>
                  <a:lnTo>
                    <a:pt x="704088" y="155448"/>
                  </a:lnTo>
                  <a:lnTo>
                    <a:pt x="704088" y="116586"/>
                  </a:lnTo>
                  <a:lnTo>
                    <a:pt x="0" y="116586"/>
                  </a:lnTo>
                  <a:lnTo>
                    <a:pt x="0" y="388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19189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History</a:t>
            </a:r>
            <a:r>
              <a:rPr dirty="0" sz="3200" spc="-3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5">
                <a:solidFill>
                  <a:srgbClr val="6F2F9F"/>
                </a:solidFill>
                <a:latin typeface="Calibri Light"/>
                <a:cs typeface="Calibri Light"/>
              </a:rPr>
              <a:t>of</a:t>
            </a:r>
            <a:r>
              <a:rPr dirty="0" sz="3200" spc="-1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92457"/>
            <a:ext cx="10259060" cy="242570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100">
                <a:latin typeface="Calibri"/>
                <a:cs typeface="Calibri"/>
              </a:rPr>
              <a:t>C</a:t>
            </a:r>
            <a:r>
              <a:rPr dirty="0" sz="2100" spc="-5">
                <a:latin typeface="Calibri"/>
                <a:cs typeface="Calibri"/>
              </a:rPr>
              <a:t> language </a:t>
            </a:r>
            <a:r>
              <a:rPr dirty="0" sz="2100" spc="-10">
                <a:latin typeface="Calibri"/>
                <a:cs typeface="Calibri"/>
              </a:rPr>
              <a:t>was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evolved</a:t>
            </a:r>
            <a:r>
              <a:rPr dirty="0" sz="2100" spc="45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from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two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previous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languages,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BCPL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and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B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by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Dennis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Ritchie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at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Bell</a:t>
            </a:r>
            <a:endParaRPr sz="2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dirty="0" sz="2100" spc="-15">
                <a:latin typeface="Calibri"/>
                <a:cs typeface="Calibri"/>
              </a:rPr>
              <a:t>Laboratories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1972.</a:t>
            </a:r>
            <a:endParaRPr sz="2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100">
                <a:latin typeface="Calibri"/>
                <a:cs typeface="Calibri"/>
              </a:rPr>
              <a:t>C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initially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became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widely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known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the </a:t>
            </a:r>
            <a:r>
              <a:rPr dirty="0" sz="2100" spc="-10">
                <a:latin typeface="Calibri"/>
                <a:cs typeface="Calibri"/>
              </a:rPr>
              <a:t>developing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language of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the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UNIX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operating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system.</a:t>
            </a:r>
            <a:endParaRPr sz="2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100" spc="-5">
                <a:latin typeface="Calibri"/>
                <a:cs typeface="Calibri"/>
              </a:rPr>
              <a:t>C99 </a:t>
            </a:r>
            <a:r>
              <a:rPr dirty="0" sz="2100">
                <a:latin typeface="Calibri"/>
                <a:cs typeface="Calibri"/>
              </a:rPr>
              <a:t>and</a:t>
            </a:r>
            <a:r>
              <a:rPr dirty="0" sz="2100" spc="-5">
                <a:latin typeface="Calibri"/>
                <a:cs typeface="Calibri"/>
              </a:rPr>
              <a:t> C11 </a:t>
            </a:r>
            <a:r>
              <a:rPr dirty="0" sz="2100" spc="-10">
                <a:latin typeface="Calibri"/>
                <a:cs typeface="Calibri"/>
              </a:rPr>
              <a:t>are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revised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standards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for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 </a:t>
            </a:r>
            <a:r>
              <a:rPr dirty="0" sz="2100" spc="-10">
                <a:latin typeface="Calibri"/>
                <a:cs typeface="Calibri"/>
              </a:rPr>
              <a:t>programming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language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that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15">
                <a:latin typeface="Calibri"/>
                <a:cs typeface="Calibri"/>
              </a:rPr>
              <a:t>refines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and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expands</a:t>
            </a:r>
            <a:r>
              <a:rPr dirty="0" sz="2100" spc="-5">
                <a:latin typeface="Calibri"/>
                <a:cs typeface="Calibri"/>
              </a:rPr>
              <a:t> the</a:t>
            </a:r>
            <a:endParaRPr sz="2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dirty="0" sz="2100" spc="-5">
                <a:latin typeface="Calibri"/>
                <a:cs typeface="Calibri"/>
              </a:rPr>
              <a:t>capabilities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of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C.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8311" y="4535423"/>
            <a:ext cx="3599688" cy="2019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483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1434083"/>
            <a:ext cx="10533126" cy="266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819403"/>
            <a:ext cx="29114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Simple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>
                <a:solidFill>
                  <a:srgbClr val="6F2F9F"/>
                </a:solidFill>
                <a:latin typeface="Calibri Light"/>
                <a:cs typeface="Calibri Light"/>
              </a:rPr>
              <a:t>C</a:t>
            </a:r>
            <a:r>
              <a:rPr dirty="0" sz="3200" spc="-4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dirty="0" sz="3200" spc="-25">
                <a:solidFill>
                  <a:srgbClr val="6F2F9F"/>
                </a:solidFill>
                <a:latin typeface="Calibri Light"/>
                <a:cs typeface="Calibri Light"/>
              </a:rPr>
              <a:t>Program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02638"/>
            <a:ext cx="1571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Source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809" y="1802638"/>
            <a:ext cx="911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4897" y="2512822"/>
            <a:ext cx="5426075" cy="3670300"/>
            <a:chOff x="834897" y="2512822"/>
            <a:chExt cx="5426075" cy="3670300"/>
          </a:xfrm>
        </p:grpSpPr>
        <p:sp>
          <p:nvSpPr>
            <p:cNvPr id="8" name="object 8"/>
            <p:cNvSpPr/>
            <p:nvPr/>
          </p:nvSpPr>
          <p:spPr>
            <a:xfrm>
              <a:off x="841247" y="2519172"/>
              <a:ext cx="5413375" cy="3657600"/>
            </a:xfrm>
            <a:custGeom>
              <a:avLst/>
              <a:gdLst/>
              <a:ahLst/>
              <a:cxnLst/>
              <a:rect l="l" t="t" r="r" b="b"/>
              <a:pathLst>
                <a:path w="5413375" h="3657600">
                  <a:moveTo>
                    <a:pt x="4803648" y="0"/>
                  </a:moveTo>
                  <a:lnTo>
                    <a:pt x="609600" y="0"/>
                  </a:lnTo>
                  <a:lnTo>
                    <a:pt x="561961" y="1834"/>
                  </a:lnTo>
                  <a:lnTo>
                    <a:pt x="515325" y="7245"/>
                  </a:lnTo>
                  <a:lnTo>
                    <a:pt x="469826" y="16099"/>
                  </a:lnTo>
                  <a:lnTo>
                    <a:pt x="425602" y="28260"/>
                  </a:lnTo>
                  <a:lnTo>
                    <a:pt x="382787" y="43592"/>
                  </a:lnTo>
                  <a:lnTo>
                    <a:pt x="341517" y="61959"/>
                  </a:lnTo>
                  <a:lnTo>
                    <a:pt x="301926" y="83227"/>
                  </a:lnTo>
                  <a:lnTo>
                    <a:pt x="264152" y="107259"/>
                  </a:lnTo>
                  <a:lnTo>
                    <a:pt x="228329" y="133920"/>
                  </a:lnTo>
                  <a:lnTo>
                    <a:pt x="194593" y="163075"/>
                  </a:lnTo>
                  <a:lnTo>
                    <a:pt x="163080" y="194588"/>
                  </a:lnTo>
                  <a:lnTo>
                    <a:pt x="133924" y="228324"/>
                  </a:lnTo>
                  <a:lnTo>
                    <a:pt x="107263" y="264147"/>
                  </a:lnTo>
                  <a:lnTo>
                    <a:pt x="83230" y="301921"/>
                  </a:lnTo>
                  <a:lnTo>
                    <a:pt x="61961" y="341511"/>
                  </a:lnTo>
                  <a:lnTo>
                    <a:pt x="43593" y="382782"/>
                  </a:lnTo>
                  <a:lnTo>
                    <a:pt x="28261" y="425597"/>
                  </a:lnTo>
                  <a:lnTo>
                    <a:pt x="16100" y="469822"/>
                  </a:lnTo>
                  <a:lnTo>
                    <a:pt x="7246" y="515322"/>
                  </a:lnTo>
                  <a:lnTo>
                    <a:pt x="1834" y="561959"/>
                  </a:lnTo>
                  <a:lnTo>
                    <a:pt x="0" y="609600"/>
                  </a:lnTo>
                  <a:lnTo>
                    <a:pt x="0" y="3048000"/>
                  </a:lnTo>
                  <a:lnTo>
                    <a:pt x="1834" y="3095638"/>
                  </a:lnTo>
                  <a:lnTo>
                    <a:pt x="7246" y="3142274"/>
                  </a:lnTo>
                  <a:lnTo>
                    <a:pt x="16100" y="3187773"/>
                  </a:lnTo>
                  <a:lnTo>
                    <a:pt x="28261" y="3231997"/>
                  </a:lnTo>
                  <a:lnTo>
                    <a:pt x="43593" y="3274812"/>
                  </a:lnTo>
                  <a:lnTo>
                    <a:pt x="61961" y="3316082"/>
                  </a:lnTo>
                  <a:lnTo>
                    <a:pt x="83230" y="3355673"/>
                  </a:lnTo>
                  <a:lnTo>
                    <a:pt x="107263" y="3393447"/>
                  </a:lnTo>
                  <a:lnTo>
                    <a:pt x="133924" y="3429270"/>
                  </a:lnTo>
                  <a:lnTo>
                    <a:pt x="163080" y="3463006"/>
                  </a:lnTo>
                  <a:lnTo>
                    <a:pt x="194593" y="3494519"/>
                  </a:lnTo>
                  <a:lnTo>
                    <a:pt x="228329" y="3523675"/>
                  </a:lnTo>
                  <a:lnTo>
                    <a:pt x="264152" y="3550336"/>
                  </a:lnTo>
                  <a:lnTo>
                    <a:pt x="301926" y="3574369"/>
                  </a:lnTo>
                  <a:lnTo>
                    <a:pt x="341517" y="3595638"/>
                  </a:lnTo>
                  <a:lnTo>
                    <a:pt x="382787" y="3614006"/>
                  </a:lnTo>
                  <a:lnTo>
                    <a:pt x="425602" y="3629338"/>
                  </a:lnTo>
                  <a:lnTo>
                    <a:pt x="469826" y="3641499"/>
                  </a:lnTo>
                  <a:lnTo>
                    <a:pt x="515325" y="3650353"/>
                  </a:lnTo>
                  <a:lnTo>
                    <a:pt x="561961" y="3655765"/>
                  </a:lnTo>
                  <a:lnTo>
                    <a:pt x="609600" y="3657600"/>
                  </a:lnTo>
                  <a:lnTo>
                    <a:pt x="4803648" y="3657600"/>
                  </a:lnTo>
                  <a:lnTo>
                    <a:pt x="4851288" y="3655765"/>
                  </a:lnTo>
                  <a:lnTo>
                    <a:pt x="4897925" y="3650353"/>
                  </a:lnTo>
                  <a:lnTo>
                    <a:pt x="4943425" y="3641499"/>
                  </a:lnTo>
                  <a:lnTo>
                    <a:pt x="4987650" y="3629338"/>
                  </a:lnTo>
                  <a:lnTo>
                    <a:pt x="5030465" y="3614006"/>
                  </a:lnTo>
                  <a:lnTo>
                    <a:pt x="5071736" y="3595638"/>
                  </a:lnTo>
                  <a:lnTo>
                    <a:pt x="5111326" y="3574369"/>
                  </a:lnTo>
                  <a:lnTo>
                    <a:pt x="5149100" y="3550336"/>
                  </a:lnTo>
                  <a:lnTo>
                    <a:pt x="5184923" y="3523675"/>
                  </a:lnTo>
                  <a:lnTo>
                    <a:pt x="5218659" y="3494519"/>
                  </a:lnTo>
                  <a:lnTo>
                    <a:pt x="5250172" y="3463006"/>
                  </a:lnTo>
                  <a:lnTo>
                    <a:pt x="5279327" y="3429270"/>
                  </a:lnTo>
                  <a:lnTo>
                    <a:pt x="5305988" y="3393447"/>
                  </a:lnTo>
                  <a:lnTo>
                    <a:pt x="5330020" y="3355673"/>
                  </a:lnTo>
                  <a:lnTo>
                    <a:pt x="5351288" y="3316082"/>
                  </a:lnTo>
                  <a:lnTo>
                    <a:pt x="5369655" y="3274812"/>
                  </a:lnTo>
                  <a:lnTo>
                    <a:pt x="5384987" y="3231997"/>
                  </a:lnTo>
                  <a:lnTo>
                    <a:pt x="5397148" y="3187773"/>
                  </a:lnTo>
                  <a:lnTo>
                    <a:pt x="5406002" y="3142274"/>
                  </a:lnTo>
                  <a:lnTo>
                    <a:pt x="5411413" y="3095638"/>
                  </a:lnTo>
                  <a:lnTo>
                    <a:pt x="5413248" y="3048000"/>
                  </a:lnTo>
                  <a:lnTo>
                    <a:pt x="5413248" y="609600"/>
                  </a:lnTo>
                  <a:lnTo>
                    <a:pt x="5411413" y="561959"/>
                  </a:lnTo>
                  <a:lnTo>
                    <a:pt x="5406002" y="515322"/>
                  </a:lnTo>
                  <a:lnTo>
                    <a:pt x="5397148" y="469822"/>
                  </a:lnTo>
                  <a:lnTo>
                    <a:pt x="5384987" y="425597"/>
                  </a:lnTo>
                  <a:lnTo>
                    <a:pt x="5369655" y="382782"/>
                  </a:lnTo>
                  <a:lnTo>
                    <a:pt x="5351288" y="341511"/>
                  </a:lnTo>
                  <a:lnTo>
                    <a:pt x="5330020" y="301921"/>
                  </a:lnTo>
                  <a:lnTo>
                    <a:pt x="5305988" y="264147"/>
                  </a:lnTo>
                  <a:lnTo>
                    <a:pt x="5279327" y="228324"/>
                  </a:lnTo>
                  <a:lnTo>
                    <a:pt x="5250172" y="194588"/>
                  </a:lnTo>
                  <a:lnTo>
                    <a:pt x="5218659" y="163075"/>
                  </a:lnTo>
                  <a:lnTo>
                    <a:pt x="5184923" y="133920"/>
                  </a:lnTo>
                  <a:lnTo>
                    <a:pt x="5149100" y="107259"/>
                  </a:lnTo>
                  <a:lnTo>
                    <a:pt x="5111326" y="83227"/>
                  </a:lnTo>
                  <a:lnTo>
                    <a:pt x="5071736" y="61959"/>
                  </a:lnTo>
                  <a:lnTo>
                    <a:pt x="5030465" y="43592"/>
                  </a:lnTo>
                  <a:lnTo>
                    <a:pt x="4987650" y="28260"/>
                  </a:lnTo>
                  <a:lnTo>
                    <a:pt x="4943425" y="16099"/>
                  </a:lnTo>
                  <a:lnTo>
                    <a:pt x="4897925" y="7245"/>
                  </a:lnTo>
                  <a:lnTo>
                    <a:pt x="4851288" y="1834"/>
                  </a:lnTo>
                  <a:lnTo>
                    <a:pt x="48036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1247" y="2519172"/>
              <a:ext cx="5413375" cy="3657600"/>
            </a:xfrm>
            <a:custGeom>
              <a:avLst/>
              <a:gdLst/>
              <a:ahLst/>
              <a:cxnLst/>
              <a:rect l="l" t="t" r="r" b="b"/>
              <a:pathLst>
                <a:path w="541337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3" y="382782"/>
                  </a:lnTo>
                  <a:lnTo>
                    <a:pt x="61961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4" y="228324"/>
                  </a:lnTo>
                  <a:lnTo>
                    <a:pt x="163080" y="194588"/>
                  </a:lnTo>
                  <a:lnTo>
                    <a:pt x="194593" y="163075"/>
                  </a:lnTo>
                  <a:lnTo>
                    <a:pt x="228329" y="133920"/>
                  </a:lnTo>
                  <a:lnTo>
                    <a:pt x="264152" y="107259"/>
                  </a:lnTo>
                  <a:lnTo>
                    <a:pt x="301926" y="83227"/>
                  </a:lnTo>
                  <a:lnTo>
                    <a:pt x="341517" y="61959"/>
                  </a:lnTo>
                  <a:lnTo>
                    <a:pt x="382787" y="43592"/>
                  </a:lnTo>
                  <a:lnTo>
                    <a:pt x="425602" y="28260"/>
                  </a:lnTo>
                  <a:lnTo>
                    <a:pt x="469826" y="16099"/>
                  </a:lnTo>
                  <a:lnTo>
                    <a:pt x="515325" y="7245"/>
                  </a:lnTo>
                  <a:lnTo>
                    <a:pt x="561961" y="1834"/>
                  </a:lnTo>
                  <a:lnTo>
                    <a:pt x="609600" y="0"/>
                  </a:lnTo>
                  <a:lnTo>
                    <a:pt x="4803648" y="0"/>
                  </a:lnTo>
                  <a:lnTo>
                    <a:pt x="4851288" y="1834"/>
                  </a:lnTo>
                  <a:lnTo>
                    <a:pt x="4897925" y="7245"/>
                  </a:lnTo>
                  <a:lnTo>
                    <a:pt x="4943425" y="16099"/>
                  </a:lnTo>
                  <a:lnTo>
                    <a:pt x="4987650" y="28260"/>
                  </a:lnTo>
                  <a:lnTo>
                    <a:pt x="5030465" y="43592"/>
                  </a:lnTo>
                  <a:lnTo>
                    <a:pt x="5071736" y="61959"/>
                  </a:lnTo>
                  <a:lnTo>
                    <a:pt x="5111326" y="83227"/>
                  </a:lnTo>
                  <a:lnTo>
                    <a:pt x="5149100" y="107259"/>
                  </a:lnTo>
                  <a:lnTo>
                    <a:pt x="5184923" y="133920"/>
                  </a:lnTo>
                  <a:lnTo>
                    <a:pt x="5218659" y="163075"/>
                  </a:lnTo>
                  <a:lnTo>
                    <a:pt x="5250172" y="194588"/>
                  </a:lnTo>
                  <a:lnTo>
                    <a:pt x="5279327" y="228324"/>
                  </a:lnTo>
                  <a:lnTo>
                    <a:pt x="5305988" y="264147"/>
                  </a:lnTo>
                  <a:lnTo>
                    <a:pt x="5330020" y="301921"/>
                  </a:lnTo>
                  <a:lnTo>
                    <a:pt x="5351288" y="341511"/>
                  </a:lnTo>
                  <a:lnTo>
                    <a:pt x="5369655" y="382782"/>
                  </a:lnTo>
                  <a:lnTo>
                    <a:pt x="5384987" y="425597"/>
                  </a:lnTo>
                  <a:lnTo>
                    <a:pt x="5397148" y="469822"/>
                  </a:lnTo>
                  <a:lnTo>
                    <a:pt x="5406002" y="515322"/>
                  </a:lnTo>
                  <a:lnTo>
                    <a:pt x="5411413" y="561959"/>
                  </a:lnTo>
                  <a:lnTo>
                    <a:pt x="5413248" y="609600"/>
                  </a:lnTo>
                  <a:lnTo>
                    <a:pt x="5413248" y="3048000"/>
                  </a:lnTo>
                  <a:lnTo>
                    <a:pt x="5411413" y="3095638"/>
                  </a:lnTo>
                  <a:lnTo>
                    <a:pt x="5406002" y="3142274"/>
                  </a:lnTo>
                  <a:lnTo>
                    <a:pt x="5397148" y="3187773"/>
                  </a:lnTo>
                  <a:lnTo>
                    <a:pt x="5384987" y="3231997"/>
                  </a:lnTo>
                  <a:lnTo>
                    <a:pt x="5369655" y="3274812"/>
                  </a:lnTo>
                  <a:lnTo>
                    <a:pt x="5351288" y="3316082"/>
                  </a:lnTo>
                  <a:lnTo>
                    <a:pt x="5330020" y="3355673"/>
                  </a:lnTo>
                  <a:lnTo>
                    <a:pt x="5305988" y="3393447"/>
                  </a:lnTo>
                  <a:lnTo>
                    <a:pt x="5279327" y="3429270"/>
                  </a:lnTo>
                  <a:lnTo>
                    <a:pt x="5250172" y="3463006"/>
                  </a:lnTo>
                  <a:lnTo>
                    <a:pt x="5218659" y="3494519"/>
                  </a:lnTo>
                  <a:lnTo>
                    <a:pt x="5184923" y="3523675"/>
                  </a:lnTo>
                  <a:lnTo>
                    <a:pt x="5149100" y="3550336"/>
                  </a:lnTo>
                  <a:lnTo>
                    <a:pt x="5111326" y="3574369"/>
                  </a:lnTo>
                  <a:lnTo>
                    <a:pt x="5071736" y="3595638"/>
                  </a:lnTo>
                  <a:lnTo>
                    <a:pt x="5030465" y="3614006"/>
                  </a:lnTo>
                  <a:lnTo>
                    <a:pt x="4987650" y="3629338"/>
                  </a:lnTo>
                  <a:lnTo>
                    <a:pt x="4943425" y="3641499"/>
                  </a:lnTo>
                  <a:lnTo>
                    <a:pt x="4897925" y="3650353"/>
                  </a:lnTo>
                  <a:lnTo>
                    <a:pt x="4851288" y="3655765"/>
                  </a:lnTo>
                  <a:lnTo>
                    <a:pt x="4803648" y="3657600"/>
                  </a:lnTo>
                  <a:lnTo>
                    <a:pt x="609600" y="3657600"/>
                  </a:lnTo>
                  <a:lnTo>
                    <a:pt x="561961" y="3655765"/>
                  </a:lnTo>
                  <a:lnTo>
                    <a:pt x="515325" y="3650353"/>
                  </a:lnTo>
                  <a:lnTo>
                    <a:pt x="469826" y="3641499"/>
                  </a:lnTo>
                  <a:lnTo>
                    <a:pt x="425602" y="3629338"/>
                  </a:lnTo>
                  <a:lnTo>
                    <a:pt x="382787" y="3614006"/>
                  </a:lnTo>
                  <a:lnTo>
                    <a:pt x="341517" y="3595638"/>
                  </a:lnTo>
                  <a:lnTo>
                    <a:pt x="301926" y="3574369"/>
                  </a:lnTo>
                  <a:lnTo>
                    <a:pt x="264152" y="3550336"/>
                  </a:lnTo>
                  <a:lnTo>
                    <a:pt x="228329" y="3523675"/>
                  </a:lnTo>
                  <a:lnTo>
                    <a:pt x="194593" y="3494519"/>
                  </a:lnTo>
                  <a:lnTo>
                    <a:pt x="163080" y="3463006"/>
                  </a:lnTo>
                  <a:lnTo>
                    <a:pt x="133924" y="3429270"/>
                  </a:lnTo>
                  <a:lnTo>
                    <a:pt x="107263" y="3393447"/>
                  </a:lnTo>
                  <a:lnTo>
                    <a:pt x="83230" y="3355673"/>
                  </a:lnTo>
                  <a:lnTo>
                    <a:pt x="61961" y="3316082"/>
                  </a:lnTo>
                  <a:lnTo>
                    <a:pt x="43593" y="3274812"/>
                  </a:lnTo>
                  <a:lnTo>
                    <a:pt x="28261" y="3231997"/>
                  </a:lnTo>
                  <a:lnTo>
                    <a:pt x="16100" y="3187773"/>
                  </a:lnTo>
                  <a:lnTo>
                    <a:pt x="7246" y="3142274"/>
                  </a:lnTo>
                  <a:lnTo>
                    <a:pt x="1834" y="3095638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12191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691" y="2622791"/>
              <a:ext cx="3304794" cy="5082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691" y="2897111"/>
              <a:ext cx="4943094" cy="5082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691" y="3171431"/>
              <a:ext cx="1668018" cy="5082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195" y="3171431"/>
              <a:ext cx="1258061" cy="5082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5743" y="3171431"/>
              <a:ext cx="438137" cy="50826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98905" y="2662809"/>
            <a:ext cx="46653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/*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First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program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in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This program displays </a:t>
            </a:r>
            <a:r>
              <a:rPr dirty="0" sz="1800">
                <a:latin typeface="Courier New"/>
                <a:cs typeface="Courier New"/>
              </a:rPr>
              <a:t>a </a:t>
            </a:r>
            <a:r>
              <a:rPr dirty="0" sz="1800" spc="-10">
                <a:latin typeface="Courier New"/>
                <a:cs typeface="Courier New"/>
              </a:rPr>
              <a:t>message */ </a:t>
            </a:r>
            <a:r>
              <a:rPr dirty="0" sz="1800" spc="-10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#include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4691" y="3720071"/>
            <a:ext cx="4670425" cy="2432050"/>
            <a:chOff x="964691" y="3720071"/>
            <a:chExt cx="4670425" cy="243205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691" y="3720071"/>
              <a:ext cx="4670298" cy="5082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91" y="3994391"/>
              <a:ext cx="1668018" cy="50826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691" y="4268711"/>
              <a:ext cx="712470" cy="5082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1808" y="4268711"/>
              <a:ext cx="1666493" cy="5082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4691" y="4543031"/>
              <a:ext cx="439686" cy="5082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091" y="4817351"/>
              <a:ext cx="1122426" cy="50826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99003" y="4817351"/>
              <a:ext cx="2757677" cy="5082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79091" y="5365991"/>
              <a:ext cx="1530858" cy="5082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4691" y="5643359"/>
              <a:ext cx="3717798" cy="5082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98905" y="3759784"/>
            <a:ext cx="4258310" cy="2224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//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function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main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begins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program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urier New"/>
                <a:cs typeface="Courier New"/>
              </a:rPr>
              <a:t>execution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int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main(void)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printf("welcome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to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C!");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return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Courier New"/>
                <a:cs typeface="Courier New"/>
              </a:rPr>
              <a:t>}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//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end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of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function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main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653271" y="2744723"/>
            <a:ext cx="1792605" cy="611505"/>
            <a:chOff x="8653271" y="2744723"/>
            <a:chExt cx="1792605" cy="611505"/>
          </a:xfrm>
        </p:grpSpPr>
        <p:sp>
          <p:nvSpPr>
            <p:cNvPr id="28" name="object 28"/>
            <p:cNvSpPr/>
            <p:nvPr/>
          </p:nvSpPr>
          <p:spPr>
            <a:xfrm>
              <a:off x="8680703" y="2750819"/>
              <a:ext cx="1758950" cy="599440"/>
            </a:xfrm>
            <a:custGeom>
              <a:avLst/>
              <a:gdLst/>
              <a:ahLst/>
              <a:cxnLst/>
              <a:rect l="l" t="t" r="r" b="b"/>
              <a:pathLst>
                <a:path w="1758950" h="599439">
                  <a:moveTo>
                    <a:pt x="1658874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1"/>
                  </a:lnTo>
                  <a:lnTo>
                    <a:pt x="0" y="499109"/>
                  </a:lnTo>
                  <a:lnTo>
                    <a:pt x="7846" y="537960"/>
                  </a:lnTo>
                  <a:lnTo>
                    <a:pt x="29241" y="569690"/>
                  </a:lnTo>
                  <a:lnTo>
                    <a:pt x="60971" y="591085"/>
                  </a:lnTo>
                  <a:lnTo>
                    <a:pt x="99822" y="598931"/>
                  </a:lnTo>
                  <a:lnTo>
                    <a:pt x="1658874" y="598931"/>
                  </a:lnTo>
                  <a:lnTo>
                    <a:pt x="1697724" y="591085"/>
                  </a:lnTo>
                  <a:lnTo>
                    <a:pt x="1729454" y="569690"/>
                  </a:lnTo>
                  <a:lnTo>
                    <a:pt x="1750849" y="537960"/>
                  </a:lnTo>
                  <a:lnTo>
                    <a:pt x="1758696" y="499109"/>
                  </a:lnTo>
                  <a:lnTo>
                    <a:pt x="1758696" y="99821"/>
                  </a:lnTo>
                  <a:lnTo>
                    <a:pt x="1750849" y="60971"/>
                  </a:lnTo>
                  <a:lnTo>
                    <a:pt x="1729454" y="29241"/>
                  </a:lnTo>
                  <a:lnTo>
                    <a:pt x="1697724" y="7846"/>
                  </a:lnTo>
                  <a:lnTo>
                    <a:pt x="1658874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80703" y="2750819"/>
              <a:ext cx="1758950" cy="599440"/>
            </a:xfrm>
            <a:custGeom>
              <a:avLst/>
              <a:gdLst/>
              <a:ahLst/>
              <a:cxnLst/>
              <a:rect l="l" t="t" r="r" b="b"/>
              <a:pathLst>
                <a:path w="1758950" h="599439">
                  <a:moveTo>
                    <a:pt x="0" y="99821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658874" y="0"/>
                  </a:lnTo>
                  <a:lnTo>
                    <a:pt x="1697724" y="7846"/>
                  </a:lnTo>
                  <a:lnTo>
                    <a:pt x="1729454" y="29241"/>
                  </a:lnTo>
                  <a:lnTo>
                    <a:pt x="1750849" y="60971"/>
                  </a:lnTo>
                  <a:lnTo>
                    <a:pt x="1758696" y="99821"/>
                  </a:lnTo>
                  <a:lnTo>
                    <a:pt x="1758696" y="499109"/>
                  </a:lnTo>
                  <a:lnTo>
                    <a:pt x="1750849" y="537960"/>
                  </a:lnTo>
                  <a:lnTo>
                    <a:pt x="1729454" y="569690"/>
                  </a:lnTo>
                  <a:lnTo>
                    <a:pt x="1697724" y="591085"/>
                  </a:lnTo>
                  <a:lnTo>
                    <a:pt x="1658874" y="598931"/>
                  </a:lnTo>
                  <a:lnTo>
                    <a:pt x="99822" y="598931"/>
                  </a:lnTo>
                  <a:lnTo>
                    <a:pt x="60971" y="591085"/>
                  </a:lnTo>
                  <a:lnTo>
                    <a:pt x="29241" y="569690"/>
                  </a:lnTo>
                  <a:lnTo>
                    <a:pt x="7846" y="537960"/>
                  </a:lnTo>
                  <a:lnTo>
                    <a:pt x="0" y="499109"/>
                  </a:lnTo>
                  <a:lnTo>
                    <a:pt x="0" y="9982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53271" y="2831604"/>
              <a:ext cx="1642110" cy="51128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790558" y="2886202"/>
            <a:ext cx="1361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welcome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pc="-10"/>
              <a:t>SLIIT</a:t>
            </a:r>
            <a:r>
              <a:rPr dirty="0" spc="375"/>
              <a:t> </a:t>
            </a:r>
            <a:r>
              <a:rPr dirty="0" spc="-5"/>
              <a:t>-</a:t>
            </a:r>
            <a:r>
              <a:rPr dirty="0" spc="-20"/>
              <a:t> </a:t>
            </a:r>
            <a:r>
              <a:rPr dirty="0" spc="-10"/>
              <a:t>Faculty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Computing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Losini Shanmugam</dc:creator>
  <dc:title>TITLE</dc:title>
  <dcterms:created xsi:type="dcterms:W3CDTF">2023-02-06T03:09:50Z</dcterms:created>
  <dcterms:modified xsi:type="dcterms:W3CDTF">2023-02-06T03:09:50Z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2023-02-06T00:00:00Z</vt:filetime>
  </property>
</Properties>
</file>