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4" r:id="rId6"/>
    <p:sldId id="300" r:id="rId7"/>
    <p:sldId id="265" r:id="rId8"/>
    <p:sldId id="266" r:id="rId9"/>
    <p:sldId id="267" r:id="rId10"/>
    <p:sldId id="268" r:id="rId11"/>
    <p:sldId id="271" r:id="rId12"/>
    <p:sldId id="296" r:id="rId13"/>
    <p:sldId id="297" r:id="rId14"/>
    <p:sldId id="298" r:id="rId15"/>
    <p:sldId id="299" r:id="rId16"/>
    <p:sldId id="269" r:id="rId17"/>
    <p:sldId id="272" r:id="rId18"/>
    <p:sldId id="27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2EA6-E08F-4880-B4AF-6B9821B956F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D7B38-7C00-45AF-89EA-14AB564A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70-6FC8-4FDE-BFAC-08651F71E05A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9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32F8-883B-45FC-9807-A873452294A6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14F6-F7C2-4864-82C3-8E6EE07258F6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BAC9-1A08-4682-A180-78D23899C3F4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A9E1-AE08-4700-BA38-026152E848C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AB7A-0C16-4480-B579-0F6DD766A6E5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B91-178D-4D5C-ACC8-7957D2E83871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6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AC87-AFC6-4D53-86FE-1E409E8AE56C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C97-E3D4-4942-A7C6-66E12FD39C97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27ECEA-0880-445E-99F1-FACC033C83F5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3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6E76-6525-40D8-B569-F071149A6D10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E7054-A2DC-4A82-A2FD-954A609C5073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478079-6394-4BC1-B8B3-82462A3014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fontAlgn="base"/>
            <a:r>
              <a:rPr lang="en-US" b="1" u="sng" dirty="0"/>
              <a:t>Forest Cover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3300" dirty="0"/>
          </a:p>
          <a:p>
            <a:endParaRPr lang="en-US" dirty="0" smtClean="0"/>
          </a:p>
          <a:p>
            <a:endParaRPr lang="en-US" sz="1700" dirty="0"/>
          </a:p>
          <a:p>
            <a:r>
              <a:rPr lang="en-US" sz="2500" dirty="0" smtClean="0"/>
              <a:t>-Madhavi </a:t>
            </a:r>
            <a:r>
              <a:rPr lang="en-US" sz="2500" dirty="0" err="1" smtClean="0"/>
              <a:t>rao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611" y="391885"/>
            <a:ext cx="10058400" cy="96229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Correlations 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98" y="1459160"/>
            <a:ext cx="53721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445116"/>
            <a:ext cx="10058400" cy="6574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Pairwise  relationships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2505" y="2043300"/>
            <a:ext cx="26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effectLst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31" y="1099911"/>
            <a:ext cx="6153150" cy="536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6518" y="2126800"/>
            <a:ext cx="373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distance and horizontal distance to hydrology form a liner correlation with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5216" y="925620"/>
            <a:ext cx="5337865" cy="45998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8" y="925620"/>
            <a:ext cx="5595489" cy="45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63" y="742016"/>
            <a:ext cx="6110740" cy="50922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0367" y="1299486"/>
            <a:ext cx="3875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distance to roadways </a:t>
            </a:r>
            <a:r>
              <a:rPr lang="en-US" dirty="0" smtClean="0"/>
              <a:t>,</a:t>
            </a:r>
            <a:r>
              <a:rPr lang="en-US" dirty="0" smtClean="0"/>
              <a:t>horizontal distance to fire </a:t>
            </a:r>
            <a:r>
              <a:rPr lang="en-US" dirty="0"/>
              <a:t>points and horizontal distance to </a:t>
            </a:r>
            <a:r>
              <a:rPr lang="en-US" dirty="0" smtClean="0"/>
              <a:t>hydrology form </a:t>
            </a:r>
            <a:r>
              <a:rPr lang="en-US" dirty="0" smtClean="0"/>
              <a:t>patterns which can distinguish  Cover type classes with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539" y="505143"/>
            <a:ext cx="5846452" cy="49899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10996" y="2076796"/>
            <a:ext cx="3875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Hillshade</a:t>
            </a:r>
            <a:r>
              <a:rPr lang="en-US" dirty="0" smtClean="0"/>
              <a:t> at 9am is high at lower ranges of Aspect ratio and low at higher ranges of Aspect.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360" y="618354"/>
            <a:ext cx="6154816" cy="52599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96256" y="2422828"/>
            <a:ext cx="387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Hillshade</a:t>
            </a:r>
            <a:r>
              <a:rPr lang="en-US" dirty="0" smtClean="0"/>
              <a:t> at noon is decreasing with Slope as a overall trend.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5" y="505097"/>
            <a:ext cx="10058400" cy="6270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Distribution of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Wilderness </a:t>
            </a:r>
            <a:r>
              <a:rPr lang="en-US" sz="3200" dirty="0"/>
              <a:t>Area types and Cover Type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045" y="1838236"/>
            <a:ext cx="31061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Wilderness area type 3 covers almost all the forest cover types excepting cover 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Wilderness </a:t>
            </a:r>
            <a:r>
              <a:rPr lang="en-US" dirty="0" smtClean="0"/>
              <a:t>area </a:t>
            </a:r>
            <a:r>
              <a:rPr lang="en-US" dirty="0"/>
              <a:t>type 2 has very less representation of forest covers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Cover Type 4 is found only in the Wilderness type 4</a:t>
            </a:r>
            <a:r>
              <a:rPr lang="en-US" dirty="0" smtClean="0"/>
              <a:t>. So wilderness type 4 can provide higher distinction to cover 4 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40" y="743790"/>
            <a:ext cx="8390965" cy="53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83" y="0"/>
            <a:ext cx="10058400" cy="518159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Soil types and Cover Type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62984" y="518159"/>
            <a:ext cx="10246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Type 4,10,11 can be considered as most versatile as most varieties of forest covers can be seen growing in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the Soil types have higher representation of certain cover types which makes good classifier, like :-</a:t>
            </a:r>
          </a:p>
          <a:p>
            <a:r>
              <a:rPr lang="en-US" dirty="0" smtClean="0"/>
              <a:t>Soil Type 1-3(cover type 4) , 4-6 (Cover type 3), 10-11 (cover type 6),22-24 (cover type 1), 29-33(cover type 2), 35-40(cover type 7)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3" y="1984885"/>
            <a:ext cx="11801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98" y="419675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Creation and </a:t>
            </a:r>
            <a:r>
              <a:rPr lang="en-US" dirty="0" smtClean="0"/>
              <a:t>Evaluation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Algorithms applied: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Multinomial Logistic Regression</a:t>
            </a:r>
            <a:br>
              <a:rPr lang="en-US" sz="2200" dirty="0" smtClean="0"/>
            </a:br>
            <a:r>
              <a:rPr lang="en-US" sz="2200" dirty="0" smtClean="0"/>
              <a:t>Decision trees and hyper parameter tuning</a:t>
            </a:r>
            <a:br>
              <a:rPr lang="en-US" sz="2200" dirty="0" smtClean="0"/>
            </a:br>
            <a:r>
              <a:rPr lang="en-US" sz="2200" dirty="0" smtClean="0"/>
              <a:t>Random Forest and hyper parameter tuning</a:t>
            </a:r>
            <a:br>
              <a:rPr lang="en-US" sz="2200" dirty="0" smtClean="0"/>
            </a:br>
            <a:r>
              <a:rPr lang="en-US" sz="2200" dirty="0" smtClean="0"/>
              <a:t>K Nearest neighbors</a:t>
            </a:r>
            <a:br>
              <a:rPr lang="en-US" sz="2200" dirty="0" smtClean="0"/>
            </a:br>
            <a:r>
              <a:rPr lang="en-US" sz="2200" dirty="0" smtClean="0"/>
              <a:t>Support vector Classifier</a:t>
            </a:r>
            <a:br>
              <a:rPr lang="en-US" sz="2200" dirty="0" smtClean="0"/>
            </a:br>
            <a:r>
              <a:rPr lang="en-US" sz="2200" dirty="0" smtClean="0"/>
              <a:t>Naïve Bayes</a:t>
            </a:r>
            <a:br>
              <a:rPr lang="en-US" sz="22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600" dirty="0" smtClean="0"/>
              <a:t>Standardization techniques </a:t>
            </a:r>
            <a:r>
              <a:rPr lang="en-US" sz="3600" dirty="0"/>
              <a:t>applied: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 smtClean="0"/>
              <a:t>Min Max scaler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Standard Scaler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18" y="3349617"/>
            <a:ext cx="10058400" cy="96229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Summary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dirty="0" smtClean="0"/>
              <a:t>Post applying all the algorithms we find that post standardizing data with </a:t>
            </a:r>
            <a:r>
              <a:rPr lang="en-US" sz="2700" b="1" dirty="0" smtClean="0"/>
              <a:t>Standard Scaler method </a:t>
            </a:r>
            <a:r>
              <a:rPr lang="en-US" sz="2700" dirty="0" smtClean="0"/>
              <a:t>, </a:t>
            </a:r>
            <a:r>
              <a:rPr lang="en-US" sz="2700" b="1" dirty="0" smtClean="0"/>
              <a:t>Random Forest  with tuning the hyper parameters </a:t>
            </a:r>
            <a:r>
              <a:rPr lang="en-US" sz="2700" dirty="0" smtClean="0"/>
              <a:t>scores the best score with the accuracy rate of </a:t>
            </a:r>
            <a:r>
              <a:rPr lang="en-US" sz="2700" b="1" dirty="0" smtClean="0"/>
              <a:t>85 %</a:t>
            </a:r>
            <a:r>
              <a:rPr lang="en-US" sz="2700" dirty="0"/>
              <a:t>.</a:t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i="1" dirty="0" err="1" smtClean="0"/>
              <a:t>n_estimators</a:t>
            </a:r>
            <a:r>
              <a:rPr lang="en-US" sz="2700" i="1" dirty="0" smtClean="0"/>
              <a:t> </a:t>
            </a:r>
            <a:r>
              <a:rPr lang="en-US" sz="2700" i="1" dirty="0"/>
              <a:t>= </a:t>
            </a:r>
            <a:r>
              <a:rPr lang="en-US" sz="2700" i="1" dirty="0" smtClean="0"/>
              <a:t>25</a:t>
            </a:r>
            <a:r>
              <a:rPr lang="en-US" sz="2700" i="1" dirty="0"/>
              <a:t/>
            </a:r>
            <a:br>
              <a:rPr lang="en-US" sz="2700" i="1" dirty="0"/>
            </a:br>
            <a:r>
              <a:rPr lang="en-US" sz="2700" i="1" dirty="0" err="1" smtClean="0"/>
              <a:t>min_samples_split</a:t>
            </a:r>
            <a:r>
              <a:rPr lang="en-US" sz="2700" i="1" dirty="0" smtClean="0"/>
              <a:t> </a:t>
            </a:r>
            <a:r>
              <a:rPr lang="en-US" sz="2700" i="1" dirty="0"/>
              <a:t>= </a:t>
            </a:r>
            <a:r>
              <a:rPr lang="en-US" sz="2700" i="1" dirty="0" smtClean="0"/>
              <a:t>2</a:t>
            </a:r>
            <a:r>
              <a:rPr lang="en-US" sz="2700" i="1" dirty="0"/>
              <a:t/>
            </a:r>
            <a:br>
              <a:rPr lang="en-US" sz="2700" i="1" dirty="0"/>
            </a:br>
            <a:r>
              <a:rPr lang="en-US" sz="2700" i="1" dirty="0" err="1" smtClean="0"/>
              <a:t>min_samples_leaf</a:t>
            </a:r>
            <a:r>
              <a:rPr lang="en-US" sz="2700" i="1" dirty="0" smtClean="0"/>
              <a:t> </a:t>
            </a:r>
            <a:r>
              <a:rPr lang="en-US" sz="2700" i="1" dirty="0"/>
              <a:t>= 1</a:t>
            </a:r>
            <a:endParaRPr lang="en-US" sz="4000" i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6348" tIns="-6348" rIns="-6348" bIns="-63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D7D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90440" bIns="-190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D7D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6286500" cy="0"/>
          </a:xfrm>
          <a:prstGeom prst="rect">
            <a:avLst/>
          </a:prstGeom>
          <a:solidFill>
            <a:srgbClr val="D7D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6348" tIns="-6348" rIns="-6348" bIns="-63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77EE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90440" bIns="-190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study area includes four wilderness areas located in the Roosevelt National Forest of northern Colorado. Each observation is a 30m x 30m patch. You are asked to predict an integer classification for the forest cover type. The seven types are:</a:t>
            </a:r>
          </a:p>
          <a:p>
            <a:pPr fontAlgn="base"/>
            <a:r>
              <a:rPr lang="en-US" dirty="0"/>
              <a:t>1 - Spruce/Fir</a:t>
            </a:r>
            <a:br>
              <a:rPr lang="en-US" dirty="0"/>
            </a:br>
            <a:r>
              <a:rPr lang="en-US" dirty="0"/>
              <a:t>2 - </a:t>
            </a:r>
            <a:r>
              <a:rPr lang="en-US" dirty="0" err="1"/>
              <a:t>Lodgepole</a:t>
            </a:r>
            <a:r>
              <a:rPr lang="en-US" dirty="0"/>
              <a:t> Pine</a:t>
            </a:r>
            <a:br>
              <a:rPr lang="en-US" dirty="0"/>
            </a:br>
            <a:r>
              <a:rPr lang="en-US" dirty="0"/>
              <a:t>3 - Ponderosa Pine</a:t>
            </a:r>
            <a:br>
              <a:rPr lang="en-US" dirty="0"/>
            </a:br>
            <a:r>
              <a:rPr lang="en-US" dirty="0"/>
              <a:t>4 - Cottonwood/Willow</a:t>
            </a:r>
            <a:br>
              <a:rPr lang="en-US" dirty="0"/>
            </a:br>
            <a:r>
              <a:rPr lang="en-US" dirty="0"/>
              <a:t>5 - Aspen</a:t>
            </a:r>
            <a:br>
              <a:rPr lang="en-US" dirty="0"/>
            </a:br>
            <a:r>
              <a:rPr lang="en-US" dirty="0"/>
              <a:t>6 - Douglas-fir</a:t>
            </a:r>
            <a:br>
              <a:rPr lang="en-US" dirty="0"/>
            </a:br>
            <a:r>
              <a:rPr lang="en-US" dirty="0"/>
              <a:t>7 - </a:t>
            </a:r>
            <a:r>
              <a:rPr lang="en-US" dirty="0" err="1"/>
              <a:t>Krummholz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703" y="2272157"/>
            <a:ext cx="10058400" cy="1450757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Distribution of </a:t>
            </a:r>
            <a:r>
              <a:rPr lang="en-US" sz="4000" dirty="0" smtClean="0"/>
              <a:t>Forest Cover Type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114903" y="2142309"/>
            <a:ext cx="332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seven Forest Cover Types </a:t>
            </a:r>
            <a:r>
              <a:rPr lang="en-US" dirty="0" smtClean="0"/>
              <a:t>have equal representation.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75541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05" y="2252451"/>
            <a:ext cx="47910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Cover Type and Elevation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114903" y="2142309"/>
            <a:ext cx="3326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Krummholz</a:t>
            </a:r>
            <a:r>
              <a:rPr lang="en-US" dirty="0" smtClean="0"/>
              <a:t> forests have </a:t>
            </a:r>
            <a:r>
              <a:rPr lang="en-US" dirty="0"/>
              <a:t>the highest elevation and </a:t>
            </a:r>
            <a:r>
              <a:rPr lang="en-US" dirty="0" smtClean="0"/>
              <a:t>Cottonwood/Willow forests </a:t>
            </a:r>
            <a:r>
              <a:rPr lang="en-US" dirty="0"/>
              <a:t>have the lowest elevation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03" y="2142309"/>
            <a:ext cx="5193983" cy="36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Cover Type and Horizontal Distance to Roadways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09" y="1811383"/>
            <a:ext cx="6406548" cy="41833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4903" y="2142309"/>
            <a:ext cx="3326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Lodgepole</a:t>
            </a:r>
            <a:r>
              <a:rPr lang="en-US" dirty="0"/>
              <a:t> Pine</a:t>
            </a:r>
            <a:r>
              <a:rPr lang="en-US" dirty="0" smtClean="0"/>
              <a:t> forests have </a:t>
            </a:r>
            <a:r>
              <a:rPr lang="en-US" dirty="0"/>
              <a:t>the </a:t>
            </a:r>
            <a:r>
              <a:rPr lang="en-US" dirty="0" smtClean="0"/>
              <a:t>longest horizontal distance from roads and Cottonwood/Willow forests </a:t>
            </a:r>
            <a:r>
              <a:rPr lang="en-US" dirty="0"/>
              <a:t>have the </a:t>
            </a:r>
            <a:r>
              <a:rPr lang="en-US" dirty="0" smtClean="0"/>
              <a:t>lowest.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4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Distribution graphs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32114" y="1879570"/>
            <a:ext cx="991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Elevation has better distinction of cover types in the distribution graph. This is an important feature for analysis 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2673719"/>
            <a:ext cx="4905375" cy="2714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3926" y="55763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Krummholz</a:t>
            </a:r>
            <a:r>
              <a:rPr lang="en-US" dirty="0"/>
              <a:t> Cover type  has the highest elevation  and Cottonwood/Willow cover type has the lowest elevation.</a:t>
            </a:r>
          </a:p>
        </p:txBody>
      </p:sp>
    </p:spTree>
    <p:extLst>
      <p:ext uri="{BB962C8B-B14F-4D97-AF65-F5344CB8AC3E}">
        <p14:creationId xmlns:p14="http://schemas.microsoft.com/office/powerpoint/2010/main" val="30988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Distributions: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58" y="2270488"/>
            <a:ext cx="4924425" cy="264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46" y="2232388"/>
            <a:ext cx="4838700" cy="2686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66566" y="51284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Both these graphs have similar distribution for the cover types.</a:t>
            </a:r>
          </a:p>
          <a:p>
            <a:r>
              <a:rPr lang="en-US" dirty="0" smtClean="0"/>
              <a:t>We could make a inference with some confidence that the roadways could be one interesting source for fire to be triggered.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611" y="391885"/>
            <a:ext cx="10058400" cy="962297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8079-6394-4BC1-B8B3-82462A30147C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1" y="1968286"/>
            <a:ext cx="4619625" cy="265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53" y="1968285"/>
            <a:ext cx="4686300" cy="2657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65973" y="52196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Hill Shade at 3pm has a fairly normal distribution.</a:t>
            </a:r>
          </a:p>
          <a:p>
            <a:r>
              <a:rPr lang="en-US" dirty="0" smtClean="0"/>
              <a:t>Slope distribution  is skewed to its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5035</TotalTime>
  <Words>441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Forest Cover Analysis</vt:lpstr>
      <vt:lpstr>Introduction-Problem Statement</vt:lpstr>
      <vt:lpstr>Exploratory Data Analysis</vt:lpstr>
      <vt:lpstr>Distribution of Forest Cover Type</vt:lpstr>
      <vt:lpstr>Cover Type and Elevation</vt:lpstr>
      <vt:lpstr>Cover Type and Horizontal Distance to Roadways</vt:lpstr>
      <vt:lpstr>Distribution graphs</vt:lpstr>
      <vt:lpstr>Distributions:</vt:lpstr>
      <vt:lpstr>PowerPoint Presentation</vt:lpstr>
      <vt:lpstr>Correlations </vt:lpstr>
      <vt:lpstr>Pairwise  relationships</vt:lpstr>
      <vt:lpstr>PowerPoint Presentation</vt:lpstr>
      <vt:lpstr>PowerPoint Presentation</vt:lpstr>
      <vt:lpstr>PowerPoint Presentation</vt:lpstr>
      <vt:lpstr>PowerPoint Presentation</vt:lpstr>
      <vt:lpstr>Distribution of  Wilderness Area types and Cover Type</vt:lpstr>
      <vt:lpstr>Distribution of Soil types and Cover Type</vt:lpstr>
      <vt:lpstr>Model Creation and Evaluation  Algorithms applied: Multinomial Logistic Regression Decision trees and hyper parameter tuning Random Forest and hyper parameter tuning K Nearest neighbors Support vector Classifier Naïve Bayes  Standardization techniques applied: Min Max scaler Standard Scaler </vt:lpstr>
      <vt:lpstr>Summary  Post applying all the algorithms we find that post standardizing data with Standard Scaler method , Random Forest  with tuning the hyper parameters scores the best score with the accuracy rate of 85 %.  n_estimators = 25 min_samples_split = 2 min_samples_leaf = 1</vt:lpstr>
    </vt:vector>
  </TitlesOfParts>
  <Company>Hitachi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dataset</dc:title>
  <dc:creator>Madhavi Rao</dc:creator>
  <cp:lastModifiedBy>Madhavi Rao</cp:lastModifiedBy>
  <cp:revision>272</cp:revision>
  <dcterms:created xsi:type="dcterms:W3CDTF">2018-12-16T19:09:57Z</dcterms:created>
  <dcterms:modified xsi:type="dcterms:W3CDTF">2019-03-19T14:34:53Z</dcterms:modified>
</cp:coreProperties>
</file>