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2967-EB59-D93A-A7F9-56A6D9D51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8C7836-B73F-D874-6896-7BE7A1057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4839B-6684-1AED-7B1D-1AE10B45F58D}"/>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26F34575-02B9-92D1-8A87-4DB4A65B6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73725-0884-7B7C-15AC-574AF5981949}"/>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17124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49CF-7DE3-D02C-2846-E3A6CD8CB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D6533A-721D-6255-1A52-E207ABAF8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BC875-8B5E-F7B8-D510-2887E30E0E51}"/>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D2C1B6E3-04D2-415D-7093-83C11A71F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8E470-45EF-2255-4A7D-746C1F93EB16}"/>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108846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40C96-87EB-96C8-B107-1129E86AD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BEB4A-1329-172E-AA8B-A92B83C30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D6499-55B1-8945-F47F-782E93D8F99B}"/>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C9BD8D7F-0DF7-CB33-E0D2-DF727C639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DAD00-B174-AA7F-ED53-F7B4F6165062}"/>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101181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D6A0-6926-3EEA-B52E-B48F77F56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49663-F86E-CEFE-7C09-D7DF5EA45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86FF7-6D46-81DB-DB76-6AD2CDD6004C}"/>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967F727A-C3EC-4C58-D7BC-822399753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5E37-E526-E672-3DEB-4924A0AAABAC}"/>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323076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1C11-CD2F-6A06-ED7B-D4D012272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AFD4E-FDCA-0521-43B8-26D6BC49B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CD41FB-2632-DE0D-413D-B5F3CC6A9CA4}"/>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1178CB8D-2F00-3291-89DD-AE291CD1D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1C77-E018-FA4B-0B1A-A53FFCD71113}"/>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422784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7E15-0E3B-0F0A-5015-A92EAFCE6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CADF3-DC53-766E-57AC-D7A4F96D2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751314-A544-DDE8-6C20-4E37F0A21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737DC-03EA-2E1C-8CBF-2B81B1BCE082}"/>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6" name="Footer Placeholder 5">
            <a:extLst>
              <a:ext uri="{FF2B5EF4-FFF2-40B4-BE49-F238E27FC236}">
                <a16:creationId xmlns:a16="http://schemas.microsoft.com/office/drawing/2014/main" id="{C7161D4E-8DB4-A118-779B-94CF49123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3A24D-9CA5-0EE5-1A60-C3898D92AA5C}"/>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176824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0B42-7ABB-2707-027D-FB3630DBC8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A11D08-2374-5B7E-2A7A-24B2F5CA9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382E9-1C25-6820-9572-D05DB7A64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E7AD0-E44E-2641-1C97-30330B3A6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347C9-06A1-72D4-B056-7DA859D2C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D7814-FDFE-584D-8FE7-BB9C5A229A52}"/>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8" name="Footer Placeholder 7">
            <a:extLst>
              <a:ext uri="{FF2B5EF4-FFF2-40B4-BE49-F238E27FC236}">
                <a16:creationId xmlns:a16="http://schemas.microsoft.com/office/drawing/2014/main" id="{55669494-3802-AFFF-6B5F-D6C476CC92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C0DAA0-AA73-E105-E18C-1806CF1151D5}"/>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272092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6831-2876-53E8-0114-1F24394BF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2850C-3BE7-1276-CADA-39EFEF8F3D1D}"/>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4" name="Footer Placeholder 3">
            <a:extLst>
              <a:ext uri="{FF2B5EF4-FFF2-40B4-BE49-F238E27FC236}">
                <a16:creationId xmlns:a16="http://schemas.microsoft.com/office/drawing/2014/main" id="{6CBCAD8B-78F7-7C57-B436-013442318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5D70E-1DBF-8E45-A07D-44AD296D0A98}"/>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14682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CB8FA-5BBD-296F-42B1-115DE05BE580}"/>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3" name="Footer Placeholder 2">
            <a:extLst>
              <a:ext uri="{FF2B5EF4-FFF2-40B4-BE49-F238E27FC236}">
                <a16:creationId xmlns:a16="http://schemas.microsoft.com/office/drawing/2014/main" id="{A090C3F1-DBCB-5633-2570-619B9259C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B4D39-C6B4-BCA5-02A7-4219053AC100}"/>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97707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AFB9-3D28-5C20-3ACE-27D6D955B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318604-3D3D-1648-82A6-4179A4F90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177CCA-7F51-49C3-AD02-10455563D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A75E7-D3E9-EC64-9DFB-D6FFBD5FE611}"/>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6" name="Footer Placeholder 5">
            <a:extLst>
              <a:ext uri="{FF2B5EF4-FFF2-40B4-BE49-F238E27FC236}">
                <a16:creationId xmlns:a16="http://schemas.microsoft.com/office/drawing/2014/main" id="{A2A55346-C8D7-31BE-774E-FEAD05A4C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FF690-EA8C-9A13-3321-407153A87207}"/>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27668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DC51-F10A-C45D-704E-A797D2609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03D938-FE01-7CE1-9FDB-9455E95C4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B7C46D-FABC-72CB-EDC2-997F8B29E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D6BE9-77CC-9BB4-1416-0D980433C94A}"/>
              </a:ext>
            </a:extLst>
          </p:cNvPr>
          <p:cNvSpPr>
            <a:spLocks noGrp="1"/>
          </p:cNvSpPr>
          <p:nvPr>
            <p:ph type="dt" sz="half" idx="10"/>
          </p:nvPr>
        </p:nvSpPr>
        <p:spPr/>
        <p:txBody>
          <a:bodyPr/>
          <a:lstStyle/>
          <a:p>
            <a:fld id="{1DC11F68-C88D-43D9-BE1E-3B86C1CED2D9}" type="datetimeFigureOut">
              <a:rPr lang="en-US" smtClean="0"/>
              <a:t>7/30/2022</a:t>
            </a:fld>
            <a:endParaRPr lang="en-US"/>
          </a:p>
        </p:txBody>
      </p:sp>
      <p:sp>
        <p:nvSpPr>
          <p:cNvPr id="6" name="Footer Placeholder 5">
            <a:extLst>
              <a:ext uri="{FF2B5EF4-FFF2-40B4-BE49-F238E27FC236}">
                <a16:creationId xmlns:a16="http://schemas.microsoft.com/office/drawing/2014/main" id="{C2AA7DBF-8975-14B3-5423-91F01682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CE4F7-947C-8552-9F07-6AE3C675748F}"/>
              </a:ext>
            </a:extLst>
          </p:cNvPr>
          <p:cNvSpPr>
            <a:spLocks noGrp="1"/>
          </p:cNvSpPr>
          <p:nvPr>
            <p:ph type="sldNum" sz="quarter" idx="12"/>
          </p:nvPr>
        </p:nvSpPr>
        <p:spPr/>
        <p:txBody>
          <a:bodyPr/>
          <a:lstStyle/>
          <a:p>
            <a:fld id="{18799A8E-3C17-4CC6-B2A9-0038ABDF8299}" type="slidenum">
              <a:rPr lang="en-US" smtClean="0"/>
              <a:t>‹#›</a:t>
            </a:fld>
            <a:endParaRPr lang="en-US"/>
          </a:p>
        </p:txBody>
      </p:sp>
    </p:spTree>
    <p:extLst>
      <p:ext uri="{BB962C8B-B14F-4D97-AF65-F5344CB8AC3E}">
        <p14:creationId xmlns:p14="http://schemas.microsoft.com/office/powerpoint/2010/main" val="91075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D4182-6174-4137-8AE4-098981F86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107339-71B8-77D7-9575-287F5276E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96895-A253-DBEB-2677-FE25CE8C9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11F68-C88D-43D9-BE1E-3B86C1CED2D9}" type="datetimeFigureOut">
              <a:rPr lang="en-US" smtClean="0"/>
              <a:t>7/30/2022</a:t>
            </a:fld>
            <a:endParaRPr lang="en-US"/>
          </a:p>
        </p:txBody>
      </p:sp>
      <p:sp>
        <p:nvSpPr>
          <p:cNvPr id="5" name="Footer Placeholder 4">
            <a:extLst>
              <a:ext uri="{FF2B5EF4-FFF2-40B4-BE49-F238E27FC236}">
                <a16:creationId xmlns:a16="http://schemas.microsoft.com/office/drawing/2014/main" id="{9711ADCC-02EE-E04D-5ECC-D216C1C2C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EF4162-80DB-0F43-92F9-B4B7CAC15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99A8E-3C17-4CC6-B2A9-0038ABDF8299}" type="slidenum">
              <a:rPr lang="en-US" smtClean="0"/>
              <a:t>‹#›</a:t>
            </a:fld>
            <a:endParaRPr lang="en-US"/>
          </a:p>
        </p:txBody>
      </p:sp>
    </p:spTree>
    <p:extLst>
      <p:ext uri="{BB962C8B-B14F-4D97-AF65-F5344CB8AC3E}">
        <p14:creationId xmlns:p14="http://schemas.microsoft.com/office/powerpoint/2010/main" val="117036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B483-4F00-E802-BAC0-D0A120E8FA4B}"/>
              </a:ext>
            </a:extLst>
          </p:cNvPr>
          <p:cNvSpPr>
            <a:spLocks noGrp="1"/>
          </p:cNvSpPr>
          <p:nvPr>
            <p:ph type="ctrTitle"/>
          </p:nvPr>
        </p:nvSpPr>
        <p:spPr/>
        <p:txBody>
          <a:bodyPr>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Sentiment Analysis for Covid-19 Tweets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11500" dirty="0"/>
          </a:p>
        </p:txBody>
      </p:sp>
      <p:sp>
        <p:nvSpPr>
          <p:cNvPr id="3" name="Subtitle 2">
            <a:extLst>
              <a:ext uri="{FF2B5EF4-FFF2-40B4-BE49-F238E27FC236}">
                <a16:creationId xmlns:a16="http://schemas.microsoft.com/office/drawing/2014/main" id="{A83F9388-22BA-51C7-29C1-1D8D6AC27F42}"/>
              </a:ext>
            </a:extLst>
          </p:cNvPr>
          <p:cNvSpPr>
            <a:spLocks noGrp="1"/>
          </p:cNvSpPr>
          <p:nvPr>
            <p:ph type="subTitle" idx="1"/>
          </p:nvPr>
        </p:nvSpPr>
        <p:spPr/>
        <p:txBody>
          <a:bodyPr/>
          <a:lstStyle/>
          <a:p>
            <a:endParaRPr lang="en-IN" dirty="0"/>
          </a:p>
          <a:p>
            <a:r>
              <a:rPr lang="en-IN" b="1" dirty="0"/>
              <a:t>Presented by:</a:t>
            </a:r>
            <a:r>
              <a:rPr lang="en-IN" dirty="0"/>
              <a:t> </a:t>
            </a:r>
            <a:r>
              <a:rPr lang="en-IN" sz="2000" dirty="0">
                <a:latin typeface="Times New Roman" panose="02020603050405020304" pitchFamily="18" charset="0"/>
                <a:cs typeface="Times New Roman" panose="02020603050405020304" pitchFamily="18" charset="0"/>
              </a:rPr>
              <a:t>Madhavi Pagare(109626035)</a:t>
            </a:r>
          </a:p>
          <a:p>
            <a:r>
              <a:rPr lang="en-IN" sz="2000" dirty="0">
                <a:latin typeface="Times New Roman" panose="02020603050405020304" pitchFamily="18" charset="0"/>
                <a:cs typeface="Times New Roman" panose="02020603050405020304" pitchFamily="18" charset="0"/>
              </a:rPr>
              <a:t>		Harshith </a:t>
            </a:r>
            <a:r>
              <a:rPr lang="en-IN" sz="2000" dirty="0" err="1">
                <a:latin typeface="Times New Roman" panose="02020603050405020304" pitchFamily="18" charset="0"/>
                <a:cs typeface="Times New Roman" panose="02020603050405020304" pitchFamily="18" charset="0"/>
              </a:rPr>
              <a:t>Repaka</a:t>
            </a:r>
            <a:r>
              <a:rPr lang="en-IN" sz="2000" dirty="0">
                <a:latin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110282130</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85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1EAD-56DC-1C3B-A825-0B3ADDB40AFD}"/>
              </a:ext>
            </a:extLst>
          </p:cNvPr>
          <p:cNvSpPr>
            <a:spLocks noGrp="1"/>
          </p:cNvSpPr>
          <p:nvPr>
            <p:ph type="title"/>
          </p:nvPr>
        </p:nvSpPr>
        <p:spPr/>
        <p:txBody>
          <a:bodyPr/>
          <a:lstStyle/>
          <a:p>
            <a:r>
              <a:rPr lang="en-US" b="0" i="0" dirty="0">
                <a:solidFill>
                  <a:srgbClr val="2D3B45"/>
                </a:solidFill>
                <a:effectLst/>
                <a:latin typeface="Lato Extended"/>
              </a:rPr>
              <a:t>Results and discussion</a:t>
            </a:r>
            <a:endParaRPr lang="en-US" dirty="0"/>
          </a:p>
        </p:txBody>
      </p:sp>
      <p:pic>
        <p:nvPicPr>
          <p:cNvPr id="5" name="Content Placeholder 4">
            <a:extLst>
              <a:ext uri="{FF2B5EF4-FFF2-40B4-BE49-F238E27FC236}">
                <a16:creationId xmlns:a16="http://schemas.microsoft.com/office/drawing/2014/main" id="{BE50F78C-3658-02D3-20FF-64353959F1A4}"/>
              </a:ext>
            </a:extLst>
          </p:cNvPr>
          <p:cNvPicPr>
            <a:picLocks noGrp="1" noChangeAspect="1"/>
          </p:cNvPicPr>
          <p:nvPr>
            <p:ph idx="1"/>
          </p:nvPr>
        </p:nvPicPr>
        <p:blipFill>
          <a:blip r:embed="rId2"/>
          <a:stretch>
            <a:fillRect/>
          </a:stretch>
        </p:blipFill>
        <p:spPr>
          <a:xfrm>
            <a:off x="1771261" y="2041218"/>
            <a:ext cx="10013302" cy="3421742"/>
          </a:xfrm>
        </p:spPr>
      </p:pic>
    </p:spTree>
    <p:extLst>
      <p:ext uri="{BB962C8B-B14F-4D97-AF65-F5344CB8AC3E}">
        <p14:creationId xmlns:p14="http://schemas.microsoft.com/office/powerpoint/2010/main" val="410989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85E3-FF32-5A23-6109-134A407B19C5}"/>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EBB2722B-D1FC-2396-7989-061FFD22BD86}"/>
              </a:ext>
            </a:extLst>
          </p:cNvPr>
          <p:cNvSpPr>
            <a:spLocks noGrp="1"/>
          </p:cNvSpPr>
          <p:nvPr>
            <p:ph idx="1"/>
          </p:nvPr>
        </p:nvSpPr>
        <p:spPr/>
        <p:txBody>
          <a:bodyPr/>
          <a:lstStyle/>
          <a:p>
            <a:r>
              <a:rPr lang="en-US" sz="1800" dirty="0">
                <a:solidFill>
                  <a:srgbClr val="171717"/>
                </a:solidFill>
                <a:effectLst/>
                <a:latin typeface="Times New Roman" panose="02020603050405020304" pitchFamily="18" charset="0"/>
                <a:ea typeface="Calibri" panose="020F0502020204030204" pitchFamily="34" charset="0"/>
              </a:rPr>
              <a:t>All governments should immediately start using fact-checkers on social media to stop the spread of unneeded information in cases that are so seriously concerning. Laws can be created to enforce limitations on the dissemination of incorrect and pointless information during emergencies. </a:t>
            </a:r>
          </a:p>
          <a:p>
            <a:r>
              <a:rPr lang="en-US" sz="1800" dirty="0">
                <a:solidFill>
                  <a:srgbClr val="171717"/>
                </a:solidFill>
                <a:effectLst/>
                <a:latin typeface="Times New Roman" panose="02020603050405020304" pitchFamily="18" charset="0"/>
                <a:ea typeface="Calibri" panose="020F0502020204030204" pitchFamily="34" charset="0"/>
              </a:rPr>
              <a:t>The features to attend multilingual tweets, which could be considered a likely future development in this area, are not present in this work. As a follow-up to this work, researchers can consider applying emotional intelligence to the tweets in order to more effectively examine people's sentiments. </a:t>
            </a:r>
          </a:p>
          <a:p>
            <a:r>
              <a:rPr lang="en-US" sz="1800" dirty="0">
                <a:solidFill>
                  <a:srgbClr val="171717"/>
                </a:solidFill>
                <a:effectLst/>
                <a:latin typeface="Times New Roman" panose="02020603050405020304" pitchFamily="18" charset="0"/>
                <a:ea typeface="Calibri" panose="020F0502020204030204" pitchFamily="34" charset="0"/>
              </a:rPr>
              <a:t>Applying emotional intelligence to the tweets will also be beneficial for taking action to apply the proper filters to these tweets, preventing the elderly or sensitive persons (living alone) from being targeted by illnesses like depression and anxiety.</a:t>
            </a:r>
          </a:p>
          <a:p>
            <a:r>
              <a:rPr lang="en-US" sz="1800">
                <a:solidFill>
                  <a:srgbClr val="171717"/>
                </a:solidFill>
                <a:effectLst/>
                <a:latin typeface="Times New Roman" panose="02020603050405020304" pitchFamily="18" charset="0"/>
                <a:ea typeface="Calibri" panose="020F0502020204030204" pitchFamily="34" charset="0"/>
              </a:rPr>
              <a:t> </a:t>
            </a:r>
            <a:r>
              <a:rPr lang="en-US" sz="1800" dirty="0">
                <a:solidFill>
                  <a:srgbClr val="171717"/>
                </a:solidFill>
                <a:effectLst/>
                <a:latin typeface="Times New Roman" panose="02020603050405020304" pitchFamily="18" charset="0"/>
                <a:ea typeface="Calibri" panose="020F0502020204030204" pitchFamily="34" charset="0"/>
              </a:rPr>
              <a:t>Other fuzzy rule-based methods should undoubtedly be investigated in order to produce improved sentiment identification outcomes</a:t>
            </a:r>
            <a:r>
              <a:rPr lang="en-US" sz="1800">
                <a:solidFill>
                  <a:srgbClr val="171717"/>
                </a:solidFill>
                <a:effectLst/>
                <a:latin typeface="Times New Roman" panose="02020603050405020304" pitchFamily="18" charset="0"/>
                <a:ea typeface="Calibri" panose="020F0502020204030204" pitchFamily="34" charset="0"/>
              </a:rPr>
              <a:t>. </a:t>
            </a:r>
          </a:p>
          <a:p>
            <a:r>
              <a:rPr lang="en-US" sz="1800">
                <a:solidFill>
                  <a:srgbClr val="171717"/>
                </a:solidFill>
                <a:effectLst/>
                <a:latin typeface="Times New Roman" panose="02020603050405020304" pitchFamily="18" charset="0"/>
                <a:ea typeface="Calibri" panose="020F0502020204030204" pitchFamily="34" charset="0"/>
              </a:rPr>
              <a:t>In </a:t>
            </a:r>
            <a:r>
              <a:rPr lang="en-US" sz="1800" dirty="0">
                <a:solidFill>
                  <a:srgbClr val="171717"/>
                </a:solidFill>
                <a:effectLst/>
                <a:latin typeface="Times New Roman" panose="02020603050405020304" pitchFamily="18" charset="0"/>
                <a:ea typeface="Calibri" panose="020F0502020204030204" pitchFamily="34" charset="0"/>
              </a:rPr>
              <a:t>order to make it simple for statisticians, researchers, doctors, and people worldwide to have a one-stop solution for diseases like the dreaded COVID-19 that has kept the world devastated in the year 2020, a very urgent and necessary task could be done by gathering all the available resources and creating an all-in-one repository relating to this pandemic</a:t>
            </a:r>
            <a:endParaRPr lang="en-US" dirty="0"/>
          </a:p>
        </p:txBody>
      </p:sp>
    </p:spTree>
    <p:extLst>
      <p:ext uri="{BB962C8B-B14F-4D97-AF65-F5344CB8AC3E}">
        <p14:creationId xmlns:p14="http://schemas.microsoft.com/office/powerpoint/2010/main" val="363083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63EA-4BF9-ED97-3EDE-83F23D472C4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9E2A23D-018B-0DD6-C040-C01FCE9565F8}"/>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800" dirty="0"/>
              <a:t>Thank You</a:t>
            </a:r>
            <a:endParaRPr lang="en-US" sz="4800" dirty="0"/>
          </a:p>
        </p:txBody>
      </p:sp>
    </p:spTree>
    <p:extLst>
      <p:ext uri="{BB962C8B-B14F-4D97-AF65-F5344CB8AC3E}">
        <p14:creationId xmlns:p14="http://schemas.microsoft.com/office/powerpoint/2010/main" val="101161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8354-5FBD-0308-B253-36F748E65B66}"/>
              </a:ext>
            </a:extLst>
          </p:cNvPr>
          <p:cNvSpPr>
            <a:spLocks noGrp="1"/>
          </p:cNvSpPr>
          <p:nvPr>
            <p:ph type="title"/>
          </p:nvPr>
        </p:nvSpPr>
        <p:spPr/>
        <p:txBody>
          <a:bodyPr/>
          <a:lstStyle/>
          <a:p>
            <a:r>
              <a:rPr lang="en-US" dirty="0">
                <a:solidFill>
                  <a:srgbClr val="2D3B45"/>
                </a:solidFill>
                <a:latin typeface="Lato Extended"/>
              </a:rPr>
              <a:t>I</a:t>
            </a:r>
            <a:r>
              <a:rPr lang="en-US" b="0" i="0" dirty="0">
                <a:solidFill>
                  <a:srgbClr val="2D3B45"/>
                </a:solidFill>
                <a:effectLst/>
                <a:latin typeface="Lato Extended"/>
              </a:rPr>
              <a:t>ntroduction </a:t>
            </a:r>
            <a:endParaRPr lang="en-US" dirty="0"/>
          </a:p>
        </p:txBody>
      </p:sp>
      <p:sp>
        <p:nvSpPr>
          <p:cNvPr id="3" name="Content Placeholder 2">
            <a:extLst>
              <a:ext uri="{FF2B5EF4-FFF2-40B4-BE49-F238E27FC236}">
                <a16:creationId xmlns:a16="http://schemas.microsoft.com/office/drawing/2014/main" id="{CB215D27-B6C6-BD29-131A-AED418A808B0}"/>
              </a:ext>
            </a:extLst>
          </p:cNvPr>
          <p:cNvSpPr>
            <a:spLocks noGrp="1"/>
          </p:cNvSpPr>
          <p:nvPr>
            <p:ph idx="1"/>
          </p:nvPr>
        </p:nvSpPr>
        <p:spPr/>
        <p:txBody>
          <a:bodyPr/>
          <a:lstStyle/>
          <a:p>
            <a:pPr marL="190500" marR="57150" indent="-57150" algn="just">
              <a:spcBef>
                <a:spcPts val="0"/>
              </a:spcBef>
              <a:spcAft>
                <a:spcPts val="0"/>
              </a:spcAft>
              <a:tabLst>
                <a:tab pos="-342900" algn="l"/>
                <a:tab pos="191135" algn="l"/>
              </a:tabLst>
            </a:pPr>
            <a:r>
              <a:rPr lang="en-US" sz="1800" b="0" kern="0" dirty="0">
                <a:effectLst/>
                <a:latin typeface="Times New Roman" panose="02020603050405020304" pitchFamily="18" charset="0"/>
                <a:ea typeface="Arial" panose="020B0604020202020204" pitchFamily="34" charset="0"/>
              </a:rPr>
              <a:t>Sentiment analysis is a technique for automatically identifying and categorizing subjective information in text data. Social media is Internet-based by design, enabling instantaneous electronic content sharing.</a:t>
            </a:r>
            <a:endParaRPr lang="en-US" sz="1800" b="1" kern="0" dirty="0">
              <a:effectLst/>
              <a:latin typeface="Arial" panose="020B0604020202020204" pitchFamily="34" charset="0"/>
              <a:ea typeface="Arial" panose="020B0604020202020204" pitchFamily="34" charset="0"/>
            </a:endParaRPr>
          </a:p>
          <a:p>
            <a:pPr marL="190500" marR="0" indent="-57150" algn="just">
              <a:spcBef>
                <a:spcPts val="0"/>
              </a:spcBef>
              <a:spcAft>
                <a:spcPts val="0"/>
              </a:spcAft>
              <a:tabLst>
                <a:tab pos="-342900" algn="l"/>
                <a:tab pos="191135" algn="l"/>
              </a:tabLst>
            </a:pPr>
            <a:endParaRPr lang="en-US" sz="1800" b="1" kern="0" dirty="0">
              <a:effectLst/>
              <a:latin typeface="Arial" panose="020B0604020202020204" pitchFamily="34" charset="0"/>
              <a:ea typeface="Arial" panose="020B0604020202020204" pitchFamily="34" charset="0"/>
            </a:endParaRPr>
          </a:p>
          <a:p>
            <a:pPr marL="190500" marR="57150" indent="0" algn="just">
              <a:spcBef>
                <a:spcPts val="0"/>
              </a:spcBef>
              <a:spcAft>
                <a:spcPts val="0"/>
              </a:spcAft>
              <a:tabLst>
                <a:tab pos="-342900" algn="l"/>
                <a:tab pos="191135" algn="l"/>
              </a:tabLst>
            </a:pPr>
            <a:r>
              <a:rPr lang="en-US" sz="1800" b="0" kern="0" dirty="0">
                <a:effectLst/>
                <a:latin typeface="Times New Roman" panose="02020603050405020304" pitchFamily="18" charset="0"/>
                <a:ea typeface="Arial" panose="020B0604020202020204" pitchFamily="34" charset="0"/>
              </a:rPr>
              <a:t>Whereas in social media platforms like Twitter, users can freely express their opinions, which can subsequently be shared with others. Public opinion analytics were helpful in determining the optimal public health response during the most recent COVID-19 outbreak. </a:t>
            </a:r>
          </a:p>
          <a:p>
            <a:pPr marL="190500" marR="57150" indent="0" algn="just">
              <a:spcBef>
                <a:spcPts val="0"/>
              </a:spcBef>
              <a:spcAft>
                <a:spcPts val="0"/>
              </a:spcAft>
              <a:buNone/>
              <a:tabLst>
                <a:tab pos="-342900" algn="l"/>
                <a:tab pos="191135" algn="l"/>
              </a:tabLst>
            </a:pPr>
            <a:endParaRPr lang="en-US" sz="1800" b="0" kern="0" dirty="0">
              <a:effectLst/>
              <a:latin typeface="Times New Roman" panose="02020603050405020304" pitchFamily="18" charset="0"/>
              <a:ea typeface="Arial" panose="020B0604020202020204" pitchFamily="34" charset="0"/>
            </a:endParaRPr>
          </a:p>
          <a:p>
            <a:pPr marL="190500" marR="57150" indent="0" algn="just">
              <a:spcBef>
                <a:spcPts val="0"/>
              </a:spcBef>
              <a:spcAft>
                <a:spcPts val="0"/>
              </a:spcAft>
              <a:tabLst>
                <a:tab pos="-342900" algn="l"/>
                <a:tab pos="191135" algn="l"/>
              </a:tabLst>
            </a:pPr>
            <a:r>
              <a:rPr lang="en-US" sz="1800" b="0" kern="0" dirty="0">
                <a:effectLst/>
                <a:latin typeface="Times New Roman" panose="02020603050405020304" pitchFamily="18" charset="0"/>
                <a:ea typeface="Arial" panose="020B0604020202020204" pitchFamily="34" charset="0"/>
              </a:rPr>
              <a:t>The COVID-19 pandemic has demonstrated that the spread of false information, which is helped by social media and other digital platforms, poses a greater threat to global public health than the virus itself. The public's perceptions of social distance can be ascertained by examining articulated tweets.</a:t>
            </a:r>
            <a:endParaRPr lang="en-US" sz="1800" b="1" kern="0" dirty="0">
              <a:effectLst/>
              <a:latin typeface="Arial" panose="020B0604020202020204" pitchFamily="34" charset="0"/>
              <a:ea typeface="Arial" panose="020B0604020202020204" pitchFamily="34" charset="0"/>
            </a:endParaRPr>
          </a:p>
          <a:p>
            <a:pPr marL="190500" marR="0" indent="0" algn="just">
              <a:spcBef>
                <a:spcPts val="0"/>
              </a:spcBef>
              <a:spcAft>
                <a:spcPts val="0"/>
              </a:spcAft>
              <a:buNone/>
              <a:tabLst>
                <a:tab pos="-342900" algn="l"/>
                <a:tab pos="191135" algn="l"/>
              </a:tabLst>
            </a:pPr>
            <a:endParaRPr lang="en-US" sz="1800" b="1" kern="0" dirty="0">
              <a:effectLst/>
              <a:latin typeface="Arial" panose="020B0604020202020204" pitchFamily="34" charset="0"/>
              <a:ea typeface="Arial" panose="020B0604020202020204" pitchFamily="34" charset="0"/>
            </a:endParaRPr>
          </a:p>
          <a:p>
            <a:pPr marL="190500" marR="0" indent="0" algn="just">
              <a:spcBef>
                <a:spcPts val="0"/>
              </a:spcBef>
              <a:spcAft>
                <a:spcPts val="0"/>
              </a:spcAft>
              <a:tabLst>
                <a:tab pos="-342900" algn="l"/>
                <a:tab pos="191135" algn="l"/>
              </a:tabLst>
            </a:pPr>
            <a:r>
              <a:rPr lang="en-US" sz="1800" b="0" kern="0" dirty="0">
                <a:effectLst/>
                <a:latin typeface="Times New Roman" panose="02020603050405020304" pitchFamily="18" charset="0"/>
                <a:ea typeface="Arial" panose="020B0604020202020204" pitchFamily="34" charset="0"/>
              </a:rPr>
              <a:t>We</a:t>
            </a:r>
            <a:r>
              <a:rPr lang="en-US" sz="1800" b="0" kern="0" spc="-10" dirty="0">
                <a:effectLst/>
                <a:latin typeface="Times New Roman" panose="02020603050405020304" pitchFamily="18" charset="0"/>
                <a:ea typeface="Arial" panose="020B0604020202020204" pitchFamily="34" charset="0"/>
              </a:rPr>
              <a:t> </a:t>
            </a:r>
            <a:r>
              <a:rPr lang="en-US" sz="1800" b="0" kern="0" dirty="0">
                <a:effectLst/>
                <a:latin typeface="Times New Roman" panose="02020603050405020304" pitchFamily="18" charset="0"/>
                <a:ea typeface="Arial" panose="020B0604020202020204" pitchFamily="34" charset="0"/>
              </a:rPr>
              <a:t>will</a:t>
            </a:r>
            <a:r>
              <a:rPr lang="en-US" sz="1800" b="0" kern="0" spc="-10" dirty="0">
                <a:effectLst/>
                <a:latin typeface="Times New Roman" panose="02020603050405020304" pitchFamily="18" charset="0"/>
                <a:ea typeface="Arial" panose="020B0604020202020204" pitchFamily="34" charset="0"/>
              </a:rPr>
              <a:t> </a:t>
            </a:r>
            <a:r>
              <a:rPr lang="en-US" sz="1800" b="0" kern="0" dirty="0">
                <a:effectLst/>
                <a:latin typeface="Times New Roman" panose="02020603050405020304" pitchFamily="18" charset="0"/>
                <a:ea typeface="Arial" panose="020B0604020202020204" pitchFamily="34" charset="0"/>
              </a:rPr>
              <a:t>look at </a:t>
            </a:r>
            <a:r>
              <a:rPr lang="en-US" sz="1800" b="0" kern="0" spc="-10" dirty="0">
                <a:effectLst/>
                <a:latin typeface="Times New Roman" panose="02020603050405020304" pitchFamily="18" charset="0"/>
                <a:ea typeface="Arial" panose="020B0604020202020204" pitchFamily="34" charset="0"/>
              </a:rPr>
              <a:t>Twitter client conduct considering covid -19 related events. We will look at the tweets and search for keywords with an end goal to gauge client conduct and disease transmission. The tweets will be separated in a critical manner by hashtags.</a:t>
            </a:r>
            <a:endParaRPr lang="en-US" sz="1800" b="1" kern="0" dirty="0">
              <a:effectLst/>
              <a:latin typeface="Arial" panose="020B0604020202020204" pitchFamily="34" charset="0"/>
              <a:ea typeface="Arial" panose="020B0604020202020204" pitchFamily="34" charset="0"/>
            </a:endParaRPr>
          </a:p>
          <a:p>
            <a:pPr marL="190500" marR="0" indent="0" algn="just">
              <a:spcBef>
                <a:spcPts val="0"/>
              </a:spcBef>
              <a:spcAft>
                <a:spcPts val="0"/>
              </a:spcAft>
              <a:buNone/>
              <a:tabLst>
                <a:tab pos="-342900" algn="l"/>
                <a:tab pos="191135" algn="l"/>
              </a:tabLst>
            </a:pPr>
            <a:endParaRPr lang="en-US" sz="1800" b="1" kern="0" dirty="0">
              <a:effectLst/>
              <a:latin typeface="Arial" panose="020B0604020202020204" pitchFamily="34" charset="0"/>
              <a:ea typeface="Arial" panose="020B0604020202020204" pitchFamily="34" charset="0"/>
            </a:endParaRPr>
          </a:p>
          <a:p>
            <a:pPr marL="190500" marR="0" indent="0" algn="just">
              <a:spcBef>
                <a:spcPts val="0"/>
              </a:spcBef>
              <a:spcAft>
                <a:spcPts val="0"/>
              </a:spcAft>
              <a:tabLst>
                <a:tab pos="-342900" algn="l"/>
                <a:tab pos="191135" algn="l"/>
              </a:tabLst>
            </a:pPr>
            <a:r>
              <a:rPr lang="en-US" sz="1800" b="0" kern="0" spc="-10" dirty="0">
                <a:effectLst/>
                <a:latin typeface="Times New Roman" panose="02020603050405020304" pitchFamily="18" charset="0"/>
                <a:ea typeface="Arial" panose="020B0604020202020204" pitchFamily="34" charset="0"/>
              </a:rPr>
              <a:t>This will support expecting the spread of the ailment and help with breaking down client reactions to immunization, new flare-ups, and sickness recuperation.</a:t>
            </a:r>
            <a:endParaRPr lang="en-US" sz="1800" b="1" kern="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0924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5607-385A-0B67-82BC-1793B3476858}"/>
              </a:ext>
            </a:extLst>
          </p:cNvPr>
          <p:cNvSpPr>
            <a:spLocks noGrp="1"/>
          </p:cNvSpPr>
          <p:nvPr>
            <p:ph type="title"/>
          </p:nvPr>
        </p:nvSpPr>
        <p:spPr/>
        <p:txBody>
          <a:bodyPr/>
          <a:lstStyle/>
          <a:p>
            <a:r>
              <a:rPr lang="en-US" b="0" i="0" dirty="0">
                <a:solidFill>
                  <a:srgbClr val="2D3B45"/>
                </a:solidFill>
                <a:effectLst/>
                <a:latin typeface="Lato Extended"/>
              </a:rPr>
              <a:t> Motivation</a:t>
            </a:r>
            <a:endParaRPr lang="en-US" dirty="0"/>
          </a:p>
        </p:txBody>
      </p:sp>
      <p:sp>
        <p:nvSpPr>
          <p:cNvPr id="3" name="Content Placeholder 2">
            <a:extLst>
              <a:ext uri="{FF2B5EF4-FFF2-40B4-BE49-F238E27FC236}">
                <a16:creationId xmlns:a16="http://schemas.microsoft.com/office/drawing/2014/main" id="{6B855029-9A4A-60FA-426B-B1A42EBBBE63}"/>
              </a:ext>
            </a:extLst>
          </p:cNvPr>
          <p:cNvSpPr>
            <a:spLocks noGrp="1"/>
          </p:cNvSpPr>
          <p:nvPr>
            <p:ph idx="1"/>
          </p:nvPr>
        </p:nvSpPr>
        <p:spPr/>
        <p:txBody>
          <a:bodyPr>
            <a:normAutofit fontScale="85000" lnSpcReduction="10000"/>
          </a:bodyPr>
          <a:lstStyle/>
          <a:p>
            <a:pPr marL="45720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of the main motivations is to forecast how diseases spread and how individuals will respond to new information about them. This can be used to predict whether there is an increase in new COVID instances in any location or whether there will be a new outburst if users behave in a specific way. It will also be useful to assess false information based on the quantity of retweets and the tweet's origin.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Users who have hashtags for COVID-19 may receive recommendations for tweets with high connectivity, as measured by the number of retweets. This can enable people who have been exposed to the disease to find the most relevant information from reputable sources like the World Health Organization (WHO) and Food and Drug Administration (FDA).</a:t>
            </a:r>
          </a:p>
          <a:p>
            <a:pPr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Users can be recommended tweets with a high connection number of retweets if they have hashtags linked to COVID-19 that are more likely to be authenticated to get the most accurate information. The node with a more  dense  network may be thought of as more accurate, and the user who is primarily in a dense network can be thought of as an authentic source. If we examine a node containing data about a tweet and the user, a retweet can be thought of as an edge connecting two nodes.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networkx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tweepy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library and Python will be the foundation of our project, but as it develops, libraries like NLTK may be used to complete more specialized tasks, such as semantic reasoning on tweets rather than just a single word. We will be using Twitter API in order to read twitter data. Users can tweet about how vaccines function, how they might advocate vaccination, and how to enhance immunizations if they use the hashtag "no-vaccine," for instance.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739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757C-D666-9301-4397-CF31FF4E47EB}"/>
              </a:ext>
            </a:extLst>
          </p:cNvPr>
          <p:cNvSpPr>
            <a:spLocks noGrp="1"/>
          </p:cNvSpPr>
          <p:nvPr>
            <p:ph type="title"/>
          </p:nvPr>
        </p:nvSpPr>
        <p:spPr/>
        <p:txBody>
          <a:bodyPr/>
          <a:lstStyle/>
          <a:p>
            <a:r>
              <a:rPr lang="en-US" b="0" i="0" dirty="0">
                <a:solidFill>
                  <a:srgbClr val="2D3B45"/>
                </a:solidFill>
                <a:effectLst/>
                <a:latin typeface="Lato Extended"/>
              </a:rPr>
              <a:t>Methods of implementation</a:t>
            </a:r>
            <a:endParaRPr lang="en-US" dirty="0"/>
          </a:p>
        </p:txBody>
      </p:sp>
      <p:sp>
        <p:nvSpPr>
          <p:cNvPr id="3" name="Content Placeholder 2">
            <a:extLst>
              <a:ext uri="{FF2B5EF4-FFF2-40B4-BE49-F238E27FC236}">
                <a16:creationId xmlns:a16="http://schemas.microsoft.com/office/drawing/2014/main" id="{7F735BD7-3F7C-72C7-ED03-DEC321E92230}"/>
              </a:ext>
            </a:extLst>
          </p:cNvPr>
          <p:cNvSpPr>
            <a:spLocks noGrp="1"/>
          </p:cNvSpPr>
          <p:nvPr>
            <p:ph idx="1"/>
          </p:nvPr>
        </p:nvSpPr>
        <p:spPr/>
        <p:txBody>
          <a:bodyPr>
            <a:normAutofit fontScale="92500" lnSpcReduction="20000"/>
          </a:bodyPr>
          <a:lstStyle/>
          <a:p>
            <a:pPr marL="0" indent="0" algn="just">
              <a:buNone/>
            </a:pPr>
            <a:r>
              <a:rPr lang="en-US" dirty="0"/>
              <a:t>-&gt;Visualizing the twitter network through twitter </a:t>
            </a:r>
            <a:r>
              <a:rPr lang="en-US" dirty="0" err="1"/>
              <a:t>Api</a:t>
            </a:r>
            <a:endParaRPr lang="en-US" dirty="0"/>
          </a:p>
          <a:p>
            <a:pPr algn="just"/>
            <a:r>
              <a:rPr lang="en-US" dirty="0"/>
              <a:t>To scrape Twitter for all of my followers and (most) their followers, use </a:t>
            </a:r>
            <a:r>
              <a:rPr lang="en-US" dirty="0" err="1"/>
              <a:t>Tweepy</a:t>
            </a:r>
            <a:r>
              <a:rPr lang="en-US" dirty="0"/>
              <a:t>.</a:t>
            </a:r>
          </a:p>
          <a:p>
            <a:pPr algn="just"/>
            <a:r>
              <a:rPr lang="en-US" dirty="0"/>
              <a:t>From each of these connections, create a pandas </a:t>
            </a:r>
            <a:r>
              <a:rPr lang="en-US" dirty="0" err="1"/>
              <a:t>DataFrame</a:t>
            </a:r>
            <a:r>
              <a:rPr lang="en-US" dirty="0"/>
              <a:t>.</a:t>
            </a:r>
          </a:p>
          <a:p>
            <a:pPr algn="just"/>
            <a:r>
              <a:rPr lang="en-US" dirty="0"/>
              <a:t>Run some network analytics using </a:t>
            </a:r>
            <a:r>
              <a:rPr lang="en-US" dirty="0" err="1"/>
              <a:t>NetworkX</a:t>
            </a:r>
            <a:r>
              <a:rPr lang="en-US" dirty="0"/>
              <a:t> to extract a network from these data.</a:t>
            </a:r>
          </a:p>
          <a:p>
            <a:pPr algn="just"/>
            <a:r>
              <a:rPr lang="en-US" dirty="0"/>
              <a:t>network visualization in Gephi</a:t>
            </a:r>
          </a:p>
          <a:p>
            <a:pPr marL="0" indent="0" algn="just">
              <a:buNone/>
            </a:pPr>
            <a:r>
              <a:rPr lang="en-US" dirty="0"/>
              <a:t>-&gt;Network analytics using community detection algorithm for twitter</a:t>
            </a:r>
          </a:p>
          <a:p>
            <a:pPr algn="just"/>
            <a:r>
              <a:rPr lang="en-US" dirty="0"/>
              <a:t>splitting the graph into groups using a community detection algorithm</a:t>
            </a:r>
          </a:p>
          <a:p>
            <a:pPr algn="just"/>
            <a:r>
              <a:rPr lang="en-US" dirty="0"/>
              <a:t>run the degree centrality code</a:t>
            </a:r>
          </a:p>
          <a:p>
            <a:pPr algn="just"/>
            <a:r>
              <a:rPr lang="en-US" dirty="0"/>
              <a:t>Visualize the graph</a:t>
            </a:r>
          </a:p>
          <a:p>
            <a:pPr algn="just"/>
            <a:endParaRPr lang="en-US" dirty="0"/>
          </a:p>
        </p:txBody>
      </p:sp>
    </p:spTree>
    <p:extLst>
      <p:ext uri="{BB962C8B-B14F-4D97-AF65-F5344CB8AC3E}">
        <p14:creationId xmlns:p14="http://schemas.microsoft.com/office/powerpoint/2010/main" val="327306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3717-FF26-293D-4DA5-FE439010D6CF}"/>
              </a:ext>
            </a:extLst>
          </p:cNvPr>
          <p:cNvSpPr>
            <a:spLocks noGrp="1"/>
          </p:cNvSpPr>
          <p:nvPr>
            <p:ph type="title"/>
          </p:nvPr>
        </p:nvSpPr>
        <p:spPr/>
        <p:txBody>
          <a:bodyPr/>
          <a:lstStyle/>
          <a:p>
            <a:r>
              <a:rPr lang="en-US" b="0" i="0" dirty="0">
                <a:solidFill>
                  <a:srgbClr val="2D3B45"/>
                </a:solidFill>
                <a:effectLst/>
                <a:latin typeface="Lato Extended"/>
              </a:rPr>
              <a:t>Methods of implementation</a:t>
            </a:r>
            <a:endParaRPr lang="en-US" dirty="0"/>
          </a:p>
        </p:txBody>
      </p:sp>
      <p:sp>
        <p:nvSpPr>
          <p:cNvPr id="3" name="Content Placeholder 2">
            <a:extLst>
              <a:ext uri="{FF2B5EF4-FFF2-40B4-BE49-F238E27FC236}">
                <a16:creationId xmlns:a16="http://schemas.microsoft.com/office/drawing/2014/main" id="{9E402725-C092-B537-3DAE-4F4316D6B86A}"/>
              </a:ext>
            </a:extLst>
          </p:cNvPr>
          <p:cNvSpPr>
            <a:spLocks noGrp="1"/>
          </p:cNvSpPr>
          <p:nvPr>
            <p:ph idx="1"/>
          </p:nvPr>
        </p:nvSpPr>
        <p:spPr/>
        <p:txBody>
          <a:bodyPr>
            <a:normAutofit lnSpcReduction="10000"/>
          </a:bodyPr>
          <a:lstStyle/>
          <a:p>
            <a:pPr marL="0" indent="0" algn="jus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-&gt;Now, based on the keywords the user uses, we have designed a module that classifies a tweet as either a Positive  or negative response.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divide data sets into two separate categories of tweets—positive tweets that spread awareness and updates or bad tweets that sow fear—we utilized Termed Frequency Inverse Document Frequency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Tfidf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Vectorizer).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 a tweet is unfavorable, we remind users of the most pertinent and encouraging updates. This might inspire users who are having a hard time getting through the procedure.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For users who have sent out Positive tweets, we implore them to continue doing so and to do so more regularly.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9094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0B83-9788-452D-01E2-92A826E14798}"/>
              </a:ext>
            </a:extLst>
          </p:cNvPr>
          <p:cNvSpPr>
            <a:spLocks noGrp="1"/>
          </p:cNvSpPr>
          <p:nvPr>
            <p:ph type="title"/>
          </p:nvPr>
        </p:nvSpPr>
        <p:spPr/>
        <p:txBody>
          <a:bodyPr/>
          <a:lstStyle/>
          <a:p>
            <a:r>
              <a:rPr lang="en-US" b="0" i="0" dirty="0">
                <a:solidFill>
                  <a:srgbClr val="2D3B45"/>
                </a:solidFill>
                <a:effectLst/>
                <a:latin typeface="Lato Extended"/>
              </a:rPr>
              <a:t>Results and discussion</a:t>
            </a:r>
            <a:endParaRPr lang="en-US" dirty="0"/>
          </a:p>
        </p:txBody>
      </p:sp>
      <p:sp>
        <p:nvSpPr>
          <p:cNvPr id="3" name="Content Placeholder 2">
            <a:extLst>
              <a:ext uri="{FF2B5EF4-FFF2-40B4-BE49-F238E27FC236}">
                <a16:creationId xmlns:a16="http://schemas.microsoft.com/office/drawing/2014/main" id="{872FA754-70E1-EDC0-D625-B4A744848135}"/>
              </a:ext>
            </a:extLst>
          </p:cNvPr>
          <p:cNvSpPr>
            <a:spLocks noGrp="1"/>
          </p:cNvSpPr>
          <p:nvPr>
            <p:ph idx="1"/>
          </p:nvPr>
        </p:nvSpPr>
        <p:spPr/>
        <p:txBody>
          <a:bodyPr/>
          <a:lstStyle/>
          <a:p>
            <a:r>
              <a:rPr lang="en-IN" dirty="0"/>
              <a:t>Generated Twitter API Credentials:</a:t>
            </a:r>
            <a:endParaRPr lang="en-US" dirty="0"/>
          </a:p>
        </p:txBody>
      </p:sp>
      <p:pic>
        <p:nvPicPr>
          <p:cNvPr id="5" name="Picture 4">
            <a:extLst>
              <a:ext uri="{FF2B5EF4-FFF2-40B4-BE49-F238E27FC236}">
                <a16:creationId xmlns:a16="http://schemas.microsoft.com/office/drawing/2014/main" id="{90E5EE16-AADC-ADE9-6793-4813B222D397}"/>
              </a:ext>
            </a:extLst>
          </p:cNvPr>
          <p:cNvPicPr>
            <a:picLocks noChangeAspect="1"/>
          </p:cNvPicPr>
          <p:nvPr/>
        </p:nvPicPr>
        <p:blipFill>
          <a:blip r:embed="rId2"/>
          <a:stretch>
            <a:fillRect/>
          </a:stretch>
        </p:blipFill>
        <p:spPr>
          <a:xfrm>
            <a:off x="1054359" y="2569673"/>
            <a:ext cx="9927772" cy="1718654"/>
          </a:xfrm>
          <a:prstGeom prst="rect">
            <a:avLst/>
          </a:prstGeom>
        </p:spPr>
      </p:pic>
    </p:spTree>
    <p:extLst>
      <p:ext uri="{BB962C8B-B14F-4D97-AF65-F5344CB8AC3E}">
        <p14:creationId xmlns:p14="http://schemas.microsoft.com/office/powerpoint/2010/main" val="376863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1B6B-F538-9BCA-923C-726712805AD3}"/>
              </a:ext>
            </a:extLst>
          </p:cNvPr>
          <p:cNvSpPr>
            <a:spLocks noGrp="1"/>
          </p:cNvSpPr>
          <p:nvPr>
            <p:ph type="title"/>
          </p:nvPr>
        </p:nvSpPr>
        <p:spPr/>
        <p:txBody>
          <a:bodyPr/>
          <a:lstStyle/>
          <a:p>
            <a:r>
              <a:rPr lang="en-US" b="0" i="0" dirty="0">
                <a:solidFill>
                  <a:srgbClr val="2D3B45"/>
                </a:solidFill>
                <a:effectLst/>
                <a:latin typeface="Lato Extended"/>
              </a:rPr>
              <a:t>Results and discussion</a:t>
            </a:r>
            <a:endParaRPr lang="en-US" dirty="0"/>
          </a:p>
        </p:txBody>
      </p:sp>
      <p:pic>
        <p:nvPicPr>
          <p:cNvPr id="5" name="Content Placeholder 4">
            <a:extLst>
              <a:ext uri="{FF2B5EF4-FFF2-40B4-BE49-F238E27FC236}">
                <a16:creationId xmlns:a16="http://schemas.microsoft.com/office/drawing/2014/main" id="{FA1AFC4F-5186-B99F-2E98-D26458D53042}"/>
              </a:ext>
            </a:extLst>
          </p:cNvPr>
          <p:cNvPicPr>
            <a:picLocks noGrp="1" noChangeAspect="1"/>
          </p:cNvPicPr>
          <p:nvPr>
            <p:ph idx="1"/>
          </p:nvPr>
        </p:nvPicPr>
        <p:blipFill>
          <a:blip r:embed="rId2"/>
          <a:stretch>
            <a:fillRect/>
          </a:stretch>
        </p:blipFill>
        <p:spPr>
          <a:xfrm>
            <a:off x="752993" y="1586685"/>
            <a:ext cx="4807728" cy="4351338"/>
          </a:xfrm>
        </p:spPr>
      </p:pic>
      <p:sp>
        <p:nvSpPr>
          <p:cNvPr id="6" name="TextBox 5">
            <a:extLst>
              <a:ext uri="{FF2B5EF4-FFF2-40B4-BE49-F238E27FC236}">
                <a16:creationId xmlns:a16="http://schemas.microsoft.com/office/drawing/2014/main" id="{5774ECD3-06A6-FA27-FD55-C308358CC339}"/>
              </a:ext>
            </a:extLst>
          </p:cNvPr>
          <p:cNvSpPr txBox="1"/>
          <p:nvPr/>
        </p:nvSpPr>
        <p:spPr>
          <a:xfrm>
            <a:off x="6096001" y="2192694"/>
            <a:ext cx="5035420" cy="1200329"/>
          </a:xfrm>
          <a:prstGeom prst="rect">
            <a:avLst/>
          </a:prstGeom>
          <a:noFill/>
        </p:spPr>
        <p:txBody>
          <a:bodyPr wrap="square" rtlCol="0">
            <a:spAutoFit/>
          </a:bodyPr>
          <a:lstStyle/>
          <a:p>
            <a:pPr algn="just"/>
            <a:r>
              <a:rPr lang="en-US" b="0" i="0" dirty="0">
                <a:solidFill>
                  <a:srgbClr val="292929"/>
                </a:solidFill>
                <a:effectLst/>
                <a:latin typeface="charter"/>
              </a:rPr>
              <a:t>With this smaller graph we can easily do some network analytics. We start by splitting the graph into groups using a </a:t>
            </a:r>
            <a:r>
              <a:rPr lang="en-US" u="sng" dirty="0">
                <a:latin typeface="charter"/>
              </a:rPr>
              <a:t>community detection algorithm.</a:t>
            </a:r>
          </a:p>
          <a:p>
            <a:pPr algn="just"/>
            <a:r>
              <a:rPr lang="en-US" dirty="0">
                <a:latin typeface="charter"/>
              </a:rPr>
              <a:t>And </a:t>
            </a:r>
            <a:r>
              <a:rPr lang="en-US" b="0" i="0" dirty="0">
                <a:solidFill>
                  <a:srgbClr val="292929"/>
                </a:solidFill>
                <a:effectLst/>
                <a:latin typeface="charter"/>
              </a:rPr>
              <a:t>visualize this graph</a:t>
            </a:r>
            <a:endParaRPr lang="en-US" dirty="0"/>
          </a:p>
        </p:txBody>
      </p:sp>
    </p:spTree>
    <p:extLst>
      <p:ext uri="{BB962C8B-B14F-4D97-AF65-F5344CB8AC3E}">
        <p14:creationId xmlns:p14="http://schemas.microsoft.com/office/powerpoint/2010/main" val="171043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300E-AA81-DCD9-0A85-064F25E5DCDE}"/>
              </a:ext>
            </a:extLst>
          </p:cNvPr>
          <p:cNvSpPr>
            <a:spLocks noGrp="1"/>
          </p:cNvSpPr>
          <p:nvPr>
            <p:ph type="title"/>
          </p:nvPr>
        </p:nvSpPr>
        <p:spPr/>
        <p:txBody>
          <a:bodyPr/>
          <a:lstStyle/>
          <a:p>
            <a:r>
              <a:rPr lang="en-US" b="0" i="0" dirty="0">
                <a:solidFill>
                  <a:srgbClr val="2D3B45"/>
                </a:solidFill>
                <a:effectLst/>
                <a:latin typeface="Lato Extended"/>
              </a:rPr>
              <a:t>Results and discussion</a:t>
            </a:r>
            <a:endParaRPr lang="en-US" dirty="0"/>
          </a:p>
        </p:txBody>
      </p:sp>
      <p:pic>
        <p:nvPicPr>
          <p:cNvPr id="5" name="Content Placeholder 4">
            <a:extLst>
              <a:ext uri="{FF2B5EF4-FFF2-40B4-BE49-F238E27FC236}">
                <a16:creationId xmlns:a16="http://schemas.microsoft.com/office/drawing/2014/main" id="{78ED34F6-706E-E9B1-7FE9-565DA19439BE}"/>
              </a:ext>
            </a:extLst>
          </p:cNvPr>
          <p:cNvPicPr>
            <a:picLocks noGrp="1" noChangeAspect="1"/>
          </p:cNvPicPr>
          <p:nvPr>
            <p:ph idx="1"/>
          </p:nvPr>
        </p:nvPicPr>
        <p:blipFill>
          <a:blip r:embed="rId2"/>
          <a:stretch>
            <a:fillRect/>
          </a:stretch>
        </p:blipFill>
        <p:spPr>
          <a:xfrm>
            <a:off x="1508965" y="1825625"/>
            <a:ext cx="9174070" cy="4351338"/>
          </a:xfrm>
        </p:spPr>
      </p:pic>
    </p:spTree>
    <p:extLst>
      <p:ext uri="{BB962C8B-B14F-4D97-AF65-F5344CB8AC3E}">
        <p14:creationId xmlns:p14="http://schemas.microsoft.com/office/powerpoint/2010/main" val="223095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902C-5388-6887-E3D0-73236371D79F}"/>
              </a:ext>
            </a:extLst>
          </p:cNvPr>
          <p:cNvSpPr>
            <a:spLocks noGrp="1"/>
          </p:cNvSpPr>
          <p:nvPr>
            <p:ph type="title"/>
          </p:nvPr>
        </p:nvSpPr>
        <p:spPr/>
        <p:txBody>
          <a:bodyPr/>
          <a:lstStyle/>
          <a:p>
            <a:r>
              <a:rPr lang="en-US" b="0" i="0" dirty="0">
                <a:solidFill>
                  <a:srgbClr val="2D3B45"/>
                </a:solidFill>
                <a:effectLst/>
                <a:latin typeface="Lato Extended"/>
              </a:rPr>
              <a:t>Results and discussion</a:t>
            </a:r>
            <a:endParaRPr lang="en-US" dirty="0"/>
          </a:p>
        </p:txBody>
      </p:sp>
      <p:pic>
        <p:nvPicPr>
          <p:cNvPr id="5" name="Content Placeholder 4">
            <a:extLst>
              <a:ext uri="{FF2B5EF4-FFF2-40B4-BE49-F238E27FC236}">
                <a16:creationId xmlns:a16="http://schemas.microsoft.com/office/drawing/2014/main" id="{127F54B3-0FAB-E918-7D5C-7CFDE0E33E03}"/>
              </a:ext>
            </a:extLst>
          </p:cNvPr>
          <p:cNvPicPr>
            <a:picLocks noGrp="1" noChangeAspect="1"/>
          </p:cNvPicPr>
          <p:nvPr>
            <p:ph idx="1"/>
          </p:nvPr>
        </p:nvPicPr>
        <p:blipFill>
          <a:blip r:embed="rId2"/>
          <a:stretch>
            <a:fillRect/>
          </a:stretch>
        </p:blipFill>
        <p:spPr>
          <a:xfrm>
            <a:off x="3824287" y="2667794"/>
            <a:ext cx="4543425" cy="2667000"/>
          </a:xfrm>
        </p:spPr>
      </p:pic>
    </p:spTree>
    <p:extLst>
      <p:ext uri="{BB962C8B-B14F-4D97-AF65-F5344CB8AC3E}">
        <p14:creationId xmlns:p14="http://schemas.microsoft.com/office/powerpoint/2010/main" val="322029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1018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charter</vt:lpstr>
      <vt:lpstr>Lato Extended</vt:lpstr>
      <vt:lpstr>Times New Roman</vt:lpstr>
      <vt:lpstr>Office Theme</vt:lpstr>
      <vt:lpstr>Sentiment Analysis for Covid-19 Tweets </vt:lpstr>
      <vt:lpstr>Introduction </vt:lpstr>
      <vt:lpstr> Motivation</vt:lpstr>
      <vt:lpstr>Methods of implementation</vt:lpstr>
      <vt:lpstr>Methods of implementation</vt:lpstr>
      <vt:lpstr>Results and discussion</vt:lpstr>
      <vt:lpstr>Results and discussion</vt:lpstr>
      <vt:lpstr>Results and discussion</vt:lpstr>
      <vt:lpstr>Results and discussion</vt:lpstr>
      <vt:lpstr>Results and 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Covid-19 Tweets </dc:title>
  <dc:creator>Suyog Pagare</dc:creator>
  <cp:lastModifiedBy>Suyog Pagare</cp:lastModifiedBy>
  <cp:revision>9</cp:revision>
  <dcterms:created xsi:type="dcterms:W3CDTF">2022-07-27T06:29:25Z</dcterms:created>
  <dcterms:modified xsi:type="dcterms:W3CDTF">2022-07-30T23:03:01Z</dcterms:modified>
</cp:coreProperties>
</file>