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3" r:id="rId3"/>
    <p:sldId id="259" r:id="rId4"/>
    <p:sldId id="260" r:id="rId5"/>
    <p:sldId id="257" r:id="rId6"/>
    <p:sldId id="258"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91"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7FD3F-807D-4E4A-BE0F-F3E50E7CD09B}" type="datetimeFigureOut">
              <a:rPr lang="en-CA" smtClean="0"/>
              <a:t>2021-08-03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E9483-B719-470B-B304-5974F9307A38}" type="slidenum">
              <a:rPr lang="en-CA" smtClean="0"/>
              <a:t>‹#›</a:t>
            </a:fld>
            <a:endParaRPr lang="en-CA"/>
          </a:p>
        </p:txBody>
      </p:sp>
    </p:spTree>
    <p:extLst>
      <p:ext uri="{BB962C8B-B14F-4D97-AF65-F5344CB8AC3E}">
        <p14:creationId xmlns:p14="http://schemas.microsoft.com/office/powerpoint/2010/main" val="2454480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18E9483-B719-470B-B304-5974F9307A38}" type="slidenum">
              <a:rPr lang="en-CA" smtClean="0"/>
              <a:t>12</a:t>
            </a:fld>
            <a:endParaRPr lang="en-CA"/>
          </a:p>
        </p:txBody>
      </p:sp>
    </p:spTree>
    <p:extLst>
      <p:ext uri="{BB962C8B-B14F-4D97-AF65-F5344CB8AC3E}">
        <p14:creationId xmlns:p14="http://schemas.microsoft.com/office/powerpoint/2010/main" val="40065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18E9483-B719-470B-B304-5974F9307A38}" type="slidenum">
              <a:rPr lang="en-CA" smtClean="0"/>
              <a:t>14</a:t>
            </a:fld>
            <a:endParaRPr lang="en-CA"/>
          </a:p>
        </p:txBody>
      </p:sp>
    </p:spTree>
    <p:extLst>
      <p:ext uri="{BB962C8B-B14F-4D97-AF65-F5344CB8AC3E}">
        <p14:creationId xmlns:p14="http://schemas.microsoft.com/office/powerpoint/2010/main" val="371604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18E9483-B719-470B-B304-5974F9307A38}" type="slidenum">
              <a:rPr lang="en-CA" smtClean="0"/>
              <a:t>20</a:t>
            </a:fld>
            <a:endParaRPr lang="en-CA"/>
          </a:p>
        </p:txBody>
      </p:sp>
    </p:spTree>
    <p:extLst>
      <p:ext uri="{BB962C8B-B14F-4D97-AF65-F5344CB8AC3E}">
        <p14:creationId xmlns:p14="http://schemas.microsoft.com/office/powerpoint/2010/main" val="230861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172789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35F95-057F-48AE-B557-C52893B1AE7F}" type="datetimeFigureOut">
              <a:rPr lang="en-CA" smtClean="0"/>
              <a:t>2021-08-03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41144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70151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649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2619423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3040220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2359682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1631267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308179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45324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30728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35F95-057F-48AE-B557-C52893B1AE7F}" type="datetimeFigureOut">
              <a:rPr lang="en-CA" smtClean="0"/>
              <a:t>2021-08-03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394954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35F95-057F-48AE-B557-C52893B1AE7F}" type="datetimeFigureOut">
              <a:rPr lang="en-CA" smtClean="0"/>
              <a:t>2021-08-03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112195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253677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147638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735F95-057F-48AE-B557-C52893B1AE7F}" type="datetimeFigureOut">
              <a:rPr lang="en-CA" smtClean="0"/>
              <a:t>2021-08-03</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146731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35F95-057F-48AE-B557-C52893B1AE7F}" type="datetimeFigureOut">
              <a:rPr lang="en-CA" smtClean="0"/>
              <a:t>2021-08-03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E2EB94E-34B3-478D-BBD5-D7CFA8BEA63E}" type="slidenum">
              <a:rPr lang="en-CA" smtClean="0"/>
              <a:t>‹#›</a:t>
            </a:fld>
            <a:endParaRPr lang="en-CA"/>
          </a:p>
        </p:txBody>
      </p:sp>
    </p:spTree>
    <p:extLst>
      <p:ext uri="{BB962C8B-B14F-4D97-AF65-F5344CB8AC3E}">
        <p14:creationId xmlns:p14="http://schemas.microsoft.com/office/powerpoint/2010/main" val="306661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735F95-057F-48AE-B557-C52893B1AE7F}" type="datetimeFigureOut">
              <a:rPr lang="en-CA" smtClean="0"/>
              <a:t>2021-08-03</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2EB94E-34B3-478D-BBD5-D7CFA8BEA63E}" type="slidenum">
              <a:rPr lang="en-CA" smtClean="0"/>
              <a:t>‹#›</a:t>
            </a:fld>
            <a:endParaRPr lang="en-CA"/>
          </a:p>
        </p:txBody>
      </p:sp>
    </p:spTree>
    <p:extLst>
      <p:ext uri="{BB962C8B-B14F-4D97-AF65-F5344CB8AC3E}">
        <p14:creationId xmlns:p14="http://schemas.microsoft.com/office/powerpoint/2010/main" val="21567868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3ECC-D32C-43CC-A2AC-95361528D2FF}"/>
              </a:ext>
            </a:extLst>
          </p:cNvPr>
          <p:cNvSpPr>
            <a:spLocks noGrp="1"/>
          </p:cNvSpPr>
          <p:nvPr>
            <p:ph type="ctrTitle"/>
          </p:nvPr>
        </p:nvSpPr>
        <p:spPr>
          <a:xfrm>
            <a:off x="1209675" y="1114425"/>
            <a:ext cx="9801225" cy="1673163"/>
          </a:xfrm>
        </p:spPr>
        <p:txBody>
          <a:bodyPr>
            <a:normAutofit/>
          </a:bodyPr>
          <a:lstStyle/>
          <a:p>
            <a:pPr algn="ctr"/>
            <a:r>
              <a:rPr lang="en-CA" sz="4600" dirty="0"/>
              <a:t>Movie Recommendation System Using Opinion Mining And Analysis</a:t>
            </a:r>
          </a:p>
        </p:txBody>
      </p:sp>
      <p:sp>
        <p:nvSpPr>
          <p:cNvPr id="3" name="Subtitle 2">
            <a:extLst>
              <a:ext uri="{FF2B5EF4-FFF2-40B4-BE49-F238E27FC236}">
                <a16:creationId xmlns:a16="http://schemas.microsoft.com/office/drawing/2014/main" id="{D56DAF77-576D-4D5F-B6FE-CAF377EC705B}"/>
              </a:ext>
            </a:extLst>
          </p:cNvPr>
          <p:cNvSpPr>
            <a:spLocks noGrp="1"/>
          </p:cNvSpPr>
          <p:nvPr>
            <p:ph type="subTitle" idx="1"/>
          </p:nvPr>
        </p:nvSpPr>
        <p:spPr>
          <a:xfrm>
            <a:off x="4316026" y="3026572"/>
            <a:ext cx="3515557" cy="477968"/>
          </a:xfrm>
        </p:spPr>
        <p:txBody>
          <a:bodyPr>
            <a:noAutofit/>
          </a:bodyPr>
          <a:lstStyle/>
          <a:p>
            <a:pPr algn="ctr"/>
            <a:r>
              <a:rPr lang="en-CA" sz="1800" dirty="0"/>
              <a:t>Cloud Computing Project</a:t>
            </a:r>
          </a:p>
        </p:txBody>
      </p:sp>
      <p:sp>
        <p:nvSpPr>
          <p:cNvPr id="4" name="Subtitle 2">
            <a:extLst>
              <a:ext uri="{FF2B5EF4-FFF2-40B4-BE49-F238E27FC236}">
                <a16:creationId xmlns:a16="http://schemas.microsoft.com/office/drawing/2014/main" id="{1FCCC6D5-5779-4F91-97C1-81C671948EE2}"/>
              </a:ext>
            </a:extLst>
          </p:cNvPr>
          <p:cNvSpPr txBox="1">
            <a:spLocks/>
          </p:cNvSpPr>
          <p:nvPr/>
        </p:nvSpPr>
        <p:spPr>
          <a:xfrm>
            <a:off x="8615777" y="5538239"/>
            <a:ext cx="3400149" cy="989859"/>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Priyank Kumar Patel (1150518)</a:t>
            </a:r>
          </a:p>
          <a:p>
            <a:r>
              <a:rPr lang="en-US" dirty="0"/>
              <a:t> Batch - GDK (102938) </a:t>
            </a:r>
          </a:p>
          <a:p>
            <a:r>
              <a:rPr lang="en-US" dirty="0"/>
              <a:t>Email: ppatel92@lakeheadu.ca</a:t>
            </a:r>
            <a:endParaRPr lang="en-CA" dirty="0"/>
          </a:p>
        </p:txBody>
      </p:sp>
      <p:sp>
        <p:nvSpPr>
          <p:cNvPr id="5" name="Subtitle 2">
            <a:extLst>
              <a:ext uri="{FF2B5EF4-FFF2-40B4-BE49-F238E27FC236}">
                <a16:creationId xmlns:a16="http://schemas.microsoft.com/office/drawing/2014/main" id="{66A06F6D-7CBA-40BA-80C4-C8A7C3949DC1}"/>
              </a:ext>
            </a:extLst>
          </p:cNvPr>
          <p:cNvSpPr txBox="1">
            <a:spLocks/>
          </p:cNvSpPr>
          <p:nvPr/>
        </p:nvSpPr>
        <p:spPr>
          <a:xfrm>
            <a:off x="915877" y="5538240"/>
            <a:ext cx="3400149" cy="989859"/>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Madhavi Patel (1147984) </a:t>
            </a:r>
          </a:p>
          <a:p>
            <a:r>
              <a:rPr lang="en-US" dirty="0"/>
              <a:t>Batch - GDL (102939) </a:t>
            </a:r>
          </a:p>
          <a:p>
            <a:r>
              <a:rPr lang="en-US" dirty="0"/>
              <a:t>Email: mpatel79@lakeheadu.ca</a:t>
            </a:r>
            <a:endParaRPr lang="en-CA" dirty="0"/>
          </a:p>
        </p:txBody>
      </p:sp>
      <p:sp>
        <p:nvSpPr>
          <p:cNvPr id="6" name="Subtitle 2">
            <a:extLst>
              <a:ext uri="{FF2B5EF4-FFF2-40B4-BE49-F238E27FC236}">
                <a16:creationId xmlns:a16="http://schemas.microsoft.com/office/drawing/2014/main" id="{BB53D1C8-39D5-4BE9-BF76-D3B60BF19171}"/>
              </a:ext>
            </a:extLst>
          </p:cNvPr>
          <p:cNvSpPr txBox="1">
            <a:spLocks/>
          </p:cNvSpPr>
          <p:nvPr/>
        </p:nvSpPr>
        <p:spPr>
          <a:xfrm>
            <a:off x="8615777" y="4070412"/>
            <a:ext cx="3400149" cy="989859"/>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Tirth Patel (1143729) </a:t>
            </a:r>
          </a:p>
          <a:p>
            <a:r>
              <a:rPr lang="en-US" dirty="0"/>
              <a:t>Batch - GDL (102939) </a:t>
            </a:r>
          </a:p>
          <a:p>
            <a:r>
              <a:rPr lang="en-US" dirty="0"/>
              <a:t>Email: tpatel16@lakeheadu.ca</a:t>
            </a:r>
            <a:endParaRPr lang="en-CA" dirty="0"/>
          </a:p>
        </p:txBody>
      </p:sp>
      <p:sp>
        <p:nvSpPr>
          <p:cNvPr id="7" name="Subtitle 2">
            <a:extLst>
              <a:ext uri="{FF2B5EF4-FFF2-40B4-BE49-F238E27FC236}">
                <a16:creationId xmlns:a16="http://schemas.microsoft.com/office/drawing/2014/main" id="{4F7D6428-B845-407D-BD72-EEC4D915FAA6}"/>
              </a:ext>
            </a:extLst>
          </p:cNvPr>
          <p:cNvSpPr txBox="1">
            <a:spLocks/>
          </p:cNvSpPr>
          <p:nvPr/>
        </p:nvSpPr>
        <p:spPr>
          <a:xfrm>
            <a:off x="915877" y="4070413"/>
            <a:ext cx="3400149" cy="989859"/>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Vikas Patel (1141148) </a:t>
            </a:r>
          </a:p>
          <a:p>
            <a:r>
              <a:rPr lang="en-US" dirty="0"/>
              <a:t>Batch - GDL (102939) </a:t>
            </a:r>
          </a:p>
          <a:p>
            <a:r>
              <a:rPr lang="en-US" dirty="0"/>
              <a:t>Email: patelv175@lakeheadu.ca</a:t>
            </a:r>
            <a:endParaRPr lang="en-CA" dirty="0"/>
          </a:p>
        </p:txBody>
      </p:sp>
    </p:spTree>
    <p:extLst>
      <p:ext uri="{BB962C8B-B14F-4D97-AF65-F5344CB8AC3E}">
        <p14:creationId xmlns:p14="http://schemas.microsoft.com/office/powerpoint/2010/main" val="297299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FAF04-1848-4E85-8F39-04D73DF11000}"/>
              </a:ext>
            </a:extLst>
          </p:cNvPr>
          <p:cNvSpPr>
            <a:spLocks noGrp="1"/>
          </p:cNvSpPr>
          <p:nvPr>
            <p:ph idx="1"/>
          </p:nvPr>
        </p:nvSpPr>
        <p:spPr>
          <a:xfrm>
            <a:off x="1103312" y="2550160"/>
            <a:ext cx="8946541" cy="4013200"/>
          </a:xfrm>
        </p:spPr>
        <p:txBody>
          <a:bodyPr>
            <a:normAutofit fontScale="92500" lnSpcReduction="10000"/>
          </a:bodyPr>
          <a:lstStyle/>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Attaching Policies to Notebook Instance</a:t>
            </a:r>
          </a:p>
        </p:txBody>
      </p:sp>
      <p:pic>
        <p:nvPicPr>
          <p:cNvPr id="4" name="Picture 3" descr="Graphical user interface, text, application&#10;&#10;Description automatically generated">
            <a:extLst>
              <a:ext uri="{FF2B5EF4-FFF2-40B4-BE49-F238E27FC236}">
                <a16:creationId xmlns:a16="http://schemas.microsoft.com/office/drawing/2014/main" id="{E369198E-C8A9-4B5C-A090-D9D90E148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27" y="214592"/>
            <a:ext cx="10748373" cy="5607087"/>
          </a:xfrm>
          <a:prstGeom prst="rect">
            <a:avLst/>
          </a:prstGeom>
        </p:spPr>
      </p:pic>
    </p:spTree>
    <p:extLst>
      <p:ext uri="{BB962C8B-B14F-4D97-AF65-F5344CB8AC3E}">
        <p14:creationId xmlns:p14="http://schemas.microsoft.com/office/powerpoint/2010/main" val="422492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3D3A-E584-4784-B060-0C2F958314C4}"/>
              </a:ext>
            </a:extLst>
          </p:cNvPr>
          <p:cNvSpPr>
            <a:spLocks noGrp="1"/>
          </p:cNvSpPr>
          <p:nvPr>
            <p:ph type="title"/>
          </p:nvPr>
        </p:nvSpPr>
        <p:spPr>
          <a:xfrm>
            <a:off x="645130" y="310478"/>
            <a:ext cx="9404723" cy="756322"/>
          </a:xfrm>
        </p:spPr>
        <p:txBody>
          <a:bodyPr/>
          <a:lstStyle/>
          <a:p>
            <a:r>
              <a:rPr lang="en-CA" dirty="0"/>
              <a:t>	</a:t>
            </a:r>
            <a:r>
              <a:rPr lang="en-CA" sz="2800" dirty="0"/>
              <a:t>Download and Prepare dataset</a:t>
            </a:r>
          </a:p>
        </p:txBody>
      </p:sp>
      <p:sp>
        <p:nvSpPr>
          <p:cNvPr id="3" name="Content Placeholder 2">
            <a:extLst>
              <a:ext uri="{FF2B5EF4-FFF2-40B4-BE49-F238E27FC236}">
                <a16:creationId xmlns:a16="http://schemas.microsoft.com/office/drawing/2014/main" id="{E4A77E9E-D797-4553-9F26-30B91EC410DE}"/>
              </a:ext>
            </a:extLst>
          </p:cNvPr>
          <p:cNvSpPr>
            <a:spLocks noGrp="1"/>
          </p:cNvSpPr>
          <p:nvPr>
            <p:ph idx="1"/>
          </p:nvPr>
        </p:nvSpPr>
        <p:spPr>
          <a:xfrm>
            <a:off x="1103312" y="1066800"/>
            <a:ext cx="8946541" cy="5659120"/>
          </a:xfrm>
        </p:spPr>
        <p:txBody>
          <a:bodyPr/>
          <a:lstStyle/>
          <a:p>
            <a:pPr lvl="1"/>
            <a:r>
              <a:rPr lang="en-US" dirty="0"/>
              <a:t>Our Amazon Personalize model is trained on the </a:t>
            </a:r>
            <a:r>
              <a:rPr lang="en-US" dirty="0" err="1"/>
              <a:t>MovieLens</a:t>
            </a:r>
            <a:r>
              <a:rPr lang="en-US" dirty="0"/>
              <a:t> Latest Small dataset that contains 100,000 ratings and 3,600 tag applications applied to 9,000 movies by 600 users.</a:t>
            </a:r>
          </a:p>
          <a:p>
            <a:pPr lvl="1"/>
            <a:r>
              <a:rPr lang="en-US" dirty="0"/>
              <a:t>The </a:t>
            </a:r>
            <a:r>
              <a:rPr lang="en-US" dirty="0" err="1"/>
              <a:t>MovieLens</a:t>
            </a:r>
            <a:r>
              <a:rPr lang="en-US" dirty="0"/>
              <a:t> dataset is curated by </a:t>
            </a:r>
            <a:r>
              <a:rPr lang="en-US" dirty="0" err="1"/>
              <a:t>GroupLens</a:t>
            </a:r>
            <a:r>
              <a:rPr lang="en-US" dirty="0"/>
              <a:t> Research.</a:t>
            </a:r>
          </a:p>
          <a:p>
            <a:pPr lvl="1"/>
            <a:r>
              <a:rPr lang="en-US" dirty="0"/>
              <a:t>Dataset stores historical and real-time data from interactions between users and items.</a:t>
            </a:r>
          </a:p>
          <a:p>
            <a:pPr lvl="1"/>
            <a:r>
              <a:rPr lang="en-US" dirty="0"/>
              <a:t>This data can include impressions data and contextual metadata on your users’ browsing context, such as their location or device (mobile, tablet, desktop, and so on). </a:t>
            </a:r>
          </a:p>
          <a:p>
            <a:pPr lvl="1"/>
            <a:r>
              <a:rPr lang="en-US" dirty="0"/>
              <a:t>In this part, we downloaded our dataset, inspected the dataset, then created the dataset group and schema for this project.  </a:t>
            </a:r>
          </a:p>
          <a:p>
            <a:pPr lvl="2"/>
            <a:r>
              <a:rPr lang="en-CA" dirty="0"/>
              <a:t>Database Description: Small: 100,000 ratings and 3,600 tag applications applied to 9,000 movies by 600 users.</a:t>
            </a:r>
          </a:p>
          <a:p>
            <a:pPr lvl="2"/>
            <a:r>
              <a:rPr lang="en-CA" dirty="0"/>
              <a:t> Last updated 9/2018. </a:t>
            </a:r>
          </a:p>
          <a:p>
            <a:pPr lvl="2"/>
            <a:r>
              <a:rPr lang="en-CA" dirty="0"/>
              <a:t>Features : </a:t>
            </a:r>
            <a:r>
              <a:rPr lang="en-CA" dirty="0" err="1"/>
              <a:t>userId</a:t>
            </a:r>
            <a:r>
              <a:rPr lang="en-CA" dirty="0"/>
              <a:t>, </a:t>
            </a:r>
            <a:r>
              <a:rPr lang="en-CA" dirty="0" err="1"/>
              <a:t>movieId</a:t>
            </a:r>
            <a:r>
              <a:rPr lang="en-CA" dirty="0"/>
              <a:t>, rating, timestamp, </a:t>
            </a:r>
            <a:r>
              <a:rPr lang="en-CA" dirty="0" err="1"/>
              <a:t>imdbid</a:t>
            </a:r>
            <a:r>
              <a:rPr lang="en-CA" dirty="0"/>
              <a:t>, tag, </a:t>
            </a:r>
            <a:r>
              <a:rPr lang="en-CA" dirty="0" err="1"/>
              <a:t>userid</a:t>
            </a:r>
            <a:r>
              <a:rPr lang="en-CA" dirty="0"/>
              <a:t>, titles, genres</a:t>
            </a:r>
          </a:p>
          <a:p>
            <a:pPr lvl="2"/>
            <a:r>
              <a:rPr lang="en-CA" dirty="0"/>
              <a:t>README.html; ml-latest-small.zip (size: 1 MB)</a:t>
            </a:r>
            <a:r>
              <a:rPr lang="en-US" dirty="0"/>
              <a:t>	</a:t>
            </a:r>
            <a:endParaRPr lang="en-CA" dirty="0"/>
          </a:p>
        </p:txBody>
      </p:sp>
    </p:spTree>
    <p:extLst>
      <p:ext uri="{BB962C8B-B14F-4D97-AF65-F5344CB8AC3E}">
        <p14:creationId xmlns:p14="http://schemas.microsoft.com/office/powerpoint/2010/main" val="33935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email&#10;&#10;Description automatically generated">
            <a:extLst>
              <a:ext uri="{FF2B5EF4-FFF2-40B4-BE49-F238E27FC236}">
                <a16:creationId xmlns:a16="http://schemas.microsoft.com/office/drawing/2014/main" id="{C81DE7C0-8C9D-43D8-931F-9E97AC494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315278"/>
            <a:ext cx="10899778" cy="5536882"/>
          </a:xfrm>
          <a:prstGeom prst="rect">
            <a:avLst/>
          </a:prstGeom>
        </p:spPr>
      </p:pic>
      <p:sp>
        <p:nvSpPr>
          <p:cNvPr id="9" name="Content Placeholder 8">
            <a:extLst>
              <a:ext uri="{FF2B5EF4-FFF2-40B4-BE49-F238E27FC236}">
                <a16:creationId xmlns:a16="http://schemas.microsoft.com/office/drawing/2014/main" id="{7BE588E4-8157-4349-8503-87E91723B883}"/>
              </a:ext>
            </a:extLst>
          </p:cNvPr>
          <p:cNvSpPr>
            <a:spLocks noGrp="1"/>
          </p:cNvSpPr>
          <p:nvPr>
            <p:ph idx="1"/>
          </p:nvPr>
        </p:nvSpPr>
        <p:spPr>
          <a:xfrm>
            <a:off x="1103312" y="2052918"/>
            <a:ext cx="8946541" cy="4805082"/>
          </a:xfrm>
        </p:spPr>
        <p:txBody>
          <a:bodyPr>
            <a:normAutofit/>
          </a:bodyPr>
          <a:lstStyle/>
          <a:p>
            <a:endParaRPr lang="en-CA" dirty="0"/>
          </a:p>
          <a:p>
            <a:endParaRPr lang="en-CA" dirty="0"/>
          </a:p>
          <a:p>
            <a:endParaRPr lang="en-CA" dirty="0"/>
          </a:p>
          <a:p>
            <a:endParaRPr lang="en-CA" dirty="0"/>
          </a:p>
          <a:p>
            <a:endParaRPr lang="en-CA" dirty="0"/>
          </a:p>
          <a:p>
            <a:endParaRPr lang="en-CA" dirty="0"/>
          </a:p>
          <a:p>
            <a:endParaRPr lang="en-CA" dirty="0"/>
          </a:p>
          <a:p>
            <a:endParaRPr lang="en-CA" dirty="0"/>
          </a:p>
          <a:p>
            <a:pPr marL="0" indent="0">
              <a:buNone/>
            </a:pPr>
            <a:endParaRPr lang="en-CA" dirty="0"/>
          </a:p>
          <a:p>
            <a:r>
              <a:rPr lang="en-CA" dirty="0"/>
              <a:t>Here we have import some libraries and fetch the dataset.</a:t>
            </a:r>
          </a:p>
        </p:txBody>
      </p:sp>
    </p:spTree>
    <p:extLst>
      <p:ext uri="{BB962C8B-B14F-4D97-AF65-F5344CB8AC3E}">
        <p14:creationId xmlns:p14="http://schemas.microsoft.com/office/powerpoint/2010/main" val="84439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B7320-686E-4442-8EED-10130796465B}"/>
              </a:ext>
            </a:extLst>
          </p:cNvPr>
          <p:cNvSpPr>
            <a:spLocks noGrp="1"/>
          </p:cNvSpPr>
          <p:nvPr>
            <p:ph idx="1"/>
          </p:nvPr>
        </p:nvSpPr>
        <p:spPr>
          <a:xfrm>
            <a:off x="1103312" y="2052918"/>
            <a:ext cx="8946541" cy="4805082"/>
          </a:xfrm>
        </p:spPr>
        <p:txBody>
          <a:bodyPr>
            <a:normAutofit lnSpcReduction="10000"/>
          </a:bodyPr>
          <a:lstStyle/>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US" b="0" i="0" dirty="0">
                <a:effectLst/>
              </a:rPr>
              <a:t>In this step, </a:t>
            </a:r>
            <a:r>
              <a:rPr lang="en-US" dirty="0"/>
              <a:t>we</a:t>
            </a:r>
            <a:r>
              <a:rPr lang="en-US" b="0" i="0" dirty="0">
                <a:effectLst/>
              </a:rPr>
              <a:t> defined two variables in the dataset to filter out unliked movies and better simulate data gathered by a video-on-demand (VOD) platform.</a:t>
            </a:r>
            <a:endParaRPr lang="en-CA" dirty="0"/>
          </a:p>
        </p:txBody>
      </p:sp>
      <p:pic>
        <p:nvPicPr>
          <p:cNvPr id="4" name="Content Placeholder 4" descr="Graphical user interface, text&#10;&#10;Description automatically generated">
            <a:extLst>
              <a:ext uri="{FF2B5EF4-FFF2-40B4-BE49-F238E27FC236}">
                <a16:creationId xmlns:a16="http://schemas.microsoft.com/office/drawing/2014/main" id="{74A56B2D-04C5-4BD0-872E-426800C64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78" y="366078"/>
            <a:ext cx="10845482" cy="5333682"/>
          </a:xfrm>
          <a:prstGeom prst="rect">
            <a:avLst/>
          </a:prstGeom>
        </p:spPr>
      </p:pic>
    </p:spTree>
    <p:extLst>
      <p:ext uri="{BB962C8B-B14F-4D97-AF65-F5344CB8AC3E}">
        <p14:creationId xmlns:p14="http://schemas.microsoft.com/office/powerpoint/2010/main" val="1926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7B9F9-ED61-432E-B8EA-5F7CE50C774B}"/>
              </a:ext>
            </a:extLst>
          </p:cNvPr>
          <p:cNvSpPr>
            <a:spLocks noGrp="1"/>
          </p:cNvSpPr>
          <p:nvPr>
            <p:ph idx="1"/>
          </p:nvPr>
        </p:nvSpPr>
        <p:spPr>
          <a:xfrm>
            <a:off x="680720" y="599440"/>
            <a:ext cx="10800080" cy="6258560"/>
          </a:xfrm>
        </p:spPr>
        <p:txBody>
          <a:bodyPr>
            <a:normAutofit/>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sz="1800" dirty="0">
              <a:latin typeface="+mn-lt"/>
            </a:endParaRPr>
          </a:p>
          <a:p>
            <a:pPr marL="0" indent="0">
              <a:buNone/>
            </a:pPr>
            <a:endParaRPr lang="en-CA" sz="1800" dirty="0">
              <a:latin typeface="+mn-lt"/>
            </a:endParaRPr>
          </a:p>
          <a:p>
            <a:r>
              <a:rPr lang="en-US" sz="1800" b="0" i="0" dirty="0">
                <a:effectLst/>
                <a:latin typeface="+mn-lt"/>
              </a:rPr>
              <a:t>Finally, we created the dataset group, schema, and interactions dataset that is used to train Amazon Personalize model.</a:t>
            </a:r>
            <a:endParaRPr lang="en-CA" sz="1800" dirty="0">
              <a:latin typeface="+mn-lt"/>
            </a:endParaRPr>
          </a:p>
        </p:txBody>
      </p:sp>
      <p:pic>
        <p:nvPicPr>
          <p:cNvPr id="7" name="Picture 6" descr="Graphical user interface, text, application, email&#10;&#10;Description automatically generated">
            <a:extLst>
              <a:ext uri="{FF2B5EF4-FFF2-40B4-BE49-F238E27FC236}">
                <a16:creationId xmlns:a16="http://schemas.microsoft.com/office/drawing/2014/main" id="{59A274DC-C15B-41B0-A8AD-DAEB596D6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7351"/>
            <a:ext cx="10972800" cy="5659821"/>
          </a:xfrm>
          <a:prstGeom prst="rect">
            <a:avLst/>
          </a:prstGeom>
        </p:spPr>
      </p:pic>
    </p:spTree>
    <p:extLst>
      <p:ext uri="{BB962C8B-B14F-4D97-AF65-F5344CB8AC3E}">
        <p14:creationId xmlns:p14="http://schemas.microsoft.com/office/powerpoint/2010/main" val="275317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5A8B-A8F4-4273-B7E4-B4A0FD08DA54}"/>
              </a:ext>
            </a:extLst>
          </p:cNvPr>
          <p:cNvSpPr>
            <a:spLocks noGrp="1"/>
          </p:cNvSpPr>
          <p:nvPr>
            <p:ph type="title"/>
          </p:nvPr>
        </p:nvSpPr>
        <p:spPr>
          <a:xfrm>
            <a:off x="646111" y="452718"/>
            <a:ext cx="9404723" cy="532802"/>
          </a:xfrm>
        </p:spPr>
        <p:txBody>
          <a:bodyPr/>
          <a:lstStyle/>
          <a:p>
            <a:r>
              <a:rPr lang="en-CA" sz="2800" dirty="0"/>
              <a:t>	Import dataset</a:t>
            </a:r>
          </a:p>
        </p:txBody>
      </p:sp>
      <p:sp>
        <p:nvSpPr>
          <p:cNvPr id="3" name="Content Placeholder 2">
            <a:extLst>
              <a:ext uri="{FF2B5EF4-FFF2-40B4-BE49-F238E27FC236}">
                <a16:creationId xmlns:a16="http://schemas.microsoft.com/office/drawing/2014/main" id="{7E006E32-10DF-4EFD-9568-BA00C9117E73}"/>
              </a:ext>
            </a:extLst>
          </p:cNvPr>
          <p:cNvSpPr>
            <a:spLocks noGrp="1"/>
          </p:cNvSpPr>
          <p:nvPr>
            <p:ph idx="1"/>
          </p:nvPr>
        </p:nvSpPr>
        <p:spPr>
          <a:xfrm>
            <a:off x="1103312" y="1087120"/>
            <a:ext cx="8946541" cy="5679440"/>
          </a:xfrm>
        </p:spPr>
        <p:txBody>
          <a:bodyPr/>
          <a:lstStyle/>
          <a:p>
            <a:pPr lvl="1"/>
            <a:r>
              <a:rPr lang="en-US" dirty="0"/>
              <a:t>In this part we configure our Amazon S3 bucket and import the data into the program.</a:t>
            </a:r>
          </a:p>
          <a:p>
            <a:pPr lvl="1"/>
            <a:r>
              <a:rPr lang="en-US" dirty="0"/>
              <a:t>Amazon Simple Storage Service (Amazon S3) is an object storage service that offers </a:t>
            </a:r>
            <a:r>
              <a:rPr lang="en-US" dirty="0" err="1"/>
              <a:t>industryleading</a:t>
            </a:r>
            <a:r>
              <a:rPr lang="en-US" dirty="0"/>
              <a:t> scalability, data availability, security, and performance.</a:t>
            </a:r>
          </a:p>
          <a:p>
            <a:pPr lvl="1"/>
            <a:r>
              <a:rPr lang="en-US" dirty="0"/>
              <a:t>In this module, we created an Amazon S3 bucket to stage our interactions dataset.</a:t>
            </a:r>
          </a:p>
          <a:p>
            <a:pPr lvl="1"/>
            <a:r>
              <a:rPr lang="en-US" dirty="0"/>
              <a:t>To ensure that Amazon Personalize can access and work with our data, we also grant different permissions using IAM roles and policies of </a:t>
            </a:r>
            <a:r>
              <a:rPr lang="en-US" dirty="0" err="1"/>
              <a:t>aws</a:t>
            </a:r>
            <a:r>
              <a:rPr lang="en-US" dirty="0"/>
              <a:t>.</a:t>
            </a:r>
            <a:endParaRPr lang="en-CA" dirty="0"/>
          </a:p>
        </p:txBody>
      </p:sp>
      <p:pic>
        <p:nvPicPr>
          <p:cNvPr id="11" name="Picture 10">
            <a:extLst>
              <a:ext uri="{FF2B5EF4-FFF2-40B4-BE49-F238E27FC236}">
                <a16:creationId xmlns:a16="http://schemas.microsoft.com/office/drawing/2014/main" id="{908EF2EF-1FC3-45BC-BCF1-B9EC5A67D405}"/>
              </a:ext>
            </a:extLst>
          </p:cNvPr>
          <p:cNvPicPr>
            <a:picLocks noChangeAspect="1"/>
          </p:cNvPicPr>
          <p:nvPr/>
        </p:nvPicPr>
        <p:blipFill rotWithShape="1">
          <a:blip r:embed="rId2">
            <a:extLst>
              <a:ext uri="{28A0092B-C50C-407E-A947-70E740481C1C}">
                <a14:useLocalDpi xmlns:a14="http://schemas.microsoft.com/office/drawing/2010/main" val="0"/>
              </a:ext>
            </a:extLst>
          </a:blip>
          <a:srcRect t="-7164" b="35845"/>
          <a:stretch/>
        </p:blipFill>
        <p:spPr>
          <a:xfrm>
            <a:off x="1268715" y="5770880"/>
            <a:ext cx="9403742" cy="92456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EA2BCE79-8EC1-4138-8F52-A39409D627EB}"/>
              </a:ext>
            </a:extLst>
          </p:cNvPr>
          <p:cNvPicPr>
            <a:picLocks noChangeAspect="1"/>
          </p:cNvPicPr>
          <p:nvPr/>
        </p:nvPicPr>
        <p:blipFill rotWithShape="1">
          <a:blip r:embed="rId3">
            <a:extLst>
              <a:ext uri="{28A0092B-C50C-407E-A947-70E740481C1C}">
                <a14:useLocalDpi xmlns:a14="http://schemas.microsoft.com/office/drawing/2010/main" val="0"/>
              </a:ext>
            </a:extLst>
          </a:blip>
          <a:srcRect l="108" t="-1011" r="-108" b="12384"/>
          <a:stretch/>
        </p:blipFill>
        <p:spPr>
          <a:xfrm>
            <a:off x="1268715" y="4101141"/>
            <a:ext cx="9403742" cy="1781499"/>
          </a:xfrm>
          <a:prstGeom prst="rect">
            <a:avLst/>
          </a:prstGeom>
        </p:spPr>
      </p:pic>
    </p:spTree>
    <p:extLst>
      <p:ext uri="{BB962C8B-B14F-4D97-AF65-F5344CB8AC3E}">
        <p14:creationId xmlns:p14="http://schemas.microsoft.com/office/powerpoint/2010/main" val="111748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580F3-18E6-4573-9185-F3E4B7028BE3}"/>
              </a:ext>
            </a:extLst>
          </p:cNvPr>
          <p:cNvSpPr>
            <a:spLocks noGrp="1"/>
          </p:cNvSpPr>
          <p:nvPr>
            <p:ph idx="1"/>
          </p:nvPr>
        </p:nvSpPr>
        <p:spPr>
          <a:xfrm>
            <a:off x="660400" y="132081"/>
            <a:ext cx="10800080" cy="548640"/>
          </a:xfrm>
        </p:spPr>
        <p:txBody>
          <a:bodyPr/>
          <a:lstStyle/>
          <a:p>
            <a:pPr lvl="1"/>
            <a:r>
              <a:rPr lang="en-CA" dirty="0"/>
              <a:t>Configuring S3 bucket Policy</a:t>
            </a:r>
          </a:p>
        </p:txBody>
      </p:sp>
      <p:pic>
        <p:nvPicPr>
          <p:cNvPr id="5" name="Picture 4" descr="Graphical user interface, text, application&#10;&#10;Description automatically generated">
            <a:extLst>
              <a:ext uri="{FF2B5EF4-FFF2-40B4-BE49-F238E27FC236}">
                <a16:creationId xmlns:a16="http://schemas.microsoft.com/office/drawing/2014/main" id="{25D6E4C5-8CDB-4DFD-989D-8BAF36DA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680720"/>
            <a:ext cx="10258425" cy="6158229"/>
          </a:xfrm>
          <a:prstGeom prst="rect">
            <a:avLst/>
          </a:prstGeom>
        </p:spPr>
      </p:pic>
    </p:spTree>
    <p:extLst>
      <p:ext uri="{BB962C8B-B14F-4D97-AF65-F5344CB8AC3E}">
        <p14:creationId xmlns:p14="http://schemas.microsoft.com/office/powerpoint/2010/main" val="288197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6D4CD-48F8-4387-AB90-1EC4ADB9DCD3}"/>
              </a:ext>
            </a:extLst>
          </p:cNvPr>
          <p:cNvSpPr>
            <a:spLocks noGrp="1"/>
          </p:cNvSpPr>
          <p:nvPr>
            <p:ph idx="1"/>
          </p:nvPr>
        </p:nvSpPr>
        <p:spPr>
          <a:xfrm>
            <a:off x="1103312" y="162561"/>
            <a:ext cx="8946541" cy="487679"/>
          </a:xfrm>
        </p:spPr>
        <p:txBody>
          <a:bodyPr/>
          <a:lstStyle/>
          <a:p>
            <a:r>
              <a:rPr lang="en-CA" dirty="0"/>
              <a:t>Importing the Dataset in Amazon Personalize</a:t>
            </a:r>
          </a:p>
        </p:txBody>
      </p:sp>
      <p:pic>
        <p:nvPicPr>
          <p:cNvPr id="5" name="Picture 4" descr="Graphical user interface, text, application, email&#10;&#10;Description automatically generated">
            <a:extLst>
              <a:ext uri="{FF2B5EF4-FFF2-40B4-BE49-F238E27FC236}">
                <a16:creationId xmlns:a16="http://schemas.microsoft.com/office/drawing/2014/main" id="{4ACEB57F-C35E-437D-B4B6-6ADFEC0CC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1320800"/>
            <a:ext cx="10648950" cy="5059679"/>
          </a:xfrm>
          <a:prstGeom prst="rect">
            <a:avLst/>
          </a:prstGeom>
        </p:spPr>
      </p:pic>
    </p:spTree>
    <p:extLst>
      <p:ext uri="{BB962C8B-B14F-4D97-AF65-F5344CB8AC3E}">
        <p14:creationId xmlns:p14="http://schemas.microsoft.com/office/powerpoint/2010/main" val="168009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E5D5-0680-4C09-8686-B9943F2AD3C7}"/>
              </a:ext>
            </a:extLst>
          </p:cNvPr>
          <p:cNvSpPr>
            <a:spLocks noGrp="1"/>
          </p:cNvSpPr>
          <p:nvPr>
            <p:ph type="title"/>
          </p:nvPr>
        </p:nvSpPr>
        <p:spPr>
          <a:xfrm>
            <a:off x="646111" y="452718"/>
            <a:ext cx="9404723" cy="603922"/>
          </a:xfrm>
        </p:spPr>
        <p:txBody>
          <a:bodyPr/>
          <a:lstStyle/>
          <a:p>
            <a:r>
              <a:rPr lang="en-US" sz="2800" dirty="0"/>
              <a:t>Create and evaluate a solution</a:t>
            </a:r>
            <a:endParaRPr lang="en-CA" sz="2800" dirty="0"/>
          </a:p>
        </p:txBody>
      </p:sp>
      <p:sp>
        <p:nvSpPr>
          <p:cNvPr id="3" name="Content Placeholder 2">
            <a:extLst>
              <a:ext uri="{FF2B5EF4-FFF2-40B4-BE49-F238E27FC236}">
                <a16:creationId xmlns:a16="http://schemas.microsoft.com/office/drawing/2014/main" id="{3712D744-4D97-4AEC-80FB-B126160DACF8}"/>
              </a:ext>
            </a:extLst>
          </p:cNvPr>
          <p:cNvSpPr>
            <a:spLocks noGrp="1"/>
          </p:cNvSpPr>
          <p:nvPr>
            <p:ph idx="1"/>
          </p:nvPr>
        </p:nvSpPr>
        <p:spPr>
          <a:xfrm>
            <a:off x="1103312" y="1300480"/>
            <a:ext cx="8946541" cy="4947919"/>
          </a:xfrm>
        </p:spPr>
        <p:txBody>
          <a:bodyPr/>
          <a:lstStyle/>
          <a:p>
            <a:r>
              <a:rPr lang="en-US" dirty="0"/>
              <a:t>In this part, we create an Amazon Personalize solution.</a:t>
            </a:r>
          </a:p>
          <a:p>
            <a:r>
              <a:rPr lang="en-US" dirty="0"/>
              <a:t>This solution refers to the combination of an Amazon Personalize recipe, customized parameters, and one or more solution versions (trained models).</a:t>
            </a:r>
          </a:p>
          <a:p>
            <a:r>
              <a:rPr lang="en-US" dirty="0"/>
              <a:t>We create a solution with a solution version, and then create a campaign to deploy the solution version and get recommendations.</a:t>
            </a:r>
          </a:p>
          <a:p>
            <a:r>
              <a:rPr lang="en-US" dirty="0"/>
              <a:t>Amazon Personalize provides three types of recipes, but in this project, we only use the </a:t>
            </a:r>
            <a:r>
              <a:rPr lang="en-US" dirty="0" err="1"/>
              <a:t>User_Personalization</a:t>
            </a:r>
            <a:r>
              <a:rPr lang="en-US" dirty="0"/>
              <a:t> recipe.</a:t>
            </a:r>
            <a:endParaRPr lang="en-CA" dirty="0"/>
          </a:p>
        </p:txBody>
      </p:sp>
    </p:spTree>
    <p:extLst>
      <p:ext uri="{BB962C8B-B14F-4D97-AF65-F5344CB8AC3E}">
        <p14:creationId xmlns:p14="http://schemas.microsoft.com/office/powerpoint/2010/main" val="310784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C9DB-BDB4-4C84-B27F-304FEF8C8AF5}"/>
              </a:ext>
            </a:extLst>
          </p:cNvPr>
          <p:cNvSpPr>
            <a:spLocks noGrp="1"/>
          </p:cNvSpPr>
          <p:nvPr>
            <p:ph type="title"/>
          </p:nvPr>
        </p:nvSpPr>
        <p:spPr>
          <a:xfrm>
            <a:off x="555477" y="391758"/>
            <a:ext cx="10042209" cy="1400530"/>
          </a:xfrm>
        </p:spPr>
        <p:txBody>
          <a:bodyPr/>
          <a:lstStyle/>
          <a:p>
            <a:r>
              <a:rPr lang="en-US" sz="2800" dirty="0"/>
              <a:t>Create a campaign and get recommendations for users</a:t>
            </a:r>
            <a:endParaRPr lang="en-CA" sz="2800" dirty="0"/>
          </a:p>
        </p:txBody>
      </p:sp>
      <p:sp>
        <p:nvSpPr>
          <p:cNvPr id="3" name="Content Placeholder 2">
            <a:extLst>
              <a:ext uri="{FF2B5EF4-FFF2-40B4-BE49-F238E27FC236}">
                <a16:creationId xmlns:a16="http://schemas.microsoft.com/office/drawing/2014/main" id="{20537BAE-4A11-4527-8260-BC0657AD1662}"/>
              </a:ext>
            </a:extLst>
          </p:cNvPr>
          <p:cNvSpPr>
            <a:spLocks noGrp="1"/>
          </p:cNvSpPr>
          <p:nvPr>
            <p:ph idx="1"/>
          </p:nvPr>
        </p:nvSpPr>
        <p:spPr>
          <a:xfrm>
            <a:off x="1103312" y="1158240"/>
            <a:ext cx="8946541" cy="5090159"/>
          </a:xfrm>
        </p:spPr>
        <p:txBody>
          <a:bodyPr/>
          <a:lstStyle/>
          <a:p>
            <a:r>
              <a:rPr lang="en-US" dirty="0"/>
              <a:t>A campaign is used to make recommendations for our users.</a:t>
            </a:r>
          </a:p>
          <a:p>
            <a:r>
              <a:rPr lang="en-US" dirty="0"/>
              <a:t>In this part, we created a campaign by deploying our solution version.</a:t>
            </a:r>
          </a:p>
          <a:p>
            <a:r>
              <a:rPr lang="en-US" dirty="0"/>
              <a:t>To deploy a solution version, we have created a campaign in the console or by calling the </a:t>
            </a:r>
            <a:r>
              <a:rPr lang="en-US" dirty="0" err="1"/>
              <a:t>CreateCampaign</a:t>
            </a:r>
            <a:r>
              <a:rPr lang="en-US" dirty="0"/>
              <a:t> API and then we will choose the version of the solution to use.</a:t>
            </a:r>
          </a:p>
          <a:p>
            <a:r>
              <a:rPr lang="en-US" dirty="0"/>
              <a:t>We have created the campaign and wait for the campaign status to be active.</a:t>
            </a:r>
          </a:p>
          <a:p>
            <a:r>
              <a:rPr lang="en-US" dirty="0"/>
              <a:t>Then, we use our campaign to get real-time movie title recommendations for users from Amazon Personalize.</a:t>
            </a:r>
            <a:endParaRPr lang="en-CA" dirty="0"/>
          </a:p>
        </p:txBody>
      </p:sp>
    </p:spTree>
    <p:extLst>
      <p:ext uri="{BB962C8B-B14F-4D97-AF65-F5344CB8AC3E}">
        <p14:creationId xmlns:p14="http://schemas.microsoft.com/office/powerpoint/2010/main" val="407653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DFDF-A492-4045-B778-CADB082D3888}"/>
              </a:ext>
            </a:extLst>
          </p:cNvPr>
          <p:cNvSpPr>
            <a:spLocks noGrp="1"/>
          </p:cNvSpPr>
          <p:nvPr>
            <p:ph type="title"/>
          </p:nvPr>
        </p:nvSpPr>
        <p:spPr>
          <a:xfrm>
            <a:off x="646111" y="452718"/>
            <a:ext cx="9404723" cy="976587"/>
          </a:xfrm>
        </p:spPr>
        <p:txBody>
          <a:bodyPr/>
          <a:lstStyle/>
          <a:p>
            <a:r>
              <a:rPr lang="en-CA" dirty="0"/>
              <a:t>Table of Contents</a:t>
            </a:r>
          </a:p>
        </p:txBody>
      </p:sp>
      <p:graphicFrame>
        <p:nvGraphicFramePr>
          <p:cNvPr id="4" name="Google Shape;237;p18">
            <a:extLst>
              <a:ext uri="{FF2B5EF4-FFF2-40B4-BE49-F238E27FC236}">
                <a16:creationId xmlns:a16="http://schemas.microsoft.com/office/drawing/2014/main" id="{DE777C36-36CF-4773-8705-F733E6783331}"/>
              </a:ext>
            </a:extLst>
          </p:cNvPr>
          <p:cNvGraphicFramePr>
            <a:graphicFrameLocks noGrp="1"/>
          </p:cNvGraphicFramePr>
          <p:nvPr>
            <p:ph idx="1"/>
            <p:extLst>
              <p:ext uri="{D42A27DB-BD31-4B8C-83A1-F6EECF244321}">
                <p14:modId xmlns:p14="http://schemas.microsoft.com/office/powerpoint/2010/main" val="458139481"/>
              </p:ext>
            </p:extLst>
          </p:nvPr>
        </p:nvGraphicFramePr>
        <p:xfrm>
          <a:off x="757084" y="1491449"/>
          <a:ext cx="9293750" cy="4785066"/>
        </p:xfrm>
        <a:graphic>
          <a:graphicData uri="http://schemas.openxmlformats.org/drawingml/2006/table">
            <a:tbl>
              <a:tblPr>
                <a:noFill/>
              </a:tblPr>
              <a:tblGrid>
                <a:gridCol w="1629861">
                  <a:extLst>
                    <a:ext uri="{9D8B030D-6E8A-4147-A177-3AD203B41FA5}">
                      <a16:colId xmlns:a16="http://schemas.microsoft.com/office/drawing/2014/main" val="20000"/>
                    </a:ext>
                  </a:extLst>
                </a:gridCol>
                <a:gridCol w="7663889">
                  <a:extLst>
                    <a:ext uri="{9D8B030D-6E8A-4147-A177-3AD203B41FA5}">
                      <a16:colId xmlns:a16="http://schemas.microsoft.com/office/drawing/2014/main" val="20001"/>
                    </a:ext>
                  </a:extLst>
                </a:gridCol>
              </a:tblGrid>
              <a:tr h="531674">
                <a:tc>
                  <a:txBody>
                    <a:bodyPr/>
                    <a:lstStyle/>
                    <a:p>
                      <a:pPr marL="0" lvl="0" indent="0" algn="ctr" rtl="0">
                        <a:spcBef>
                          <a:spcPts val="0"/>
                        </a:spcBef>
                        <a:spcAft>
                          <a:spcPts val="0"/>
                        </a:spcAft>
                        <a:buNone/>
                      </a:pPr>
                      <a:r>
                        <a:rPr lang="en-GB" sz="1500">
                          <a:solidFill>
                            <a:schemeClr val="lt1"/>
                          </a:solidFill>
                        </a:rPr>
                        <a:t>NO.</a:t>
                      </a:r>
                      <a:endParaRPr sz="1500">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TITLE</a:t>
                      </a:r>
                      <a:endParaRPr dirty="0">
                        <a:solidFill>
                          <a:schemeClr val="lt1"/>
                        </a:solidFill>
                      </a:endParaRPr>
                    </a:p>
                  </a:txBody>
                  <a:tcPr marL="91425" marR="91425" marT="91425" marB="91425"/>
                </a:tc>
                <a:extLst>
                  <a:ext uri="{0D108BD9-81ED-4DB2-BD59-A6C34878D82A}">
                    <a16:rowId xmlns:a16="http://schemas.microsoft.com/office/drawing/2014/main" val="10000"/>
                  </a:ext>
                </a:extLst>
              </a:tr>
              <a:tr h="531674">
                <a:tc>
                  <a:txBody>
                    <a:bodyPr/>
                    <a:lstStyle/>
                    <a:p>
                      <a:pPr marL="0" lvl="0" indent="0" algn="ctr" rtl="0">
                        <a:spcBef>
                          <a:spcPts val="0"/>
                        </a:spcBef>
                        <a:spcAft>
                          <a:spcPts val="0"/>
                        </a:spcAft>
                        <a:buNone/>
                      </a:pPr>
                      <a:r>
                        <a:rPr lang="en-GB">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INTRODUCTION</a:t>
                      </a:r>
                      <a:endParaRPr dirty="0">
                        <a:solidFill>
                          <a:schemeClr val="lt1"/>
                        </a:solidFill>
                      </a:endParaRPr>
                    </a:p>
                  </a:txBody>
                  <a:tcPr marL="91425" marR="91425" marT="91425" marB="91425"/>
                </a:tc>
                <a:extLst>
                  <a:ext uri="{0D108BD9-81ED-4DB2-BD59-A6C34878D82A}">
                    <a16:rowId xmlns:a16="http://schemas.microsoft.com/office/drawing/2014/main" val="10001"/>
                  </a:ext>
                </a:extLst>
              </a:tr>
              <a:tr h="531674">
                <a:tc>
                  <a:txBody>
                    <a:bodyPr/>
                    <a:lstStyle/>
                    <a:p>
                      <a:pPr marL="0" lvl="0" indent="0" algn="ctr" rtl="0">
                        <a:spcBef>
                          <a:spcPts val="0"/>
                        </a:spcBef>
                        <a:spcAft>
                          <a:spcPts val="0"/>
                        </a:spcAft>
                        <a:buNone/>
                      </a:pPr>
                      <a:r>
                        <a:rPr lang="en-GB">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PROBLEM DEFINITION</a:t>
                      </a:r>
                      <a:endParaRPr dirty="0">
                        <a:solidFill>
                          <a:schemeClr val="lt1"/>
                        </a:solidFill>
                      </a:endParaRPr>
                    </a:p>
                  </a:txBody>
                  <a:tcPr marL="91425" marR="91425" marT="91425" marB="91425"/>
                </a:tc>
                <a:extLst>
                  <a:ext uri="{0D108BD9-81ED-4DB2-BD59-A6C34878D82A}">
                    <a16:rowId xmlns:a16="http://schemas.microsoft.com/office/drawing/2014/main" val="10002"/>
                  </a:ext>
                </a:extLst>
              </a:tr>
              <a:tr h="531674">
                <a:tc>
                  <a:txBody>
                    <a:bodyPr/>
                    <a:lstStyle/>
                    <a:p>
                      <a:pPr marL="0" lvl="0" indent="0" algn="ctr" rtl="0">
                        <a:spcBef>
                          <a:spcPts val="0"/>
                        </a:spcBef>
                        <a:spcAft>
                          <a:spcPts val="0"/>
                        </a:spcAft>
                        <a:buNone/>
                      </a:pPr>
                      <a:r>
                        <a:rPr lang="en-GB">
                          <a:solidFill>
                            <a:schemeClr val="lt1"/>
                          </a:solidFill>
                        </a:rPr>
                        <a:t>4</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THE PROPOSED MEDTHOD</a:t>
                      </a:r>
                      <a:endParaRPr dirty="0">
                        <a:solidFill>
                          <a:schemeClr val="lt1"/>
                        </a:solidFill>
                      </a:endParaRPr>
                    </a:p>
                  </a:txBody>
                  <a:tcPr marL="91425" marR="91425" marT="91425" marB="91425"/>
                </a:tc>
                <a:extLst>
                  <a:ext uri="{0D108BD9-81ED-4DB2-BD59-A6C34878D82A}">
                    <a16:rowId xmlns:a16="http://schemas.microsoft.com/office/drawing/2014/main" val="10003"/>
                  </a:ext>
                </a:extLst>
              </a:tr>
              <a:tr h="531674">
                <a:tc>
                  <a:txBody>
                    <a:bodyPr/>
                    <a:lstStyle/>
                    <a:p>
                      <a:pPr marL="0" lvl="0" indent="0" algn="ctr" rtl="0">
                        <a:spcBef>
                          <a:spcPts val="0"/>
                        </a:spcBef>
                        <a:spcAft>
                          <a:spcPts val="0"/>
                        </a:spcAft>
                        <a:buNone/>
                      </a:pPr>
                      <a:r>
                        <a:rPr lang="en-GB">
                          <a:solidFill>
                            <a:schemeClr val="lt1"/>
                          </a:solidFill>
                        </a:rPr>
                        <a:t>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INDIVIDUAL TASK</a:t>
                      </a:r>
                      <a:endParaRPr dirty="0">
                        <a:solidFill>
                          <a:schemeClr val="lt1"/>
                        </a:solidFill>
                      </a:endParaRPr>
                    </a:p>
                  </a:txBody>
                  <a:tcPr marL="91425" marR="91425" marT="91425" marB="91425"/>
                </a:tc>
                <a:extLst>
                  <a:ext uri="{0D108BD9-81ED-4DB2-BD59-A6C34878D82A}">
                    <a16:rowId xmlns:a16="http://schemas.microsoft.com/office/drawing/2014/main" val="10004"/>
                  </a:ext>
                </a:extLst>
              </a:tr>
              <a:tr h="531674">
                <a:tc>
                  <a:txBody>
                    <a:bodyPr/>
                    <a:lstStyle/>
                    <a:p>
                      <a:pPr marL="0" lvl="0" indent="0" algn="ctr" rtl="0">
                        <a:spcBef>
                          <a:spcPts val="0"/>
                        </a:spcBef>
                        <a:spcAft>
                          <a:spcPts val="0"/>
                        </a:spcAft>
                        <a:buNone/>
                      </a:pPr>
                      <a:r>
                        <a:rPr lang="en-GB">
                          <a:solidFill>
                            <a:schemeClr val="lt1"/>
                          </a:solidFill>
                        </a:rPr>
                        <a:t>6</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IMPLEMENTATION AND DEVELOPMENT</a:t>
                      </a:r>
                      <a:endParaRPr dirty="0">
                        <a:solidFill>
                          <a:schemeClr val="lt1"/>
                        </a:solidFill>
                      </a:endParaRPr>
                    </a:p>
                  </a:txBody>
                  <a:tcPr marL="91425" marR="91425" marT="91425" marB="91425"/>
                </a:tc>
                <a:extLst>
                  <a:ext uri="{0D108BD9-81ED-4DB2-BD59-A6C34878D82A}">
                    <a16:rowId xmlns:a16="http://schemas.microsoft.com/office/drawing/2014/main" val="10005"/>
                  </a:ext>
                </a:extLst>
              </a:tr>
              <a:tr h="531674">
                <a:tc>
                  <a:txBody>
                    <a:bodyPr/>
                    <a:lstStyle/>
                    <a:p>
                      <a:pPr marL="0" lvl="0" indent="0" algn="ctr" rtl="0">
                        <a:spcBef>
                          <a:spcPts val="0"/>
                        </a:spcBef>
                        <a:spcAft>
                          <a:spcPts val="0"/>
                        </a:spcAft>
                        <a:buNone/>
                      </a:pPr>
                      <a:r>
                        <a:rPr lang="en-GB" dirty="0">
                          <a:solidFill>
                            <a:schemeClr val="lt1"/>
                          </a:solidFill>
                        </a:rPr>
                        <a:t>7</a:t>
                      </a: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RESULTS</a:t>
                      </a:r>
                      <a:endParaRPr dirty="0">
                        <a:solidFill>
                          <a:schemeClr val="lt1"/>
                        </a:solidFill>
                      </a:endParaRPr>
                    </a:p>
                  </a:txBody>
                  <a:tcPr marL="91425" marR="91425" marT="91425" marB="91425"/>
                </a:tc>
                <a:extLst>
                  <a:ext uri="{0D108BD9-81ED-4DB2-BD59-A6C34878D82A}">
                    <a16:rowId xmlns:a16="http://schemas.microsoft.com/office/drawing/2014/main" val="10006"/>
                  </a:ext>
                </a:extLst>
              </a:tr>
              <a:tr h="531674">
                <a:tc>
                  <a:txBody>
                    <a:bodyPr/>
                    <a:lstStyle/>
                    <a:p>
                      <a:pPr marL="0" lvl="0" indent="0" algn="ctr" rtl="0">
                        <a:spcBef>
                          <a:spcPts val="0"/>
                        </a:spcBef>
                        <a:spcAft>
                          <a:spcPts val="0"/>
                        </a:spcAft>
                        <a:buNone/>
                      </a:pPr>
                      <a:r>
                        <a:rPr lang="en-GB">
                          <a:solidFill>
                            <a:schemeClr val="lt1"/>
                          </a:solidFill>
                        </a:rPr>
                        <a:t>8</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GB" dirty="0">
                          <a:solidFill>
                            <a:schemeClr val="lt1"/>
                          </a:solidFill>
                        </a:rPr>
                        <a:t>CONCLUSION</a:t>
                      </a:r>
                      <a:endParaRPr dirty="0">
                        <a:solidFill>
                          <a:schemeClr val="lt1"/>
                        </a:solidFill>
                      </a:endParaRPr>
                    </a:p>
                  </a:txBody>
                  <a:tcPr marL="91425" marR="91425" marT="91425" marB="91425"/>
                </a:tc>
                <a:extLst>
                  <a:ext uri="{0D108BD9-81ED-4DB2-BD59-A6C34878D82A}">
                    <a16:rowId xmlns:a16="http://schemas.microsoft.com/office/drawing/2014/main" val="10007"/>
                  </a:ext>
                </a:extLst>
              </a:tr>
              <a:tr h="531674">
                <a:tc>
                  <a:txBody>
                    <a:bodyPr/>
                    <a:lstStyle/>
                    <a:p>
                      <a:pPr marL="0" lvl="0" indent="0" algn="ctr" rtl="0">
                        <a:spcBef>
                          <a:spcPts val="0"/>
                        </a:spcBef>
                        <a:spcAft>
                          <a:spcPts val="0"/>
                        </a:spcAft>
                        <a:buNone/>
                      </a:pPr>
                      <a:endParaRPr dirty="0">
                        <a:solidFill>
                          <a:schemeClr val="lt1"/>
                        </a:solidFill>
                      </a:endParaRPr>
                    </a:p>
                  </a:txBody>
                  <a:tcPr marL="91425" marR="91425" marT="91425" marB="91425"/>
                </a:tc>
                <a:tc>
                  <a:txBody>
                    <a:bodyPr/>
                    <a:lstStyle/>
                    <a:p>
                      <a:pPr marL="0" lvl="0" indent="0" algn="ctr" rtl="0">
                        <a:spcBef>
                          <a:spcPts val="0"/>
                        </a:spcBef>
                        <a:spcAft>
                          <a:spcPts val="0"/>
                        </a:spcAft>
                        <a:buNone/>
                      </a:pPr>
                      <a:r>
                        <a:rPr lang="en-CA" dirty="0">
                          <a:solidFill>
                            <a:schemeClr val="lt1"/>
                          </a:solidFill>
                        </a:rPr>
                        <a:t>THANK YOU</a:t>
                      </a:r>
                      <a:endParaRPr dirty="0">
                        <a:solidFill>
                          <a:schemeClr val="lt1"/>
                        </a:solidFill>
                      </a:endParaRPr>
                    </a:p>
                  </a:txBody>
                  <a:tcPr marL="91425" marR="91425" marT="91425" marB="914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4405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DF8C-0141-487D-983F-8061EF5325F4}"/>
              </a:ext>
            </a:extLst>
          </p:cNvPr>
          <p:cNvSpPr>
            <a:spLocks noGrp="1"/>
          </p:cNvSpPr>
          <p:nvPr>
            <p:ph type="title"/>
          </p:nvPr>
        </p:nvSpPr>
        <p:spPr>
          <a:xfrm>
            <a:off x="646111" y="452718"/>
            <a:ext cx="9404723" cy="898562"/>
          </a:xfrm>
        </p:spPr>
        <p:txBody>
          <a:bodyPr/>
          <a:lstStyle/>
          <a:p>
            <a:r>
              <a:rPr lang="en-CA" dirty="0"/>
              <a:t>Results</a:t>
            </a:r>
          </a:p>
        </p:txBody>
      </p:sp>
      <p:sp>
        <p:nvSpPr>
          <p:cNvPr id="3" name="Content Placeholder 2">
            <a:extLst>
              <a:ext uri="{FF2B5EF4-FFF2-40B4-BE49-F238E27FC236}">
                <a16:creationId xmlns:a16="http://schemas.microsoft.com/office/drawing/2014/main" id="{0A3F7B83-D435-4B98-9CD6-319784AA4E76}"/>
              </a:ext>
            </a:extLst>
          </p:cNvPr>
          <p:cNvSpPr>
            <a:spLocks noGrp="1"/>
          </p:cNvSpPr>
          <p:nvPr>
            <p:ph idx="1"/>
          </p:nvPr>
        </p:nvSpPr>
        <p:spPr>
          <a:xfrm>
            <a:off x="1103312" y="1351280"/>
            <a:ext cx="8946541" cy="4897119"/>
          </a:xfrm>
        </p:spPr>
        <p:txBody>
          <a:bodyPr/>
          <a:lstStyle/>
          <a:p>
            <a:r>
              <a:rPr lang="en-CA" dirty="0"/>
              <a:t>Here is the shown result for user number 339, recommended movies for user 339 are shown here.</a:t>
            </a:r>
          </a:p>
        </p:txBody>
      </p:sp>
      <p:pic>
        <p:nvPicPr>
          <p:cNvPr id="9" name="Picture 8" descr="Graphical user interface, text, application, email&#10;&#10;Description automatically generated">
            <a:extLst>
              <a:ext uri="{FF2B5EF4-FFF2-40B4-BE49-F238E27FC236}">
                <a16:creationId xmlns:a16="http://schemas.microsoft.com/office/drawing/2014/main" id="{F4D37D0D-1A36-44A7-9EF1-E218AC04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472" y="2249841"/>
            <a:ext cx="6851902" cy="4366638"/>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218D5C5B-2D06-4D3F-97CC-0305DEBE6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533" y="3132681"/>
            <a:ext cx="3088639" cy="2600959"/>
          </a:xfrm>
          <a:prstGeom prst="rect">
            <a:avLst/>
          </a:prstGeom>
        </p:spPr>
      </p:pic>
    </p:spTree>
    <p:extLst>
      <p:ext uri="{BB962C8B-B14F-4D97-AF65-F5344CB8AC3E}">
        <p14:creationId xmlns:p14="http://schemas.microsoft.com/office/powerpoint/2010/main" val="354477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13BB-D69E-433B-A3EB-358B760E68A7}"/>
              </a:ext>
            </a:extLst>
          </p:cNvPr>
          <p:cNvSpPr>
            <a:spLocks noGrp="1"/>
          </p:cNvSpPr>
          <p:nvPr>
            <p:ph type="title"/>
          </p:nvPr>
        </p:nvSpPr>
        <p:spPr>
          <a:xfrm>
            <a:off x="646111" y="452718"/>
            <a:ext cx="9404723" cy="847762"/>
          </a:xfrm>
        </p:spPr>
        <p:txBody>
          <a:bodyPr/>
          <a:lstStyle/>
          <a:p>
            <a:r>
              <a:rPr lang="en-CA" dirty="0"/>
              <a:t>Conclusion</a:t>
            </a:r>
          </a:p>
        </p:txBody>
      </p:sp>
      <p:sp>
        <p:nvSpPr>
          <p:cNvPr id="3" name="Content Placeholder 2">
            <a:extLst>
              <a:ext uri="{FF2B5EF4-FFF2-40B4-BE49-F238E27FC236}">
                <a16:creationId xmlns:a16="http://schemas.microsoft.com/office/drawing/2014/main" id="{BDED83C5-B448-40DF-8CC1-9A4716951426}"/>
              </a:ext>
            </a:extLst>
          </p:cNvPr>
          <p:cNvSpPr>
            <a:spLocks noGrp="1"/>
          </p:cNvSpPr>
          <p:nvPr>
            <p:ph idx="1"/>
          </p:nvPr>
        </p:nvSpPr>
        <p:spPr>
          <a:xfrm>
            <a:off x="1103312" y="1300480"/>
            <a:ext cx="8946541" cy="4947919"/>
          </a:xfrm>
        </p:spPr>
        <p:txBody>
          <a:bodyPr/>
          <a:lstStyle/>
          <a:p>
            <a:r>
              <a:rPr lang="en-CA" dirty="0"/>
              <a:t>So here using </a:t>
            </a:r>
            <a:r>
              <a:rPr lang="en-US" dirty="0"/>
              <a:t>Amazon Personalize we have created a real-time personalized movie recommendations in AWS.</a:t>
            </a:r>
          </a:p>
          <a:p>
            <a:r>
              <a:rPr lang="en-US" dirty="0"/>
              <a:t>We created the Amazon S3 bucket to stage your dataset, created the appropriate policies and roles for Amazon Personalize to access the data, then created an import job to import the data into Amazon Personalize. </a:t>
            </a:r>
          </a:p>
          <a:p>
            <a:r>
              <a:rPr lang="en-US" dirty="0"/>
              <a:t>We evaluated the solution version for model performance and created a campaign by deploying our solution version. </a:t>
            </a:r>
          </a:p>
          <a:p>
            <a:r>
              <a:rPr lang="en-US" dirty="0"/>
              <a:t> Finally, We used our campaign to get movie title recommendations for a random user with Amazon Personalize.</a:t>
            </a:r>
            <a:endParaRPr lang="en-CA" dirty="0"/>
          </a:p>
        </p:txBody>
      </p:sp>
    </p:spTree>
    <p:extLst>
      <p:ext uri="{BB962C8B-B14F-4D97-AF65-F5344CB8AC3E}">
        <p14:creationId xmlns:p14="http://schemas.microsoft.com/office/powerpoint/2010/main" val="46451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CA42-9D6F-4AE2-B8CA-15FC78C180F0}"/>
              </a:ext>
            </a:extLst>
          </p:cNvPr>
          <p:cNvSpPr>
            <a:spLocks noGrp="1"/>
          </p:cNvSpPr>
          <p:nvPr>
            <p:ph type="title"/>
          </p:nvPr>
        </p:nvSpPr>
        <p:spPr>
          <a:xfrm>
            <a:off x="646111" y="1066800"/>
            <a:ext cx="9404723" cy="786448"/>
          </a:xfrm>
        </p:spPr>
        <p:txBody>
          <a:bodyPr/>
          <a:lstStyle/>
          <a:p>
            <a:pPr algn="ctr"/>
            <a:r>
              <a:rPr lang="en-CA" dirty="0"/>
              <a:t>Thank YOU</a:t>
            </a:r>
          </a:p>
        </p:txBody>
      </p:sp>
    </p:spTree>
    <p:extLst>
      <p:ext uri="{BB962C8B-B14F-4D97-AF65-F5344CB8AC3E}">
        <p14:creationId xmlns:p14="http://schemas.microsoft.com/office/powerpoint/2010/main" val="253763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7138-BB43-47A2-A37B-C9BFFA66C050}"/>
              </a:ext>
            </a:extLst>
          </p:cNvPr>
          <p:cNvSpPr>
            <a:spLocks noGrp="1"/>
          </p:cNvSpPr>
          <p:nvPr>
            <p:ph type="title"/>
          </p:nvPr>
        </p:nvSpPr>
        <p:spPr>
          <a:xfrm>
            <a:off x="646111" y="532660"/>
            <a:ext cx="9404723" cy="994299"/>
          </a:xfrm>
        </p:spPr>
        <p:txBody>
          <a:bodyPr/>
          <a:lstStyle/>
          <a:p>
            <a:r>
              <a:rPr lang="en-CA" dirty="0"/>
              <a:t>Introduction</a:t>
            </a:r>
          </a:p>
        </p:txBody>
      </p:sp>
      <p:sp>
        <p:nvSpPr>
          <p:cNvPr id="3" name="Content Placeholder 2">
            <a:extLst>
              <a:ext uri="{FF2B5EF4-FFF2-40B4-BE49-F238E27FC236}">
                <a16:creationId xmlns:a16="http://schemas.microsoft.com/office/drawing/2014/main" id="{C24E0D43-3864-4863-96EC-20724036A250}"/>
              </a:ext>
            </a:extLst>
          </p:cNvPr>
          <p:cNvSpPr>
            <a:spLocks noGrp="1"/>
          </p:cNvSpPr>
          <p:nvPr>
            <p:ph idx="1"/>
          </p:nvPr>
        </p:nvSpPr>
        <p:spPr>
          <a:xfrm>
            <a:off x="1103312" y="1526959"/>
            <a:ext cx="8946541" cy="4721440"/>
          </a:xfrm>
        </p:spPr>
        <p:txBody>
          <a:bodyPr>
            <a:normAutofit/>
          </a:bodyPr>
          <a:lstStyle/>
          <a:p>
            <a:r>
              <a:rPr lang="en-CA" dirty="0"/>
              <a:t>Use of digital entertainment is on pick nowadays. People prefer to watch movies and tv series on Online platforms such as Netflix, Prime Video, Hotstar etc.</a:t>
            </a:r>
          </a:p>
          <a:p>
            <a:r>
              <a:rPr lang="en-CA" dirty="0"/>
              <a:t>Users express their sentiments more transparently in online reviews after watching those content.</a:t>
            </a:r>
          </a:p>
          <a:p>
            <a:r>
              <a:rPr lang="en-CA" dirty="0"/>
              <a:t>Data received from these reviews permits companies to realize what makes customers cheerful or disappointed. </a:t>
            </a:r>
          </a:p>
          <a:p>
            <a:r>
              <a:rPr lang="en-CA" dirty="0"/>
              <a:t>Using these reviews getting insights and working on them administration can address to client’s issue easily.</a:t>
            </a:r>
          </a:p>
          <a:p>
            <a:r>
              <a:rPr lang="en-US" dirty="0"/>
              <a:t>Recommendation System is mostly used in digital entertainment, such as Netflix, Prime Video, and IMDB, and e-commerce portals such as Amazon, Flipkart, and eBay.</a:t>
            </a:r>
          </a:p>
        </p:txBody>
      </p:sp>
    </p:spTree>
    <p:extLst>
      <p:ext uri="{BB962C8B-B14F-4D97-AF65-F5344CB8AC3E}">
        <p14:creationId xmlns:p14="http://schemas.microsoft.com/office/powerpoint/2010/main" val="302319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F10C-0E09-46B6-B9D9-3401D7CC7672}"/>
              </a:ext>
            </a:extLst>
          </p:cNvPr>
          <p:cNvSpPr>
            <a:spLocks noGrp="1"/>
          </p:cNvSpPr>
          <p:nvPr>
            <p:ph type="title"/>
          </p:nvPr>
        </p:nvSpPr>
        <p:spPr/>
        <p:txBody>
          <a:bodyPr/>
          <a:lstStyle/>
          <a:p>
            <a:r>
              <a:rPr lang="en-CA" dirty="0"/>
              <a:t>Problem Definition</a:t>
            </a:r>
          </a:p>
        </p:txBody>
      </p:sp>
      <p:sp>
        <p:nvSpPr>
          <p:cNvPr id="3" name="Content Placeholder 2">
            <a:extLst>
              <a:ext uri="{FF2B5EF4-FFF2-40B4-BE49-F238E27FC236}">
                <a16:creationId xmlns:a16="http://schemas.microsoft.com/office/drawing/2014/main" id="{CC099EB2-F71F-4F37-ADBF-342376426666}"/>
              </a:ext>
            </a:extLst>
          </p:cNvPr>
          <p:cNvSpPr>
            <a:spLocks noGrp="1"/>
          </p:cNvSpPr>
          <p:nvPr>
            <p:ph idx="1"/>
          </p:nvPr>
        </p:nvSpPr>
        <p:spPr/>
        <p:txBody>
          <a:bodyPr/>
          <a:lstStyle/>
          <a:p>
            <a:r>
              <a:rPr lang="en-US" dirty="0"/>
              <a:t>Based on the previous reviews by customers Recommendation of new content to users is utmost priority for digital entertainment.</a:t>
            </a:r>
          </a:p>
          <a:p>
            <a:r>
              <a:rPr lang="en-US" dirty="0"/>
              <a:t>The foremost requisite for a movie Recommendation system is that it must provide the users with the recommendation of movies that are resembling their preferences.</a:t>
            </a:r>
            <a:endParaRPr lang="en-CA" dirty="0"/>
          </a:p>
          <a:p>
            <a:r>
              <a:rPr lang="en-CA" dirty="0"/>
              <a:t>Our goal is to analyze user reviews and recommend new movies based on the prediction.</a:t>
            </a:r>
          </a:p>
          <a:p>
            <a:r>
              <a:rPr lang="en-US" dirty="0"/>
              <a:t>The system selects a random user and gives recommendations based on his/her previous movie history.</a:t>
            </a:r>
            <a:endParaRPr lang="en-CA" dirty="0"/>
          </a:p>
        </p:txBody>
      </p:sp>
    </p:spTree>
    <p:extLst>
      <p:ext uri="{BB962C8B-B14F-4D97-AF65-F5344CB8AC3E}">
        <p14:creationId xmlns:p14="http://schemas.microsoft.com/office/powerpoint/2010/main" val="277675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0DA6-097F-458C-ABF3-557804022BF0}"/>
              </a:ext>
            </a:extLst>
          </p:cNvPr>
          <p:cNvSpPr>
            <a:spLocks noGrp="1"/>
          </p:cNvSpPr>
          <p:nvPr>
            <p:ph type="title"/>
          </p:nvPr>
        </p:nvSpPr>
        <p:spPr>
          <a:xfrm>
            <a:off x="646111" y="452718"/>
            <a:ext cx="9404723" cy="701379"/>
          </a:xfrm>
        </p:spPr>
        <p:txBody>
          <a:bodyPr/>
          <a:lstStyle/>
          <a:p>
            <a:r>
              <a:rPr lang="en-CA" dirty="0"/>
              <a:t>The proposed method</a:t>
            </a:r>
          </a:p>
        </p:txBody>
      </p:sp>
      <p:sp>
        <p:nvSpPr>
          <p:cNvPr id="3" name="Content Placeholder 2">
            <a:extLst>
              <a:ext uri="{FF2B5EF4-FFF2-40B4-BE49-F238E27FC236}">
                <a16:creationId xmlns:a16="http://schemas.microsoft.com/office/drawing/2014/main" id="{9F53EB12-3AD4-48F1-8A18-EDFAB1251F86}"/>
              </a:ext>
            </a:extLst>
          </p:cNvPr>
          <p:cNvSpPr>
            <a:spLocks noGrp="1"/>
          </p:cNvSpPr>
          <p:nvPr>
            <p:ph idx="1"/>
          </p:nvPr>
        </p:nvSpPr>
        <p:spPr>
          <a:xfrm>
            <a:off x="645132" y="1384916"/>
            <a:ext cx="9404722" cy="4863483"/>
          </a:xfrm>
        </p:spPr>
        <p:txBody>
          <a:bodyPr/>
          <a:lstStyle/>
          <a:p>
            <a:r>
              <a:rPr lang="en-US" dirty="0"/>
              <a:t>In this project, we learn Amazon Personalize which helps us to create real-time personalized movie recommendations in AWS.</a:t>
            </a:r>
          </a:p>
          <a:p>
            <a:r>
              <a:rPr lang="en-US" dirty="0"/>
              <a:t>Amazon Personalize is a fully managed machine learning service that enables developers to build customized recommendation systems. </a:t>
            </a:r>
          </a:p>
          <a:p>
            <a:r>
              <a:rPr lang="en-US" dirty="0"/>
              <a:t>We can build, train, and deploy Amazon Personalize recommendation model (a solution version) with the AWS Management Console or programmatically by using the AWS SDK for Python.</a:t>
            </a:r>
          </a:p>
          <a:p>
            <a:r>
              <a:rPr lang="en-US" dirty="0"/>
              <a:t>We use the AWS SDK for Python (Boto3) to create, configure, and manage AWS services, such as Amazon Elastic Compute Cloud (Amazon EC2) and Amazon Simple Storage Service (Amazon S3).</a:t>
            </a:r>
          </a:p>
          <a:p>
            <a:r>
              <a:rPr lang="en-US" dirty="0"/>
              <a:t>The SDK provides an object-oriented API as well as low-level access to AWS services.</a:t>
            </a:r>
            <a:endParaRPr lang="en-CA" dirty="0"/>
          </a:p>
        </p:txBody>
      </p:sp>
    </p:spTree>
    <p:extLst>
      <p:ext uri="{BB962C8B-B14F-4D97-AF65-F5344CB8AC3E}">
        <p14:creationId xmlns:p14="http://schemas.microsoft.com/office/powerpoint/2010/main" val="100039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8652-F765-4211-9676-8771420EC489}"/>
              </a:ext>
            </a:extLst>
          </p:cNvPr>
          <p:cNvSpPr>
            <a:spLocks noGrp="1"/>
          </p:cNvSpPr>
          <p:nvPr>
            <p:ph type="title"/>
          </p:nvPr>
        </p:nvSpPr>
        <p:spPr>
          <a:xfrm>
            <a:off x="646111" y="452718"/>
            <a:ext cx="9404723" cy="701379"/>
          </a:xfrm>
        </p:spPr>
        <p:txBody>
          <a:bodyPr/>
          <a:lstStyle/>
          <a:p>
            <a:r>
              <a:rPr lang="en-CA" dirty="0"/>
              <a:t>Continue...</a:t>
            </a:r>
          </a:p>
        </p:txBody>
      </p:sp>
      <p:sp>
        <p:nvSpPr>
          <p:cNvPr id="3" name="Content Placeholder 2">
            <a:extLst>
              <a:ext uri="{FF2B5EF4-FFF2-40B4-BE49-F238E27FC236}">
                <a16:creationId xmlns:a16="http://schemas.microsoft.com/office/drawing/2014/main" id="{80A5A515-8EB7-497F-8C54-656FA73DD1A6}"/>
              </a:ext>
            </a:extLst>
          </p:cNvPr>
          <p:cNvSpPr>
            <a:spLocks noGrp="1"/>
          </p:cNvSpPr>
          <p:nvPr>
            <p:ph idx="1"/>
          </p:nvPr>
        </p:nvSpPr>
        <p:spPr>
          <a:xfrm>
            <a:off x="1103312" y="1473694"/>
            <a:ext cx="8946541" cy="4774706"/>
          </a:xfrm>
        </p:spPr>
        <p:txBody>
          <a:bodyPr/>
          <a:lstStyle/>
          <a:p>
            <a:pPr marL="0" indent="0">
              <a:buNone/>
            </a:pPr>
            <a:r>
              <a:rPr lang="en-CA" dirty="0"/>
              <a:t>Major steps are:</a:t>
            </a:r>
          </a:p>
          <a:p>
            <a:r>
              <a:rPr lang="en-US" dirty="0"/>
              <a:t> Format input data and upload the data into an Amazon S3 bucket or send real-time event data. </a:t>
            </a:r>
          </a:p>
          <a:p>
            <a:r>
              <a:rPr lang="en-US" dirty="0"/>
              <a:t>Select a training recipe (algorithm) to use on the data.</a:t>
            </a:r>
          </a:p>
          <a:p>
            <a:r>
              <a:rPr lang="en-US" dirty="0"/>
              <a:t>Train a model (called a solution version in Amazon Personalize) using the recipe.</a:t>
            </a:r>
          </a:p>
          <a:p>
            <a:r>
              <a:rPr lang="en-US" dirty="0"/>
              <a:t>Deploy a campaign to make real-time recommendations or a batch processing job for batch recommendations.</a:t>
            </a:r>
            <a:endParaRPr lang="en-CA" dirty="0"/>
          </a:p>
        </p:txBody>
      </p:sp>
    </p:spTree>
    <p:extLst>
      <p:ext uri="{BB962C8B-B14F-4D97-AF65-F5344CB8AC3E}">
        <p14:creationId xmlns:p14="http://schemas.microsoft.com/office/powerpoint/2010/main" val="390173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0BD4-A8EF-49EE-97D7-1EDFB50E0ABE}"/>
              </a:ext>
            </a:extLst>
          </p:cNvPr>
          <p:cNvSpPr>
            <a:spLocks noGrp="1"/>
          </p:cNvSpPr>
          <p:nvPr>
            <p:ph type="title"/>
          </p:nvPr>
        </p:nvSpPr>
        <p:spPr>
          <a:xfrm>
            <a:off x="646111" y="452718"/>
            <a:ext cx="9404723" cy="807911"/>
          </a:xfrm>
        </p:spPr>
        <p:txBody>
          <a:bodyPr/>
          <a:lstStyle/>
          <a:p>
            <a:r>
              <a:rPr lang="en-CA" dirty="0"/>
              <a:t>Individual Task</a:t>
            </a:r>
          </a:p>
        </p:txBody>
      </p:sp>
      <p:sp>
        <p:nvSpPr>
          <p:cNvPr id="3" name="Content Placeholder 2">
            <a:extLst>
              <a:ext uri="{FF2B5EF4-FFF2-40B4-BE49-F238E27FC236}">
                <a16:creationId xmlns:a16="http://schemas.microsoft.com/office/drawing/2014/main" id="{C5456768-9EA8-4917-9F2B-AAA598139F4C}"/>
              </a:ext>
            </a:extLst>
          </p:cNvPr>
          <p:cNvSpPr>
            <a:spLocks noGrp="1"/>
          </p:cNvSpPr>
          <p:nvPr>
            <p:ph idx="1"/>
          </p:nvPr>
        </p:nvSpPr>
        <p:spPr>
          <a:xfrm>
            <a:off x="1103312" y="1260629"/>
            <a:ext cx="9638669" cy="4987771"/>
          </a:xfrm>
        </p:spPr>
        <p:txBody>
          <a:bodyPr/>
          <a:lstStyle/>
          <a:p>
            <a:r>
              <a:rPr lang="en-US" dirty="0"/>
              <a:t>We distributed our project majorly in 5 parts </a:t>
            </a:r>
          </a:p>
          <a:p>
            <a:pPr lvl="1"/>
            <a:r>
              <a:rPr lang="en-US" dirty="0"/>
              <a:t>Background and setup : Vikas</a:t>
            </a:r>
          </a:p>
          <a:p>
            <a:pPr lvl="1"/>
            <a:r>
              <a:rPr lang="en-US" dirty="0"/>
              <a:t>Configure and prepare dataset : Tirth/Vikas</a:t>
            </a:r>
          </a:p>
          <a:p>
            <a:pPr lvl="1"/>
            <a:r>
              <a:rPr lang="en-US" dirty="0"/>
              <a:t>Preprocessing Dataset : Tirth	</a:t>
            </a:r>
          </a:p>
          <a:p>
            <a:pPr lvl="1"/>
            <a:r>
              <a:rPr lang="en-US" dirty="0"/>
              <a:t>Create and evaluate a solution : Madhavi/Priyank</a:t>
            </a:r>
          </a:p>
          <a:p>
            <a:pPr lvl="1"/>
            <a:r>
              <a:rPr lang="en-US" dirty="0"/>
              <a:t>Create a campaign and get recommendations for users : Madhavi/Priyank</a:t>
            </a:r>
          </a:p>
          <a:p>
            <a:pPr marL="457200" lvl="1" indent="0">
              <a:buNone/>
            </a:pPr>
            <a:endParaRPr lang="en-US" dirty="0"/>
          </a:p>
          <a:p>
            <a:pPr marL="457200" lvl="1" indent="0">
              <a:buNone/>
            </a:pPr>
            <a:r>
              <a:rPr lang="en-US" dirty="0"/>
              <a:t>However, We perform this project as a group project and help each other in their individual roles.</a:t>
            </a:r>
            <a:endParaRPr lang="en-CA" dirty="0"/>
          </a:p>
        </p:txBody>
      </p:sp>
    </p:spTree>
    <p:extLst>
      <p:ext uri="{BB962C8B-B14F-4D97-AF65-F5344CB8AC3E}">
        <p14:creationId xmlns:p14="http://schemas.microsoft.com/office/powerpoint/2010/main" val="206081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1034-A91B-4EE4-AA5A-DA445B44FFAF}"/>
              </a:ext>
            </a:extLst>
          </p:cNvPr>
          <p:cNvSpPr>
            <a:spLocks noGrp="1"/>
          </p:cNvSpPr>
          <p:nvPr>
            <p:ph type="title"/>
          </p:nvPr>
        </p:nvSpPr>
        <p:spPr>
          <a:xfrm>
            <a:off x="646111" y="452718"/>
            <a:ext cx="9404723" cy="796962"/>
          </a:xfrm>
        </p:spPr>
        <p:txBody>
          <a:bodyPr/>
          <a:lstStyle/>
          <a:p>
            <a:r>
              <a:rPr lang="en-CA" dirty="0"/>
              <a:t>Implementation and Development</a:t>
            </a:r>
            <a:br>
              <a:rPr lang="en-CA" dirty="0"/>
            </a:br>
            <a:r>
              <a:rPr lang="en-CA" dirty="0"/>
              <a:t>	</a:t>
            </a:r>
            <a:r>
              <a:rPr lang="en-CA" sz="2800" dirty="0"/>
              <a:t>Background and Setup</a:t>
            </a:r>
            <a:br>
              <a:rPr lang="en-CA" sz="2800" dirty="0"/>
            </a:br>
            <a:endParaRPr lang="en-CA" sz="2800" dirty="0"/>
          </a:p>
        </p:txBody>
      </p:sp>
      <p:sp>
        <p:nvSpPr>
          <p:cNvPr id="3" name="Content Placeholder 2">
            <a:extLst>
              <a:ext uri="{FF2B5EF4-FFF2-40B4-BE49-F238E27FC236}">
                <a16:creationId xmlns:a16="http://schemas.microsoft.com/office/drawing/2014/main" id="{D5141A5E-3FB0-40FD-8E9D-417E4CDCA533}"/>
              </a:ext>
            </a:extLst>
          </p:cNvPr>
          <p:cNvSpPr>
            <a:spLocks noGrp="1"/>
          </p:cNvSpPr>
          <p:nvPr>
            <p:ph idx="1"/>
          </p:nvPr>
        </p:nvSpPr>
        <p:spPr>
          <a:xfrm>
            <a:off x="1103312" y="1930400"/>
            <a:ext cx="8946541" cy="4318000"/>
          </a:xfrm>
        </p:spPr>
        <p:txBody>
          <a:bodyPr>
            <a:normAutofit/>
          </a:bodyPr>
          <a:lstStyle/>
          <a:p>
            <a:pPr lvl="1"/>
            <a:r>
              <a:rPr lang="en-US" dirty="0"/>
              <a:t>We used Amazon Personalize to train a solution for movie title recommendations and used the AWS SDK for Python to prepare the data.</a:t>
            </a:r>
          </a:p>
          <a:p>
            <a:pPr lvl="1"/>
            <a:r>
              <a:rPr lang="en-US" dirty="0"/>
              <a:t>We created a solution and campaign and deployed the recommendation model in Amazon Personalize.</a:t>
            </a:r>
          </a:p>
          <a:p>
            <a:pPr lvl="1"/>
            <a:r>
              <a:rPr lang="en-US" dirty="0"/>
              <a:t>To make recommendations, Amazon Personalize uses a machine learning model that is trained with our data.</a:t>
            </a:r>
          </a:p>
          <a:p>
            <a:pPr lvl="1"/>
            <a:r>
              <a:rPr lang="en-US" dirty="0"/>
              <a:t>The data used to train the model is stored in related datasets in a dataset group.</a:t>
            </a:r>
          </a:p>
          <a:p>
            <a:pPr lvl="1"/>
            <a:r>
              <a:rPr lang="en-US" b="0" i="0" dirty="0">
                <a:effectLst/>
              </a:rPr>
              <a:t>Each model is trained by using a recipe that contains an algorithm for a specific use case. </a:t>
            </a:r>
          </a:p>
        </p:txBody>
      </p:sp>
    </p:spTree>
    <p:extLst>
      <p:ext uri="{BB962C8B-B14F-4D97-AF65-F5344CB8AC3E}">
        <p14:creationId xmlns:p14="http://schemas.microsoft.com/office/powerpoint/2010/main" val="52651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4791-4CCC-401A-A923-64AA610CEA80}"/>
              </a:ext>
            </a:extLst>
          </p:cNvPr>
          <p:cNvSpPr>
            <a:spLocks noGrp="1"/>
          </p:cNvSpPr>
          <p:nvPr>
            <p:ph type="title"/>
          </p:nvPr>
        </p:nvSpPr>
        <p:spPr>
          <a:xfrm>
            <a:off x="646111" y="452718"/>
            <a:ext cx="9404723" cy="976587"/>
          </a:xfrm>
        </p:spPr>
        <p:txBody>
          <a:bodyPr/>
          <a:lstStyle/>
          <a:p>
            <a:r>
              <a:rPr lang="en-US" sz="1800" b="0" i="0" dirty="0">
                <a:effectLst/>
              </a:rPr>
              <a:t>In Module 1  we have created an Amazon </a:t>
            </a:r>
            <a:r>
              <a:rPr lang="en-US" sz="1800" b="0" i="0" dirty="0" err="1">
                <a:effectLst/>
              </a:rPr>
              <a:t>SageMaker</a:t>
            </a:r>
            <a:r>
              <a:rPr lang="en-US" sz="1800" b="0" i="0" dirty="0">
                <a:effectLst/>
              </a:rPr>
              <a:t> notebook instance and attach the appropriate policies required in this lab for our </a:t>
            </a:r>
            <a:r>
              <a:rPr lang="en-US" sz="1800" b="0" i="0" dirty="0" err="1">
                <a:effectLst/>
              </a:rPr>
              <a:t>SageMaker</a:t>
            </a:r>
            <a:r>
              <a:rPr lang="en-US" sz="1800" b="0" i="0" dirty="0">
                <a:effectLst/>
              </a:rPr>
              <a:t> role. Finally, we create the </a:t>
            </a:r>
            <a:r>
              <a:rPr lang="en-US" sz="1800" b="0" i="0" dirty="0" err="1">
                <a:effectLst/>
              </a:rPr>
              <a:t>Jupyter</a:t>
            </a:r>
            <a:r>
              <a:rPr lang="en-US" sz="1800" b="0" i="0" dirty="0">
                <a:effectLst/>
              </a:rPr>
              <a:t> notebook and save it as our project name.</a:t>
            </a:r>
            <a:br>
              <a:rPr lang="en-CA" sz="1800" dirty="0"/>
            </a:br>
            <a:br>
              <a:rPr lang="en-CA" sz="1800" dirty="0"/>
            </a:br>
            <a:endParaRPr lang="en-CA" sz="1800" dirty="0"/>
          </a:p>
        </p:txBody>
      </p:sp>
      <p:pic>
        <p:nvPicPr>
          <p:cNvPr id="7" name="Picture 6" descr="Graphical user interface, text, application, email&#10;&#10;Description automatically generated">
            <a:extLst>
              <a:ext uri="{FF2B5EF4-FFF2-40B4-BE49-F238E27FC236}">
                <a16:creationId xmlns:a16="http://schemas.microsoft.com/office/drawing/2014/main" id="{98A4A394-8807-4443-B5C7-A3BC6567F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7577"/>
            <a:ext cx="5872856" cy="4940423"/>
          </a:xfrm>
          <a:prstGeom prst="rect">
            <a:avLst/>
          </a:prstGeom>
        </p:spPr>
      </p:pic>
      <p:pic>
        <p:nvPicPr>
          <p:cNvPr id="9" name="Picture 8" descr="Graphical user interface, application, website&#10;&#10;Description automatically generated">
            <a:extLst>
              <a:ext uri="{FF2B5EF4-FFF2-40B4-BE49-F238E27FC236}">
                <a16:creationId xmlns:a16="http://schemas.microsoft.com/office/drawing/2014/main" id="{FC3B1409-D28E-4D11-B604-EBB42C04D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855" y="1917577"/>
            <a:ext cx="6317389" cy="4940423"/>
          </a:xfrm>
          <a:prstGeom prst="rect">
            <a:avLst/>
          </a:prstGeom>
        </p:spPr>
      </p:pic>
    </p:spTree>
    <p:extLst>
      <p:ext uri="{BB962C8B-B14F-4D97-AF65-F5344CB8AC3E}">
        <p14:creationId xmlns:p14="http://schemas.microsoft.com/office/powerpoint/2010/main" val="3809570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2632</TotalTime>
  <Words>1349</Words>
  <Application>Microsoft Office PowerPoint</Application>
  <PresentationFormat>Widescreen</PresentationFormat>
  <Paragraphs>154</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Movie Recommendation System Using Opinion Mining And Analysis</vt:lpstr>
      <vt:lpstr>Table of Contents</vt:lpstr>
      <vt:lpstr>Introduction</vt:lpstr>
      <vt:lpstr>Problem Definition</vt:lpstr>
      <vt:lpstr>The proposed method</vt:lpstr>
      <vt:lpstr>Continue...</vt:lpstr>
      <vt:lpstr>Individual Task</vt:lpstr>
      <vt:lpstr>Implementation and Development  Background and Setup </vt:lpstr>
      <vt:lpstr>In Module 1  we have created an Amazon SageMaker notebook instance and attach the appropriate policies required in this lab for our SageMaker role. Finally, we create the Jupyter notebook and save it as our project name.  </vt:lpstr>
      <vt:lpstr>PowerPoint Presentation</vt:lpstr>
      <vt:lpstr> Download and Prepare dataset</vt:lpstr>
      <vt:lpstr>PowerPoint Presentation</vt:lpstr>
      <vt:lpstr>PowerPoint Presentation</vt:lpstr>
      <vt:lpstr>PowerPoint Presentation</vt:lpstr>
      <vt:lpstr> Import dataset</vt:lpstr>
      <vt:lpstr>PowerPoint Presentation</vt:lpstr>
      <vt:lpstr>PowerPoint Presentation</vt:lpstr>
      <vt:lpstr>Create and evaluate a solution</vt:lpstr>
      <vt:lpstr>Create a campaign and get recommendations for users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Opinion Mining And Analysis</dc:title>
  <dc:creator>dhruven001@hotmail.com</dc:creator>
  <cp:lastModifiedBy>dhruven001@hotmail.com</cp:lastModifiedBy>
  <cp:revision>8</cp:revision>
  <dcterms:created xsi:type="dcterms:W3CDTF">2021-08-01T19:24:05Z</dcterms:created>
  <dcterms:modified xsi:type="dcterms:W3CDTF">2021-08-03T16:13:47Z</dcterms:modified>
</cp:coreProperties>
</file>