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96" r:id="rId4"/>
    <p:sldId id="297" r:id="rId5"/>
    <p:sldId id="283" r:id="rId6"/>
    <p:sldId id="302" r:id="rId7"/>
    <p:sldId id="303" r:id="rId8"/>
    <p:sldId id="276" r:id="rId9"/>
    <p:sldId id="277" r:id="rId10"/>
    <p:sldId id="278" r:id="rId11"/>
    <p:sldId id="285" r:id="rId12"/>
    <p:sldId id="287" r:id="rId13"/>
    <p:sldId id="288" r:id="rId14"/>
    <p:sldId id="295" r:id="rId15"/>
    <p:sldId id="274" r:id="rId16"/>
    <p:sldId id="273" r:id="rId17"/>
    <p:sldId id="289" r:id="rId18"/>
    <p:sldId id="293" r:id="rId19"/>
    <p:sldId id="294" r:id="rId20"/>
    <p:sldId id="298" r:id="rId21"/>
    <p:sldId id="300" r:id="rId22"/>
    <p:sldId id="299" r:id="rId23"/>
    <p:sldId id="301" r:id="rId24"/>
    <p:sldId id="292" r:id="rId25"/>
    <p:sldId id="291" r:id="rId26"/>
    <p:sldId id="304" r:id="rId27"/>
    <p:sldId id="290" r:id="rId28"/>
    <p:sldId id="282" r:id="rId29"/>
    <p:sldId id="266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rPr lang="en-US"/>
              <a:t>Shipping Optimization Using Apache 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98BA-C0AA-9712-FA33-6A42F83D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dirty="0"/>
              <a:t>HDFS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BC4DC-A394-0BE2-2C7F-4BF9EA721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634" b="2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53705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C227DB0-7DB4-398F-BFE6-3EDAA3900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78879"/>
            <a:ext cx="8178799" cy="550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0B175-4073-C820-0AD1-4CD79D58D81D}"/>
              </a:ext>
            </a:extLst>
          </p:cNvPr>
          <p:cNvSpPr txBox="1"/>
          <p:nvPr/>
        </p:nvSpPr>
        <p:spPr>
          <a:xfrm>
            <a:off x="2988677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Fetching </a:t>
            </a:r>
            <a:r>
              <a:rPr lang="en-US" dirty="0" err="1">
                <a:solidFill>
                  <a:schemeClr val="bg1"/>
                </a:solidFill>
              </a:rPr>
              <a:t>GoogleMaps</a:t>
            </a:r>
            <a:r>
              <a:rPr lang="en-US" dirty="0">
                <a:solidFill>
                  <a:schemeClr val="bg1"/>
                </a:solidFill>
              </a:rPr>
              <a:t> API Data</a:t>
            </a:r>
          </a:p>
        </p:txBody>
      </p:sp>
    </p:spTree>
    <p:extLst>
      <p:ext uri="{BB962C8B-B14F-4D97-AF65-F5344CB8AC3E}">
        <p14:creationId xmlns:p14="http://schemas.microsoft.com/office/powerpoint/2010/main" val="350454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DCC1EC5-D269-0393-C3D3-BEE68D9B6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85584"/>
            <a:ext cx="8178799" cy="4886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99AA43-191A-6619-E002-5504C545FD35}"/>
              </a:ext>
            </a:extLst>
          </p:cNvPr>
          <p:cNvSpPr txBox="1"/>
          <p:nvPr/>
        </p:nvSpPr>
        <p:spPr>
          <a:xfrm>
            <a:off x="2988677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Fetching Weather and Traffic Data</a:t>
            </a:r>
          </a:p>
        </p:txBody>
      </p:sp>
    </p:spTree>
    <p:extLst>
      <p:ext uri="{BB962C8B-B14F-4D97-AF65-F5344CB8AC3E}">
        <p14:creationId xmlns:p14="http://schemas.microsoft.com/office/powerpoint/2010/main" val="23546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D893A7-42B8-2D95-CA24-1AD8E47B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16254"/>
            <a:ext cx="8178799" cy="4825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92AB0-5CAA-AE6A-8E88-A26DD016C2F9}"/>
              </a:ext>
            </a:extLst>
          </p:cNvPr>
          <p:cNvSpPr txBox="1"/>
          <p:nvPr/>
        </p:nvSpPr>
        <p:spPr>
          <a:xfrm>
            <a:off x="2988677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of Data Generated</a:t>
            </a:r>
          </a:p>
        </p:txBody>
      </p:sp>
    </p:spTree>
    <p:extLst>
      <p:ext uri="{BB962C8B-B14F-4D97-AF65-F5344CB8AC3E}">
        <p14:creationId xmlns:p14="http://schemas.microsoft.com/office/powerpoint/2010/main" val="280248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C2686C9-C295-4DD0-DDBE-71C18E928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01561"/>
            <a:ext cx="8178799" cy="525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33AC84-0120-EF97-4B8D-FCE7819DB566}"/>
              </a:ext>
            </a:extLst>
          </p:cNvPr>
          <p:cNvSpPr txBox="1"/>
          <p:nvPr/>
        </p:nvSpPr>
        <p:spPr>
          <a:xfrm>
            <a:off x="2939581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Distance Matrix</a:t>
            </a:r>
          </a:p>
        </p:txBody>
      </p:sp>
    </p:spTree>
    <p:extLst>
      <p:ext uri="{BB962C8B-B14F-4D97-AF65-F5344CB8AC3E}">
        <p14:creationId xmlns:p14="http://schemas.microsoft.com/office/powerpoint/2010/main" val="352297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C10D-6FE8-A680-D737-C76465CA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City-to-City Distance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B1039-C0C1-EB96-B525-A384B582C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96" r="1" b="14869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037516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B01F-2102-E59C-DF57-53C1FE48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Distribution of City-to-City Distances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538FB-606E-0C81-6148-DFA8F5E19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034" r="1" b="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8418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159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F6D785D-F64F-DE87-FFA0-B62730EE8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889" y="643467"/>
            <a:ext cx="7902221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7CD964-94E4-3ADF-DD93-55980F34F13A}"/>
              </a:ext>
            </a:extLst>
          </p:cNvPr>
          <p:cNvSpPr txBox="1"/>
          <p:nvPr/>
        </p:nvSpPr>
        <p:spPr>
          <a:xfrm>
            <a:off x="2988677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Avg Traffic Delay by Weather</a:t>
            </a:r>
          </a:p>
        </p:txBody>
      </p:sp>
    </p:spTree>
    <p:extLst>
      <p:ext uri="{BB962C8B-B14F-4D97-AF65-F5344CB8AC3E}">
        <p14:creationId xmlns:p14="http://schemas.microsoft.com/office/powerpoint/2010/main" val="2806114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showing the temperature distribution&#10;&#10;AI-generated content may be incorrect.">
            <a:extLst>
              <a:ext uri="{FF2B5EF4-FFF2-40B4-BE49-F238E27FC236}">
                <a16:creationId xmlns:a16="http://schemas.microsoft.com/office/drawing/2014/main" id="{D1C7AAA9-37FB-76A9-E365-9DEB147E3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363853"/>
            <a:ext cx="8178799" cy="4130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06802F-7FEC-306B-F828-14312CA72919}"/>
              </a:ext>
            </a:extLst>
          </p:cNvPr>
          <p:cNvSpPr txBox="1"/>
          <p:nvPr/>
        </p:nvSpPr>
        <p:spPr>
          <a:xfrm>
            <a:off x="2988677" y="55923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Temperature Distribution in </a:t>
            </a:r>
            <a:r>
              <a:rPr lang="en-US" dirty="0" err="1">
                <a:solidFill>
                  <a:schemeClr val="bg1"/>
                </a:solidFill>
              </a:rPr>
              <a:t>Celcius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8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5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traffic delay&#10;&#10;AI-generated content may be incorrect.">
            <a:extLst>
              <a:ext uri="{FF2B5EF4-FFF2-40B4-BE49-F238E27FC236}">
                <a16:creationId xmlns:a16="http://schemas.microsoft.com/office/drawing/2014/main" id="{8FA0A802-5C4E-AF73-D29F-5DEE8EF4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414971"/>
            <a:ext cx="8178799" cy="4028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761B4-7D52-341D-ECD3-AAA892E7D4AB}"/>
              </a:ext>
            </a:extLst>
          </p:cNvPr>
          <p:cNvSpPr txBox="1"/>
          <p:nvPr/>
        </p:nvSpPr>
        <p:spPr>
          <a:xfrm>
            <a:off x="2528408" y="55923"/>
            <a:ext cx="41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Traffic Delay vs Estimated Delivery Time</a:t>
            </a:r>
          </a:p>
        </p:txBody>
      </p:sp>
    </p:spTree>
    <p:extLst>
      <p:ext uri="{BB962C8B-B14F-4D97-AF65-F5344CB8AC3E}">
        <p14:creationId xmlns:p14="http://schemas.microsoft.com/office/powerpoint/2010/main" val="30229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DFAC86C-E279-FBBE-3EFC-16E91D3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626533"/>
            <a:ext cx="5442417" cy="538963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Proposed Problem Statement:</a:t>
            </a:r>
            <a:br>
              <a:rPr lang="en-US" sz="2000" b="1" dirty="0"/>
            </a:b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truck is loaded with goods that need to be delivered to </a:t>
            </a:r>
            <a:r>
              <a:rPr lang="en-US" sz="1600" b="1" dirty="0"/>
              <a:t>19 cities across the United States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challenge is to </a:t>
            </a:r>
            <a:r>
              <a:rPr lang="en-US" sz="1600" b="1" dirty="0"/>
              <a:t>find the most efficient route</a:t>
            </a:r>
            <a:r>
              <a:rPr lang="en-US" sz="1600" dirty="0"/>
              <a:t> that </a:t>
            </a:r>
            <a:r>
              <a:rPr lang="en-US" sz="1600" b="1" dirty="0"/>
              <a:t>minimizes total distance traveled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journey </a:t>
            </a:r>
            <a:r>
              <a:rPr lang="en-US" sz="1600" b="1" dirty="0"/>
              <a:t>begins in Harrisburg, PA</a:t>
            </a:r>
            <a:r>
              <a:rPr lang="en-US" sz="1600" dirty="0"/>
              <a:t>, and the goal is to reach </a:t>
            </a:r>
            <a:r>
              <a:rPr lang="en-US" sz="1600" b="1" dirty="0"/>
              <a:t>each destination exactly once</a:t>
            </a:r>
            <a:r>
              <a:rPr lang="en-US" sz="1600" dirty="0"/>
              <a:t> with the </a:t>
            </a:r>
            <a:r>
              <a:rPr lang="en-US" sz="1600" b="1" dirty="0"/>
              <a:t>least mileage possible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Real-world constraints such as </a:t>
            </a:r>
            <a:r>
              <a:rPr lang="en-US" sz="1600" b="1" dirty="0"/>
              <a:t>weather</a:t>
            </a:r>
            <a:r>
              <a:rPr lang="en-US" sz="1600" dirty="0"/>
              <a:t> and </a:t>
            </a:r>
            <a:r>
              <a:rPr lang="en-US" sz="1600" b="1" dirty="0"/>
              <a:t>traffic conditions</a:t>
            </a:r>
            <a:r>
              <a:rPr lang="en-US" sz="1600" dirty="0"/>
              <a:t> are also considered for </a:t>
            </a:r>
            <a:r>
              <a:rPr lang="en-US" sz="1600" b="1" dirty="0"/>
              <a:t>realistic and adaptive planning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None/>
            </a:pPr>
            <a:r>
              <a:rPr lang="en-US" sz="1800" b="1" dirty="0"/>
              <a:t>Project Goals:</a:t>
            </a:r>
            <a:br>
              <a:rPr lang="en-US" sz="1800" b="1" dirty="0"/>
            </a:b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Build a distance matrix using Google Maps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Optimize routes using algorithms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Visualize routes, distances, and weather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Handle large-scale data using Apache Spark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5" name="Graphic 54" descr="Truck">
            <a:extLst>
              <a:ext uri="{FF2B5EF4-FFF2-40B4-BE49-F238E27FC236}">
                <a16:creationId xmlns:a16="http://schemas.microsoft.com/office/drawing/2014/main" id="{975FED2A-4663-4741-459E-A5011C04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7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4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07B29-5294-6E1A-9B63-BF1CD7FED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510" y="643467"/>
            <a:ext cx="6592979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70AED6-698D-AAE3-CA71-957EE4954A31}"/>
              </a:ext>
            </a:extLst>
          </p:cNvPr>
          <p:cNvSpPr txBox="1"/>
          <p:nvPr/>
        </p:nvSpPr>
        <p:spPr>
          <a:xfrm>
            <a:off x="2528408" y="55923"/>
            <a:ext cx="41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Clustered Data</a:t>
            </a:r>
          </a:p>
        </p:txBody>
      </p:sp>
    </p:spTree>
    <p:extLst>
      <p:ext uri="{BB962C8B-B14F-4D97-AF65-F5344CB8AC3E}">
        <p14:creationId xmlns:p14="http://schemas.microsoft.com/office/powerpoint/2010/main" val="72126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61E40-D07F-D19B-52C7-D01D30219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563786"/>
            <a:ext cx="8458200" cy="5730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91321-700F-3445-C074-C0ACEF3DE0A3}"/>
              </a:ext>
            </a:extLst>
          </p:cNvPr>
          <p:cNvSpPr txBox="1"/>
          <p:nvPr/>
        </p:nvSpPr>
        <p:spPr>
          <a:xfrm>
            <a:off x="2528408" y="55923"/>
            <a:ext cx="41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Making Weather Adjustments</a:t>
            </a:r>
          </a:p>
        </p:txBody>
      </p:sp>
    </p:spTree>
    <p:extLst>
      <p:ext uri="{BB962C8B-B14F-4D97-AF65-F5344CB8AC3E}">
        <p14:creationId xmlns:p14="http://schemas.microsoft.com/office/powerpoint/2010/main" val="999555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75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CDCAF-3CC1-3656-57D6-07FD099D0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700" y="643467"/>
            <a:ext cx="6088598" cy="557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177FD-C44F-0A4B-1148-9E4C46EEB671}"/>
              </a:ext>
            </a:extLst>
          </p:cNvPr>
          <p:cNvSpPr txBox="1"/>
          <p:nvPr/>
        </p:nvSpPr>
        <p:spPr>
          <a:xfrm>
            <a:off x="2528408" y="55923"/>
            <a:ext cx="41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Testing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39861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D7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united states with blue points&#10;&#10;AI-generated content may be incorrect.">
            <a:extLst>
              <a:ext uri="{FF2B5EF4-FFF2-40B4-BE49-F238E27FC236}">
                <a16:creationId xmlns:a16="http://schemas.microsoft.com/office/drawing/2014/main" id="{27C1B93D-F1DF-76ED-8CA7-EA540518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75" r="9373" b="-1"/>
          <a:stretch/>
        </p:blipFill>
        <p:spPr>
          <a:xfrm>
            <a:off x="608008" y="643467"/>
            <a:ext cx="7927983" cy="486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8656C1-7873-12CD-1190-C5C988B93BD4}"/>
              </a:ext>
            </a:extLst>
          </p:cNvPr>
          <p:cNvSpPr txBox="1"/>
          <p:nvPr/>
        </p:nvSpPr>
        <p:spPr>
          <a:xfrm>
            <a:off x="2528408" y="55923"/>
            <a:ext cx="417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for TSP’s Optimization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54F65-ECE5-0232-7F19-76C5C78C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98" y="5520690"/>
            <a:ext cx="8255002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6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A5AA61-BCE3-E673-F406-ABA776C97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641791"/>
            <a:ext cx="8178799" cy="15744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150181-8830-F365-68BF-D4FDD3626324}"/>
              </a:ext>
            </a:extLst>
          </p:cNvPr>
          <p:cNvSpPr txBox="1"/>
          <p:nvPr/>
        </p:nvSpPr>
        <p:spPr>
          <a:xfrm>
            <a:off x="1890168" y="55923"/>
            <a:ext cx="562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Optimized Distance using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2142294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C84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Content Placeholder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8FFF18C-E1D5-1749-0E58-E36D1B731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924243"/>
            <a:ext cx="8178799" cy="50095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2C8136-BADF-70E4-89A2-0F3C974E3182}"/>
              </a:ext>
            </a:extLst>
          </p:cNvPr>
          <p:cNvSpPr txBox="1"/>
          <p:nvPr/>
        </p:nvSpPr>
        <p:spPr>
          <a:xfrm>
            <a:off x="3099141" y="37730"/>
            <a:ext cx="3718970" cy="3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Optimized Route</a:t>
            </a:r>
          </a:p>
        </p:txBody>
      </p:sp>
    </p:spTree>
    <p:extLst>
      <p:ext uri="{BB962C8B-B14F-4D97-AF65-F5344CB8AC3E}">
        <p14:creationId xmlns:p14="http://schemas.microsoft.com/office/powerpoint/2010/main" val="283497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6064A-3050-2C26-4ABF-C10DB89D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Algorithms Used &amp; Results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E85FF-7798-60E6-3B3C-54D001C17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Traveling Salesman Problem (TSP) – Greedy Heuristic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Generated a baseline path by visiting the nearest unvisited city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Total Distance: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10,047.69 miles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Genetic Algorithm (GA)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Inspired by natural selection – evolves better paths over generations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Considers distance, weather delay, and traffic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Total Distance: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9,758.64 miles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▫️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Weather-adjusted GA path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9,327.26 miles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774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4D66-1EE3-25AD-1E76-5412CAED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Conclusion</a:t>
            </a:r>
            <a:endParaRPr lang="en-US" sz="38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EAFC-8A30-4703-CE01-F77F00D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ystem-ui"/>
              </a:rPr>
              <a:t>The </a:t>
            </a:r>
            <a:r>
              <a:rPr lang="en-US" sz="1800" b="1" i="0">
                <a:effectLst/>
                <a:latin typeface="system-ui"/>
              </a:rPr>
              <a:t>Genetic Algorithm</a:t>
            </a:r>
            <a:r>
              <a:rPr lang="en-US" sz="1800" b="0" i="0">
                <a:effectLst/>
                <a:latin typeface="system-ui"/>
              </a:rPr>
              <a:t> provided a more efficient delivery route than the traditional </a:t>
            </a:r>
            <a:r>
              <a:rPr lang="en-US" sz="1800" b="1" i="0">
                <a:effectLst/>
                <a:latin typeface="system-ui"/>
              </a:rPr>
              <a:t>TSP heuristic</a:t>
            </a:r>
            <a:r>
              <a:rPr lang="en-US" sz="1800" b="0" i="0">
                <a:effectLst/>
                <a:latin typeface="system-ui"/>
              </a:rPr>
              <a:t>, saving nearly </a:t>
            </a:r>
            <a:r>
              <a:rPr lang="en-US" sz="1800" b="1" i="0">
                <a:effectLst/>
                <a:latin typeface="system-ui"/>
              </a:rPr>
              <a:t>289 miles</a:t>
            </a:r>
            <a:r>
              <a:rPr lang="en-US" sz="1800" b="0" i="0">
                <a:effectLst/>
                <a:latin typeface="system-ui"/>
              </a:rPr>
              <a:t> in raw distance.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ystem-ui"/>
              </a:rPr>
              <a:t>After accounting for </a:t>
            </a:r>
            <a:r>
              <a:rPr lang="en-US" sz="1800" b="1" i="0">
                <a:effectLst/>
                <a:latin typeface="system-ui"/>
              </a:rPr>
              <a:t>weather delays</a:t>
            </a:r>
            <a:r>
              <a:rPr lang="en-US" sz="1800" b="0" i="0">
                <a:effectLst/>
                <a:latin typeface="system-ui"/>
              </a:rPr>
              <a:t>, the Genetic Algorithm route was further optimized to </a:t>
            </a:r>
            <a:r>
              <a:rPr lang="en-US" sz="1800" b="1" i="0">
                <a:effectLst/>
                <a:latin typeface="system-ui"/>
              </a:rPr>
              <a:t>9327.26 miles</a:t>
            </a:r>
            <a:r>
              <a:rPr lang="en-US" sz="1800" b="0" i="0">
                <a:effectLst/>
                <a:latin typeface="system-ui"/>
              </a:rPr>
              <a:t> — a </a:t>
            </a:r>
            <a:r>
              <a:rPr lang="en-US" sz="1800" b="1" i="0">
                <a:effectLst/>
                <a:latin typeface="system-ui"/>
              </a:rPr>
              <a:t>7.2% improvement</a:t>
            </a:r>
            <a:r>
              <a:rPr lang="en-US" sz="1800" b="0" i="0">
                <a:effectLst/>
                <a:latin typeface="system-ui"/>
              </a:rPr>
              <a:t> over TSP.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ystem-ui"/>
              </a:rPr>
              <a:t>This shows that real-world conditions like </a:t>
            </a:r>
            <a:r>
              <a:rPr lang="en-US" sz="1800" b="1" i="0">
                <a:effectLst/>
                <a:latin typeface="system-ui"/>
              </a:rPr>
              <a:t>rain, snow, and traffic</a:t>
            </a:r>
            <a:r>
              <a:rPr lang="en-US" sz="1800" b="0" i="0">
                <a:effectLst/>
                <a:latin typeface="system-ui"/>
              </a:rPr>
              <a:t> significantly impact logistics and should be considered in any practical shipping solution.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0" i="0">
                <a:effectLst/>
                <a:latin typeface="system-ui"/>
              </a:rPr>
              <a:t>Genetic Algorithm is more flexible and scalable for large datasets and dynamic environments.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AD77DCF0-E2CA-7085-470C-1D7D4586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8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data and information&#10;&#10;AI-generated content may be incorrect.">
            <a:extLst>
              <a:ext uri="{FF2B5EF4-FFF2-40B4-BE49-F238E27FC236}">
                <a16:creationId xmlns:a16="http://schemas.microsoft.com/office/drawing/2014/main" id="{D2A62755-8D66-E7BB-28E4-567C29DE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" y="4992311"/>
            <a:ext cx="3294071" cy="16963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D74D-DB7B-701D-707A-A3F95729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67" y="244128"/>
            <a:ext cx="6525683" cy="54318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Big Data Concepts Learned:</a:t>
            </a: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Spark RDDs and </a:t>
            </a:r>
            <a:r>
              <a:rPr lang="en-US" sz="2000" dirty="0" err="1"/>
              <a:t>DataFrames</a:t>
            </a:r>
            <a:r>
              <a:rPr lang="en-US" sz="2000" dirty="0"/>
              <a:t> for distributed data processing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HDFS storage management for high-volume datasets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Performance tuning using Spark transformations and actions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GraphFrames</a:t>
            </a:r>
            <a:r>
              <a:rPr lang="en-US" sz="2000" dirty="0"/>
              <a:t> for graph-based computation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enrichment and simulation at scale</a:t>
            </a:r>
            <a:br>
              <a:rPr lang="en-US" sz="1400" dirty="0"/>
            </a:b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/>
              <a:t>Key Takeaways:</a:t>
            </a: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External factors like weather and traffic significantly impact routing decisions.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Genetic Algorithm provided the most optimized route under constraints.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Real-time data enriches route optimization and supports dynamic logistics planning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054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Wood human figure">
            <a:extLst>
              <a:ext uri="{FF2B5EF4-FFF2-40B4-BE49-F238E27FC236}">
                <a16:creationId xmlns:a16="http://schemas.microsoft.com/office/drawing/2014/main" id="{337D6A88-5A42-9566-CF0A-BDCD7CCA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B6DD1-3559-62B2-D718-51A758D95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551" y="743447"/>
            <a:ext cx="2584324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136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0DA9-FD49-DBFD-F3D0-5A1DA6F8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Project Implementation Highlights</a:t>
            </a: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0171-AD2E-F4B5-14B7-0C4DC509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9565" y="456332"/>
            <a:ext cx="5179868" cy="558561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Google Maps API used to build a real-world distance matrix between 20 major US cities.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 err="1"/>
              <a:t>WeatherAPI</a:t>
            </a:r>
            <a:r>
              <a:rPr lang="en-US" sz="1400" b="1" dirty="0"/>
              <a:t> integrated to apply time penalties based on conditions: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/>
              <a:t>        +10% time for rain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       +20% time for snow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 Generated a ~20GB shipping dataset with features like: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Shipment type, driver ID, fuel cost, temperature, delivery status, traffic delay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 Built and visualized: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 Distance heatmaps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 Shipment and weather impact charts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Applied two route optimization methods: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dirty="0"/>
              <a:t>TSP (Greedy Heuristic) – baseline route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Genetic Algorithm – optimized for real-world delays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Displayed optimized delivery paths on an interactive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244546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16E0A-9EFC-3CF3-C109-5DA265EC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 b="1"/>
              <a:t>Original Defense  </a:t>
            </a:r>
            <a:br>
              <a:rPr lang="en-US" sz="4700" b="1"/>
            </a:br>
            <a:r>
              <a:rPr lang="en-US" sz="4700" b="1"/>
              <a:t>and Changes</a:t>
            </a:r>
            <a:endParaRPr lang="en-US" sz="4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C520-01C3-62A5-DAF9-6B2195C4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Data Collection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• Use APIs (Google Distance Matrix,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OpenRouteService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) to retrieve distance data between cities.</a:t>
            </a: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 Store the data in a distributed format using Spark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DataFrame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for processing.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Route Optimization </a:t>
            </a:r>
            <a:endParaRPr lang="en-US" sz="1600" b="1" dirty="0">
              <a:latin typeface="Open Sans" panose="020B0606030504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 Use Dijkstra’s Algorithm to compute the shortest path between cities. </a:t>
            </a: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 Use Genetic Algorithm and Heuristic approach </a:t>
            </a:r>
            <a:endParaRPr lang="en-US" sz="1600" dirty="0">
              <a:latin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i="0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i="0" dirty="0">
                <a:effectLst/>
                <a:latin typeface="Arial" panose="020B0604020202020204" pitchFamily="34" charset="0"/>
              </a:rPr>
              <a:t>Data Processing &amp; Visualization </a:t>
            </a:r>
            <a:endParaRPr lang="en-US" sz="1600" b="1" i="0" dirty="0"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 Utilize Apache Spark for large scale data handling and processing. </a:t>
            </a: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• Generate interactive charts to display the analysis and results.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0" i="0" dirty="0">
              <a:effectLst/>
              <a:latin typeface="Open Sans" panose="020B0606030504020204" pitchFamily="34" charset="0"/>
            </a:endParaRPr>
          </a:p>
          <a:p>
            <a:pPr marL="0" marR="0" lvl="0" indent="0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Changes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 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No major changes implemented. Switched fully to Google Distance Matrix API due to consistency and better documentation.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38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18713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131F5-B917-2136-796A-07731ADB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68891"/>
            <a:ext cx="3194798" cy="19850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Input Data Sources and Types</a:t>
            </a:r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98" y="3440576"/>
            <a:ext cx="30861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Picture 8" descr="A map with orange dots&#10;&#10;AI-generated content may be incorrect.">
            <a:extLst>
              <a:ext uri="{FF2B5EF4-FFF2-40B4-BE49-F238E27FC236}">
                <a16:creationId xmlns:a16="http://schemas.microsoft.com/office/drawing/2014/main" id="{1A5BECC8-3DD7-D5EB-8DBE-B70FD919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3" r="19010" b="-4"/>
          <a:stretch/>
        </p:blipFill>
        <p:spPr>
          <a:xfrm>
            <a:off x="787212" y="3555468"/>
            <a:ext cx="2877671" cy="2450885"/>
          </a:xfrm>
          <a:prstGeom prst="rect">
            <a:avLst/>
          </a:prstGeom>
        </p:spPr>
      </p:pic>
      <p:sp>
        <p:nvSpPr>
          <p:cNvPr id="27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41" y="5904203"/>
            <a:ext cx="901130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84B5-0E2C-5307-7EAE-848D3250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11" y="723153"/>
            <a:ext cx="3416836" cy="539248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Data Sources Used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Google Distance Matrix API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City-to-city driving distance and duration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err="1"/>
              <a:t>WeatherAPI</a:t>
            </a:r>
            <a:endParaRPr lang="en-US" sz="1200" b="1" dirty="0"/>
          </a:p>
          <a:p>
            <a:pPr>
              <a:lnSpc>
                <a:spcPct val="90000"/>
              </a:lnSpc>
            </a:pPr>
            <a:r>
              <a:rPr lang="en-US" sz="1200" dirty="0"/>
              <a:t> Real-time weather conditions at destination cities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Data generation using Python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20GB shipping dataset with shipment type, vehicle, fuel cost, weather, etc.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Static City Coordinates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Latitude &amp; longitude for map plotting (Folium)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Data Types Used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    Structured CSV and Parquet files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    JSON responses from APIs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    Python dictionaries for coordinates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    Spark </a:t>
            </a:r>
            <a:r>
              <a:rPr lang="en-US" sz="1200" dirty="0" err="1"/>
              <a:t>DataFrames</a:t>
            </a:r>
            <a:r>
              <a:rPr lang="en-US" sz="1200" dirty="0"/>
              <a:t> for big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666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C2996-0044-FDAA-92E9-B6616071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Tools and Technologies Used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EFB524-224E-E9A9-7F5D-25EC677A7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Apache Spark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Big data processing and scalable analytics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Primary programming language for scripting, APIs, and simulation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Google Distance Matrix API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Real-time distance and duration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WeatherAPI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Added realistic delays due to weather conditions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Folium &amp;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Interactive maps and visualizations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Code development, EDA, and experimentation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Hadoop HDFS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Storage and handling of 20GB dataset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Pandas &amp; </a:t>
            </a: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Data manipulation and transformation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Genetic Algorithm &amp; TSP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Route optimization logic</a:t>
            </a:r>
          </a:p>
        </p:txBody>
      </p:sp>
    </p:spTree>
    <p:extLst>
      <p:ext uri="{BB962C8B-B14F-4D97-AF65-F5344CB8AC3E}">
        <p14:creationId xmlns:p14="http://schemas.microsoft.com/office/powerpoint/2010/main" val="273213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34244-7240-A173-EB0A-66B0CAD8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Pipeline and Flow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0E89D-09B1-3951-91CE-524D10C49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481" y="591344"/>
            <a:ext cx="5179868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City Input &amp; Coordinates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Start from Harrisburg, PA + 19 delivery cities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API Integration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Google Distance Matrix API → Real distances &amp; durations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WeatherAPI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→ City-specific weather data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Generation (</a:t>
            </a:r>
            <a:r>
              <a:rPr lang="en-US" altLang="en-US" sz="1500" b="1">
                <a:latin typeface="Arial" panose="020B0604020202020204" pitchFamily="34" charset="0"/>
              </a:rPr>
              <a:t>~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20GB)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Created shipping records with vehicle, driver, weather, cost, etc.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Processing with Spark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Clean, join, transform, and store in CSV &amp; Parquet formats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Route Optimization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TSP (greedy) for baseline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Genetic Algorithm with weather/traffic-aware scoring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Folium for maps, </a:t>
            </a:r>
            <a:r>
              <a:rPr kumimoji="0" lang="en-US" altLang="en-US" sz="15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interactive charts, EDA summaries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9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1772-61B7-7002-ECBF-6AC5EC19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Google Maps API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28E71-EBFE-9251-8FF1-137C45C1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42" r="7314" b="1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50656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097E-FB83-0E83-708B-E3C52F04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/>
              <a:t>Weather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54A772-2D8E-CD30-17B4-001716E23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207" b="-2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5266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906</Words>
  <Application>Microsoft Macintosh PowerPoint</Application>
  <PresentationFormat>On-screen Show (4:3)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Open Sans</vt:lpstr>
      <vt:lpstr>system-ui</vt:lpstr>
      <vt:lpstr>Office Theme</vt:lpstr>
      <vt:lpstr>Shipping Optimization Using Apache Spark</vt:lpstr>
      <vt:lpstr>PowerPoint Presentation</vt:lpstr>
      <vt:lpstr>Project Implementation Highlights </vt:lpstr>
      <vt:lpstr>Original Defense   and Changes</vt:lpstr>
      <vt:lpstr>Input Data Sources and Types</vt:lpstr>
      <vt:lpstr>Tools and Technologies Used</vt:lpstr>
      <vt:lpstr>Data Pipeline and Flow</vt:lpstr>
      <vt:lpstr>Google Maps API </vt:lpstr>
      <vt:lpstr>Weather API</vt:lpstr>
      <vt:lpstr>HDFS </vt:lpstr>
      <vt:lpstr>PowerPoint Presentation</vt:lpstr>
      <vt:lpstr>PowerPoint Presentation</vt:lpstr>
      <vt:lpstr>PowerPoint Presentation</vt:lpstr>
      <vt:lpstr>PowerPoint Presentation</vt:lpstr>
      <vt:lpstr>City-to-City Distance Heatmap</vt:lpstr>
      <vt:lpstr>Distribution of City-to-City Distances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Algorithms Used &amp; Results</vt:lpstr>
      <vt:lpstr>Conclusion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Verma</dc:creator>
  <cp:keywords/>
  <dc:description>generated using python-pptx</dc:description>
  <cp:lastModifiedBy>Madhavi Dixit</cp:lastModifiedBy>
  <cp:revision>35</cp:revision>
  <dcterms:created xsi:type="dcterms:W3CDTF">2013-01-27T09:14:16Z</dcterms:created>
  <dcterms:modified xsi:type="dcterms:W3CDTF">2025-05-26T00:59:13Z</dcterms:modified>
  <cp:category/>
</cp:coreProperties>
</file>